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73" r:id="rId5"/>
    <p:sldId id="274" r:id="rId6"/>
    <p:sldId id="275" r:id="rId7"/>
    <p:sldId id="276" r:id="rId8"/>
    <p:sldId id="277" r:id="rId9"/>
    <p:sldId id="278" r:id="rId10"/>
    <p:sldId id="257" r:id="rId11"/>
    <p:sldId id="259" r:id="rId12"/>
    <p:sldId id="258" r:id="rId13"/>
    <p:sldId id="260" r:id="rId14"/>
    <p:sldId id="261" r:id="rId15"/>
    <p:sldId id="262" r:id="rId16"/>
    <p:sldId id="263" r:id="rId17"/>
    <p:sldId id="264" r:id="rId18"/>
    <p:sldId id="265" r:id="rId19"/>
    <p:sldId id="266" r:id="rId20"/>
    <p:sldId id="267" r:id="rId21"/>
    <p:sldId id="268" r:id="rId22"/>
    <p:sldId id="269" r:id="rId23"/>
    <p:sldId id="270" r:id="rId24"/>
    <p:sldId id="279" r:id="rId25"/>
    <p:sldId id="280" r:id="rId26"/>
    <p:sldId id="281" r:id="rId27"/>
    <p:sldId id="283" r:id="rId28"/>
    <p:sldId id="284"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97FF"/>
    <a:srgbClr val="760000"/>
    <a:srgbClr val="D68B1C"/>
    <a:srgbClr val="FF9E1D"/>
    <a:srgbClr val="253600"/>
    <a:srgbClr val="552579"/>
    <a:srgbClr val="D09622"/>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712" autoAdjust="0"/>
  </p:normalViewPr>
  <p:slideViewPr>
    <p:cSldViewPr>
      <p:cViewPr>
        <p:scale>
          <a:sx n="70" d="100"/>
          <a:sy n="70" d="100"/>
        </p:scale>
        <p:origin x="-1738" y="-2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1669" y="4956050"/>
            <a:ext cx="7940661" cy="763525"/>
          </a:xfrm>
          <a:effectLst>
            <a:outerShdw blurRad="50800" dist="38100" dir="2700000" algn="tl" rotWithShape="0">
              <a:prstClr val="black">
                <a:alpha val="60000"/>
              </a:prstClr>
            </a:outerShdw>
          </a:effectLst>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1669" y="5719575"/>
            <a:ext cx="7940661" cy="763525"/>
          </a:xfrm>
        </p:spPr>
        <p:txBody>
          <a:bodyPr>
            <a:normAutofit/>
          </a:bodyPr>
          <a:lstStyle>
            <a:lvl1pPr marL="0" indent="0" algn="l">
              <a:buNone/>
              <a:defRPr sz="2800">
                <a:solidFill>
                  <a:schemeClr val="tx2">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D6405B3-12DD-473A-92E7-7B93D58EAA2A}" type="datetimeFigureOut">
              <a:rPr lang="en-US"/>
              <a:pPr>
                <a:defRPr/>
              </a:pPr>
              <a:t>6/14/2023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27342F-6889-4755-B7E9-AAF38E67ED28}" type="slidenum">
              <a:rPr lang="en-US"/>
              <a:pPr>
                <a:defRPr/>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5C5323-7C05-4CEA-81A8-E1CA93BE7257}" type="datetimeFigureOut">
              <a:rPr lang="en-US"/>
              <a:pPr>
                <a:defRPr/>
              </a:pPr>
              <a:t>6/14/2023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A55D0A-C7A7-49B5-B8E0-1BA6304D7107}" type="slidenum">
              <a:rPr lang="en-US"/>
              <a:pPr>
                <a:defRPr/>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176BAE-CBAB-460C-A8A1-895108BD8B7A}" type="datetimeFigureOut">
              <a:rPr lang="en-US"/>
              <a:pPr>
                <a:defRPr/>
              </a:pPr>
              <a:t>6/14/2023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907551-C51E-4445-AEC7-18FFAD589EEA}" type="slidenum">
              <a:rPr lang="en-US"/>
              <a:pPr>
                <a:defRPr/>
              </a:pPr>
              <a:t>‹#›</a:t>
            </a:fld>
            <a:endParaRPr lang="en-US"/>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3B9ED4-E456-4769-8D94-171969B90272}" type="datetimeFigureOut">
              <a:rPr lang="en-US"/>
              <a:pPr>
                <a:defRPr/>
              </a:pPr>
              <a:t>6/14/2023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B93BAC-5FA5-4F13-965D-6E6688D030F7}" type="slidenum">
              <a:rPr lang="en-US"/>
              <a:pPr>
                <a:defRPr/>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985720"/>
            <a:ext cx="8076895" cy="610820"/>
          </a:xfrm>
        </p:spPr>
        <p:txBody>
          <a:bodyPr>
            <a:normAutofit/>
          </a:bodyPr>
          <a:lstStyle>
            <a:lvl1pPr algn="l">
              <a:defRPr sz="3600">
                <a:solidFill>
                  <a:srgbClr val="2597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1670" y="1596540"/>
            <a:ext cx="8076895" cy="4581150"/>
          </a:xfrm>
        </p:spPr>
        <p:txBody>
          <a:bodyPr/>
          <a:lstStyle>
            <a:lvl1pPr algn="l">
              <a:defRPr sz="28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8802204-2B9F-432E-A56A-CF36CF094541}" type="datetimeFigureOut">
              <a:rPr lang="en-US"/>
              <a:pPr>
                <a:defRPr/>
              </a:pPr>
              <a:t>6/14/2023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F1BFA9-735E-4DFD-8B57-056831DF40D8}" type="slidenum">
              <a:rPr lang="en-US"/>
              <a:pPr>
                <a:defRPr/>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09" y="527605"/>
            <a:ext cx="7024429" cy="763525"/>
          </a:xfrm>
        </p:spPr>
        <p:txBody>
          <a:bodyPr>
            <a:normAutofit/>
          </a:bodyPr>
          <a:lstStyle>
            <a:lvl1pPr algn="l">
              <a:defRPr sz="3600">
                <a:solidFill>
                  <a:srgbClr val="2597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0" y="1443835"/>
            <a:ext cx="7024429" cy="4275740"/>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DBE9CEB-9C48-4420-A452-78579998BEEB}" type="datetimeFigureOut">
              <a:rPr lang="en-US"/>
              <a:pPr>
                <a:defRPr/>
              </a:pPr>
              <a:t>6/14/2023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F3D17C-8F5D-41CC-8A15-4A7236318E88}" type="slidenum">
              <a:rPr lang="en-US"/>
              <a:pPr>
                <a:defRPr/>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752070-94A4-4AC6-A177-AEF5B749BE61}" type="datetimeFigureOut">
              <a:rPr lang="en-US"/>
              <a:pPr>
                <a:defRPr/>
              </a:pPr>
              <a:t>6/14/2023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0BAFC8-CC65-429D-B903-6D110FBF1ADC}" type="slidenum">
              <a:rPr lang="en-US"/>
              <a:pPr>
                <a:defRPr/>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55D2BD0-D032-444C-B48E-B59A75F53A3E}" type="datetimeFigureOut">
              <a:rPr lang="en-US"/>
              <a:pPr>
                <a:defRPr/>
              </a:pPr>
              <a:t>6/14/2023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599000-8DA8-4F5C-B682-ADDD22B046B4}" type="slidenum">
              <a:rPr lang="en-US"/>
              <a:pPr>
                <a:defRPr/>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91130"/>
            <a:ext cx="8229600" cy="532180"/>
          </a:xfrm>
        </p:spPr>
        <p:txBody>
          <a:bodyPr>
            <a:normAutofit/>
          </a:bodyPr>
          <a:lstStyle>
            <a:lvl1pPr algn="l">
              <a:defRPr sz="3600">
                <a:solidFill>
                  <a:srgbClr val="2597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882907"/>
            <a:ext cx="4040188" cy="639762"/>
          </a:xfrm>
        </p:spPr>
        <p:txBody>
          <a:bodyPr anchor="b"/>
          <a:lstStyle>
            <a:lvl1pPr marL="0" indent="0" algn="l">
              <a:buNone/>
              <a:defRPr sz="2400" b="1">
                <a:solidFill>
                  <a:srgbClr val="2597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512770"/>
            <a:ext cx="4040188" cy="3035058"/>
          </a:xfrm>
        </p:spPr>
        <p:txBody>
          <a:bodyPr/>
          <a:lstStyle>
            <a:lvl1pPr algn="l">
              <a:defRPr sz="2400">
                <a:solidFill>
                  <a:srgbClr val="002060"/>
                </a:solidFill>
              </a:defRPr>
            </a:lvl1pPr>
            <a:lvl2pPr algn="l">
              <a:defRPr sz="2000">
                <a:solidFill>
                  <a:srgbClr val="002060"/>
                </a:solidFill>
              </a:defRPr>
            </a:lvl2pPr>
            <a:lvl3pPr algn="l">
              <a:defRPr sz="1800">
                <a:solidFill>
                  <a:srgbClr val="002060"/>
                </a:solidFill>
              </a:defRPr>
            </a:lvl3pPr>
            <a:lvl4pPr algn="l">
              <a:defRPr sz="1600">
                <a:solidFill>
                  <a:srgbClr val="002060"/>
                </a:solidFill>
              </a:defRPr>
            </a:lvl4pPr>
            <a:lvl5pPr algn="l">
              <a:defRPr sz="1600">
                <a:solidFill>
                  <a:srgbClr val="00206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882907"/>
            <a:ext cx="4041775" cy="639762"/>
          </a:xfrm>
        </p:spPr>
        <p:txBody>
          <a:bodyPr anchor="b"/>
          <a:lstStyle>
            <a:lvl1pPr marL="0" indent="0" algn="l">
              <a:buNone/>
              <a:defRPr sz="2400" b="1">
                <a:solidFill>
                  <a:srgbClr val="2597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512770"/>
            <a:ext cx="4041775" cy="3035058"/>
          </a:xfrm>
        </p:spPr>
        <p:txBody>
          <a:bodyPr/>
          <a:lstStyle>
            <a:lvl1pPr algn="l">
              <a:defRPr sz="2400">
                <a:solidFill>
                  <a:srgbClr val="002060"/>
                </a:solidFill>
              </a:defRPr>
            </a:lvl1pPr>
            <a:lvl2pPr algn="l">
              <a:defRPr sz="2000">
                <a:solidFill>
                  <a:srgbClr val="002060"/>
                </a:solidFill>
              </a:defRPr>
            </a:lvl2pPr>
            <a:lvl3pPr algn="l">
              <a:defRPr sz="1800">
                <a:solidFill>
                  <a:srgbClr val="002060"/>
                </a:solidFill>
              </a:defRPr>
            </a:lvl3pPr>
            <a:lvl4pPr algn="l">
              <a:defRPr sz="1600">
                <a:solidFill>
                  <a:srgbClr val="002060"/>
                </a:solidFill>
              </a:defRPr>
            </a:lvl4pPr>
            <a:lvl5pPr algn="l">
              <a:defRPr sz="1600">
                <a:solidFill>
                  <a:srgbClr val="00206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FF7BB59B-73F2-4E93-9D7F-C7E5B22D765B}" type="datetimeFigureOut">
              <a:rPr lang="en-US"/>
              <a:pPr>
                <a:defRPr/>
              </a:pPr>
              <a:t>6/14/2023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0AF259-3E6B-400E-B5E1-E782C22371AA}" type="slidenum">
              <a:rPr lang="en-US"/>
              <a:pPr>
                <a:defRPr/>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140721B-BDB2-47BC-B13F-2D4D4B4B6ED6}" type="datetimeFigureOut">
              <a:rPr lang="en-US"/>
              <a:pPr>
                <a:defRPr/>
              </a:pPr>
              <a:t>6/14/2023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301582-9479-4BDD-A514-A1671501E5C1}" type="slidenum">
              <a:rPr lang="en-US"/>
              <a:pPr>
                <a:defRPr/>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0D53C8-8554-4370-B043-EA40FB1B29B9}" type="datetimeFigureOut">
              <a:rPr lang="en-US"/>
              <a:pPr>
                <a:defRPr/>
              </a:pPr>
              <a:t>6/14/2023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ADDABAC-C403-42D9-8744-D6AA34A90E58}" type="slidenum">
              <a:rPr lang="en-US"/>
              <a:pPr>
                <a:defRPr/>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C49BD2-6B2F-4913-AB0D-195E1F32ECF7}" type="datetimeFigureOut">
              <a:rPr lang="en-US"/>
              <a:pPr>
                <a:defRPr/>
              </a:pPr>
              <a:t>6/14/2023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8A35BD-46E7-4382-99AE-5F4AE7D71507}" type="slidenum">
              <a:rPr lang="en-US"/>
              <a:pPr>
                <a:defRPr/>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1082961-3694-4F1A-BEBD-85DDC4F8F8E8}" type="datetimeFigureOut">
              <a:rPr lang="en-US"/>
              <a:pPr>
                <a:defRPr/>
              </a:pPr>
              <a:t>6/14/2023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EC1D8FE-2D65-4909-AC58-192D33BCCC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ransition>
    <p:dissolv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803775"/>
            <a:ext cx="9144000" cy="1839913"/>
          </a:xfrm>
        </p:spPr>
        <p:txBody>
          <a:bodyPr rtlCol="0">
            <a:noAutofit/>
          </a:bodyPr>
          <a:lstStyle/>
          <a:p>
            <a:pPr algn="ctr" fontAlgn="auto">
              <a:spcAft>
                <a:spcPts val="0"/>
              </a:spcAft>
              <a:defRPr/>
            </a:pPr>
            <a:r>
              <a:rPr lang="ru-RU" sz="4400" dirty="0" smtClean="0"/>
              <a:t>Безопасный отдых детей в летний период</a:t>
            </a:r>
            <a:endParaRPr lang="en-US" sz="4400"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5838"/>
            <a:ext cx="9144000" cy="611187"/>
          </a:xfrm>
        </p:spPr>
        <p:txBody>
          <a:bodyPr rtlCol="0">
            <a:noAutofit/>
          </a:bodyPr>
          <a:lstStyle/>
          <a:p>
            <a:pPr algn="ctr" fontAlgn="auto">
              <a:spcAft>
                <a:spcPts val="0"/>
              </a:spcAft>
              <a:defRPr/>
            </a:pPr>
            <a:r>
              <a:rPr lang="ru-RU" sz="4400" dirty="0" smtClean="0">
                <a:solidFill>
                  <a:srgbClr val="FF0000"/>
                </a:solidFill>
                <a:effectLst>
                  <a:outerShdw blurRad="38100" dist="38100" dir="2700000" algn="tl">
                    <a:srgbClr val="000000">
                      <a:alpha val="43137"/>
                    </a:srgbClr>
                  </a:outerShdw>
                </a:effectLst>
              </a:rPr>
              <a:t>Правила поведения на воде</a:t>
            </a:r>
            <a:r>
              <a:rPr lang="ru-RU" sz="4400" dirty="0" smtClean="0">
                <a:solidFill>
                  <a:srgbClr val="FF0000"/>
                </a:solidFill>
              </a:rPr>
              <a:t/>
            </a:r>
            <a:br>
              <a:rPr lang="ru-RU" sz="4400" dirty="0" smtClean="0">
                <a:solidFill>
                  <a:srgbClr val="FF0000"/>
                </a:solidFill>
              </a:rPr>
            </a:br>
            <a:endParaRPr lang="en-US" sz="4400" dirty="0">
              <a:solidFill>
                <a:srgbClr val="FF0000"/>
              </a:solidFill>
            </a:endParaRPr>
          </a:p>
        </p:txBody>
      </p:sp>
      <p:sp>
        <p:nvSpPr>
          <p:cNvPr id="3" name="Content Placeholder 2"/>
          <p:cNvSpPr>
            <a:spLocks noGrp="1"/>
          </p:cNvSpPr>
          <p:nvPr>
            <p:ph idx="1"/>
          </p:nvPr>
        </p:nvSpPr>
        <p:spPr>
          <a:xfrm>
            <a:off x="0" y="1597025"/>
            <a:ext cx="9144000" cy="5260975"/>
          </a:xfrm>
        </p:spPr>
        <p:txBody>
          <a:bodyPr rtlCol="0">
            <a:normAutofit/>
          </a:bodyPr>
          <a:lstStyle/>
          <a:p>
            <a:pPr algn="ctr" fontAlgn="auto">
              <a:spcAft>
                <a:spcPts val="0"/>
              </a:spcAft>
              <a:buFont typeface="Arial" pitchFamily="34" charset="0"/>
              <a:buNone/>
              <a:defRPr/>
            </a:pPr>
            <a:r>
              <a:rPr lang="ru-RU" dirty="0" smtClean="0">
                <a:solidFill>
                  <a:schemeClr val="tx2">
                    <a:lumMod val="60000"/>
                    <a:lumOff val="40000"/>
                  </a:schemeClr>
                </a:solidFill>
                <a:effectLst>
                  <a:outerShdw blurRad="38100" dist="38100" dir="2700000" algn="tl">
                    <a:srgbClr val="000000">
                      <a:alpha val="43137"/>
                    </a:srgbClr>
                  </a:outerShdw>
                </a:effectLst>
              </a:rPr>
              <a:t>Купайтесь только в специально отведенных местах, на оборудованных пляжах, где в случае несчастного случая вы можете получить специализированную помощь спасателя.</a:t>
            </a:r>
          </a:p>
        </p:txBody>
      </p:sp>
      <p:pic>
        <p:nvPicPr>
          <p:cNvPr id="23555" name="Picture 2"/>
          <p:cNvPicPr>
            <a:picLocks noChangeAspect="1" noChangeArrowheads="1"/>
          </p:cNvPicPr>
          <p:nvPr/>
        </p:nvPicPr>
        <p:blipFill>
          <a:blip r:embed="rId2" cstate="print"/>
          <a:srcRect/>
          <a:stretch>
            <a:fillRect/>
          </a:stretch>
        </p:blipFill>
        <p:spPr bwMode="auto">
          <a:xfrm>
            <a:off x="2071688" y="3429000"/>
            <a:ext cx="5268912" cy="31432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116013" y="188913"/>
            <a:ext cx="7286625" cy="5489575"/>
          </a:xfrm>
        </p:spPr>
        <p:txBody>
          <a:bodyPr rtlCol="0">
            <a:normAutofit/>
          </a:bodyPr>
          <a:lstStyle/>
          <a:p>
            <a:pPr algn="ctr" fontAlgn="auto">
              <a:spcAft>
                <a:spcPts val="0"/>
              </a:spcAft>
              <a:buFont typeface="Arial" pitchFamily="34" charset="0"/>
              <a:buNone/>
              <a:defRPr/>
            </a:pPr>
            <a:r>
              <a:rPr lang="ru-RU" dirty="0" smtClean="0">
                <a:solidFill>
                  <a:schemeClr val="tx2">
                    <a:lumMod val="60000"/>
                    <a:lumOff val="40000"/>
                  </a:schemeClr>
                </a:solidFill>
                <a:effectLst>
                  <a:outerShdw blurRad="38100" dist="38100" dir="2700000" algn="tl">
                    <a:srgbClr val="000000">
                      <a:alpha val="43137"/>
                    </a:srgbClr>
                  </a:outerShdw>
                </a:effectLst>
              </a:rPr>
              <a:t>Непроверенный водоем - водовороты, глубокие ямы, густые водоросли, холодные ключи, коряги, сильное течение, захламленное дно - может привести к травме, ныряние - к гибели.</a:t>
            </a:r>
          </a:p>
        </p:txBody>
      </p:sp>
      <p:pic>
        <p:nvPicPr>
          <p:cNvPr id="24580" name="Picture 2"/>
          <p:cNvPicPr>
            <a:picLocks noChangeAspect="1" noChangeArrowheads="1"/>
          </p:cNvPicPr>
          <p:nvPr/>
        </p:nvPicPr>
        <p:blipFill>
          <a:blip r:embed="rId3" cstate="print"/>
          <a:srcRect/>
          <a:stretch>
            <a:fillRect/>
          </a:stretch>
        </p:blipFill>
        <p:spPr bwMode="auto">
          <a:xfrm>
            <a:off x="1547813" y="2565400"/>
            <a:ext cx="2973387" cy="1714500"/>
          </a:xfrm>
          <a:prstGeom prst="rect">
            <a:avLst/>
          </a:prstGeom>
          <a:noFill/>
          <a:ln w="9525">
            <a:noFill/>
            <a:miter lim="800000"/>
            <a:headEnd/>
            <a:tailEnd/>
          </a:ln>
        </p:spPr>
      </p:pic>
      <p:pic>
        <p:nvPicPr>
          <p:cNvPr id="24581" name="Picture 3"/>
          <p:cNvPicPr>
            <a:picLocks noChangeAspect="1" noChangeArrowheads="1"/>
          </p:cNvPicPr>
          <p:nvPr/>
        </p:nvPicPr>
        <p:blipFill>
          <a:blip r:embed="rId4" cstate="print"/>
          <a:srcRect/>
          <a:stretch>
            <a:fillRect/>
          </a:stretch>
        </p:blipFill>
        <p:spPr bwMode="auto">
          <a:xfrm>
            <a:off x="6143625" y="5110163"/>
            <a:ext cx="3014663" cy="1770062"/>
          </a:xfrm>
          <a:prstGeom prst="rect">
            <a:avLst/>
          </a:prstGeom>
          <a:noFill/>
          <a:ln w="9525">
            <a:noFill/>
            <a:miter lim="800000"/>
            <a:headEnd/>
            <a:tailEnd/>
          </a:ln>
        </p:spPr>
      </p:pic>
      <p:pic>
        <p:nvPicPr>
          <p:cNvPr id="24582" name="Picture 4"/>
          <p:cNvPicPr>
            <a:picLocks noChangeAspect="1" noChangeArrowheads="1"/>
          </p:cNvPicPr>
          <p:nvPr/>
        </p:nvPicPr>
        <p:blipFill>
          <a:blip r:embed="rId5" cstate="print"/>
          <a:srcRect/>
          <a:stretch>
            <a:fillRect/>
          </a:stretch>
        </p:blipFill>
        <p:spPr bwMode="auto">
          <a:xfrm>
            <a:off x="4000500" y="3673475"/>
            <a:ext cx="2693988" cy="154146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4294967295"/>
          </p:nvPr>
        </p:nvSpPr>
        <p:spPr>
          <a:xfrm>
            <a:off x="0" y="857250"/>
            <a:ext cx="9144000" cy="5715000"/>
          </a:xfrm>
        </p:spPr>
        <p:txBody>
          <a:bodyPr rtlCol="0">
            <a:normAutofit/>
          </a:bodyPr>
          <a:lstStyle/>
          <a:p>
            <a:pPr algn="ctr" fontAlgn="auto">
              <a:spcAft>
                <a:spcPts val="0"/>
              </a:spcAft>
              <a:buFont typeface="Arial" pitchFamily="34" charset="0"/>
              <a:buNone/>
              <a:defRPr/>
            </a:pPr>
            <a:r>
              <a:rPr lang="ru-RU" dirty="0" smtClean="0">
                <a:solidFill>
                  <a:schemeClr val="tx2">
                    <a:lumMod val="60000"/>
                    <a:lumOff val="40000"/>
                  </a:schemeClr>
                </a:solidFill>
                <a:effectLst>
                  <a:outerShdw blurRad="38100" dist="38100" dir="2700000" algn="tl">
                    <a:srgbClr val="000000">
                      <a:alpha val="43137"/>
                    </a:srgbClr>
                  </a:outerShdw>
                </a:effectLst>
              </a:rPr>
              <a:t>Не подплывайте к близко идущим (стоящим на якоре, у причалов) судам, катерам, лодкам, плотам, не ныряйте под них - это опасно для жизни, вас может затянуть под днище, винты, ударить бортом, захлестнуть волной.</a:t>
            </a:r>
            <a:endParaRPr lang="ru-RU" dirty="0">
              <a:solidFill>
                <a:schemeClr val="tx2">
                  <a:lumMod val="60000"/>
                  <a:lumOff val="40000"/>
                </a:schemeClr>
              </a:solidFill>
              <a:effectLst>
                <a:outerShdw blurRad="38100" dist="38100" dir="2700000" algn="tl">
                  <a:srgbClr val="000000">
                    <a:alpha val="43137"/>
                  </a:srgbClr>
                </a:outerShdw>
              </a:effectLst>
            </a:endParaRPr>
          </a:p>
        </p:txBody>
      </p:sp>
      <p:pic>
        <p:nvPicPr>
          <p:cNvPr id="25603" name="Picture 2"/>
          <p:cNvPicPr>
            <a:picLocks noChangeAspect="1" noChangeArrowheads="1"/>
          </p:cNvPicPr>
          <p:nvPr/>
        </p:nvPicPr>
        <p:blipFill>
          <a:blip r:embed="rId2" cstate="print"/>
          <a:srcRect/>
          <a:stretch>
            <a:fillRect/>
          </a:stretch>
        </p:blipFill>
        <p:spPr bwMode="auto">
          <a:xfrm>
            <a:off x="1928813" y="3500438"/>
            <a:ext cx="5338762" cy="31432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43000"/>
            <a:ext cx="9144000" cy="1071563"/>
          </a:xfrm>
        </p:spPr>
        <p:txBody>
          <a:bodyPr rtlCol="0">
            <a:normAutofit fontScale="90000"/>
          </a:bodyPr>
          <a:lstStyle/>
          <a:p>
            <a:pPr algn="ctr" fontAlgn="auto">
              <a:spcAft>
                <a:spcPts val="0"/>
              </a:spcAft>
              <a:defRPr/>
            </a:pPr>
            <a:r>
              <a:rPr lang="ru-RU" dirty="0" smtClean="0">
                <a:solidFill>
                  <a:schemeClr val="tx2">
                    <a:lumMod val="60000"/>
                    <a:lumOff val="40000"/>
                  </a:schemeClr>
                </a:solidFill>
                <a:effectLst>
                  <a:outerShdw blurRad="38100" dist="38100" dir="2700000" algn="tl">
                    <a:srgbClr val="000000">
                      <a:alpha val="43137"/>
                    </a:srgbClr>
                  </a:outerShdw>
                </a:effectLst>
              </a:rPr>
              <a:t>Соблюдайте правила пользования лодками и другими плавательными средствами:</a:t>
            </a:r>
            <a:br>
              <a:rPr lang="ru-RU" dirty="0" smtClean="0">
                <a:solidFill>
                  <a:schemeClr val="tx2">
                    <a:lumMod val="60000"/>
                    <a:lumOff val="40000"/>
                  </a:schemeClr>
                </a:solidFill>
                <a:effectLst>
                  <a:outerShdw blurRad="38100" dist="38100" dir="2700000" algn="tl">
                    <a:srgbClr val="000000">
                      <a:alpha val="43137"/>
                    </a:srgbClr>
                  </a:outerShdw>
                </a:effectLst>
              </a:rPr>
            </a:br>
            <a:endParaRPr lang="ru-RU" dirty="0"/>
          </a:p>
        </p:txBody>
      </p:sp>
      <p:sp>
        <p:nvSpPr>
          <p:cNvPr id="3" name="Содержимое 2"/>
          <p:cNvSpPr>
            <a:spLocks noGrp="1"/>
          </p:cNvSpPr>
          <p:nvPr>
            <p:ph idx="1"/>
          </p:nvPr>
        </p:nvSpPr>
        <p:spPr>
          <a:xfrm>
            <a:off x="0" y="2143125"/>
            <a:ext cx="9144000" cy="2286000"/>
          </a:xfrm>
        </p:spPr>
        <p:txBody>
          <a:bodyPr rtlCol="0">
            <a:normAutofit fontScale="85000" lnSpcReduction="10000"/>
          </a:bodyPr>
          <a:lstStyle/>
          <a:p>
            <a:pPr fontAlgn="auto">
              <a:spcAft>
                <a:spcPts val="0"/>
              </a:spcAft>
              <a:buFont typeface="Arial" pitchFamily="34" charset="0"/>
              <a:buChar char="•"/>
              <a:defRPr/>
            </a:pPr>
            <a:r>
              <a:rPr lang="ru-RU" dirty="0" smtClean="0">
                <a:solidFill>
                  <a:schemeClr val="tx2">
                    <a:lumMod val="60000"/>
                    <a:lumOff val="40000"/>
                  </a:schemeClr>
                </a:solidFill>
                <a:effectLst>
                  <a:outerShdw blurRad="38100" dist="38100" dir="2700000" algn="tl">
                    <a:srgbClr val="000000">
                      <a:alpha val="43137"/>
                    </a:srgbClr>
                  </a:outerShdw>
                </a:effectLst>
              </a:rPr>
              <a:t>при посадке в лодку нельзя вставать на борт или сиденья;</a:t>
            </a:r>
          </a:p>
          <a:p>
            <a:pPr fontAlgn="auto">
              <a:spcAft>
                <a:spcPts val="0"/>
              </a:spcAft>
              <a:buFont typeface="Arial" pitchFamily="34" charset="0"/>
              <a:buChar char="•"/>
              <a:defRPr/>
            </a:pPr>
            <a:r>
              <a:rPr lang="ru-RU" dirty="0" smtClean="0">
                <a:solidFill>
                  <a:schemeClr val="tx2">
                    <a:lumMod val="60000"/>
                    <a:lumOff val="40000"/>
                  </a:schemeClr>
                </a:solidFill>
                <a:effectLst>
                  <a:outerShdw blurRad="38100" dist="38100" dir="2700000" algn="tl">
                    <a:srgbClr val="000000">
                      <a:alpha val="43137"/>
                    </a:srgbClr>
                  </a:outerShdw>
                </a:effectLst>
              </a:rPr>
              <a:t>не перегружайте лодку или катер;</a:t>
            </a:r>
          </a:p>
          <a:p>
            <a:pPr fontAlgn="auto">
              <a:spcAft>
                <a:spcPts val="0"/>
              </a:spcAft>
              <a:buFont typeface="Arial" pitchFamily="34" charset="0"/>
              <a:buChar char="•"/>
              <a:defRPr/>
            </a:pPr>
            <a:r>
              <a:rPr lang="ru-RU" dirty="0" smtClean="0">
                <a:solidFill>
                  <a:schemeClr val="tx2">
                    <a:lumMod val="60000"/>
                    <a:lumOff val="40000"/>
                  </a:schemeClr>
                </a:solidFill>
                <a:effectLst>
                  <a:outerShdw blurRad="38100" dist="38100" dir="2700000" algn="tl">
                    <a:srgbClr val="000000">
                      <a:alpha val="43137"/>
                    </a:srgbClr>
                  </a:outerShdw>
                </a:effectLst>
              </a:rPr>
              <a:t>на ходу не выставляйте руки за борт;</a:t>
            </a:r>
          </a:p>
          <a:p>
            <a:pPr fontAlgn="auto">
              <a:spcAft>
                <a:spcPts val="0"/>
              </a:spcAft>
              <a:buFont typeface="Arial" pitchFamily="34" charset="0"/>
              <a:buChar char="•"/>
              <a:defRPr/>
            </a:pPr>
            <a:r>
              <a:rPr lang="ru-RU" dirty="0" smtClean="0">
                <a:solidFill>
                  <a:schemeClr val="tx2">
                    <a:lumMod val="60000"/>
                    <a:lumOff val="40000"/>
                  </a:schemeClr>
                </a:solidFill>
                <a:effectLst>
                  <a:outerShdw blurRad="38100" dist="38100" dir="2700000" algn="tl">
                    <a:srgbClr val="000000">
                      <a:alpha val="43137"/>
                    </a:srgbClr>
                  </a:outerShdw>
                </a:effectLst>
              </a:rPr>
              <a:t>не ныряйте с катера или лодки;</a:t>
            </a:r>
          </a:p>
          <a:p>
            <a:pPr fontAlgn="auto">
              <a:spcAft>
                <a:spcPts val="0"/>
              </a:spcAft>
              <a:buFont typeface="Arial" pitchFamily="34" charset="0"/>
              <a:buChar char="•"/>
              <a:defRPr/>
            </a:pPr>
            <a:r>
              <a:rPr lang="ru-RU" dirty="0" smtClean="0">
                <a:solidFill>
                  <a:schemeClr val="tx2">
                    <a:lumMod val="60000"/>
                    <a:lumOff val="40000"/>
                  </a:schemeClr>
                </a:solidFill>
                <a:effectLst>
                  <a:outerShdw blurRad="38100" dist="38100" dir="2700000" algn="tl">
                    <a:srgbClr val="000000">
                      <a:alpha val="43137"/>
                    </a:srgbClr>
                  </a:outerShdw>
                </a:effectLst>
              </a:rPr>
              <a:t>не садитесь на борт, не пересаживайтесь в воде с места на место;</a:t>
            </a:r>
          </a:p>
          <a:p>
            <a:pPr fontAlgn="auto">
              <a:spcAft>
                <a:spcPts val="0"/>
              </a:spcAft>
              <a:buFont typeface="Arial" pitchFamily="34" charset="0"/>
              <a:buChar char="•"/>
              <a:defRPr/>
            </a:pPr>
            <a:endParaRPr lang="ru-RU" dirty="0"/>
          </a:p>
        </p:txBody>
      </p:sp>
      <p:pic>
        <p:nvPicPr>
          <p:cNvPr id="26627" name="Picture 2"/>
          <p:cNvPicPr>
            <a:picLocks noChangeAspect="1" noChangeArrowheads="1"/>
          </p:cNvPicPr>
          <p:nvPr/>
        </p:nvPicPr>
        <p:blipFill>
          <a:blip r:embed="rId2" cstate="print"/>
          <a:srcRect/>
          <a:stretch>
            <a:fillRect/>
          </a:stretch>
        </p:blipFill>
        <p:spPr bwMode="auto">
          <a:xfrm>
            <a:off x="214313" y="4429125"/>
            <a:ext cx="3798887" cy="2200275"/>
          </a:xfrm>
          <a:prstGeom prst="rect">
            <a:avLst/>
          </a:prstGeom>
          <a:noFill/>
          <a:ln w="9525">
            <a:noFill/>
            <a:miter lim="800000"/>
            <a:headEnd/>
            <a:tailEnd/>
          </a:ln>
        </p:spPr>
      </p:pic>
      <p:pic>
        <p:nvPicPr>
          <p:cNvPr id="26628" name="Picture 3"/>
          <p:cNvPicPr>
            <a:picLocks noChangeAspect="1" noChangeArrowheads="1"/>
          </p:cNvPicPr>
          <p:nvPr/>
        </p:nvPicPr>
        <p:blipFill>
          <a:blip r:embed="rId3" cstate="print"/>
          <a:srcRect/>
          <a:stretch>
            <a:fillRect/>
          </a:stretch>
        </p:blipFill>
        <p:spPr bwMode="auto">
          <a:xfrm>
            <a:off x="4994275" y="4429125"/>
            <a:ext cx="3649663" cy="21478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143000"/>
            <a:ext cx="9144000" cy="3571875"/>
          </a:xfrm>
        </p:spPr>
        <p:txBody>
          <a:bodyPr rtlCol="0">
            <a:normAutofit fontScale="77500" lnSpcReduction="20000"/>
          </a:bodyPr>
          <a:lstStyle/>
          <a:p>
            <a:pPr fontAlgn="auto">
              <a:spcAft>
                <a:spcPts val="0"/>
              </a:spcAft>
              <a:buFont typeface="Arial" pitchFamily="34" charset="0"/>
              <a:buChar char="•"/>
              <a:defRPr/>
            </a:pPr>
            <a:r>
              <a:rPr lang="ru-RU" dirty="0" smtClean="0">
                <a:solidFill>
                  <a:schemeClr val="tx2">
                    <a:lumMod val="60000"/>
                    <a:lumOff val="40000"/>
                  </a:schemeClr>
                </a:solidFill>
                <a:effectLst>
                  <a:outerShdw blurRad="38100" dist="38100" dir="2700000" algn="tl">
                    <a:srgbClr val="000000">
                      <a:alpha val="43137"/>
                    </a:srgbClr>
                  </a:outerShdw>
                </a:effectLst>
              </a:rPr>
              <a:t>не разрешается кататься в тумане, вблизи шлюзов, плотин, а также останавливаться вблизи мостов или под ними;</a:t>
            </a:r>
          </a:p>
          <a:p>
            <a:pPr fontAlgn="auto">
              <a:spcAft>
                <a:spcPts val="0"/>
              </a:spcAft>
              <a:buFont typeface="Arial" pitchFamily="34" charset="0"/>
              <a:buChar char="•"/>
              <a:defRPr/>
            </a:pPr>
            <a:r>
              <a:rPr lang="ru-RU" dirty="0" smtClean="0">
                <a:solidFill>
                  <a:schemeClr val="tx2">
                    <a:lumMod val="60000"/>
                    <a:lumOff val="40000"/>
                  </a:schemeClr>
                </a:solidFill>
                <a:effectLst>
                  <a:outerShdw blurRad="38100" dist="38100" dir="2700000" algn="tl">
                    <a:srgbClr val="000000">
                      <a:alpha val="43137"/>
                    </a:srgbClr>
                  </a:outerShdw>
                </a:effectLst>
              </a:rPr>
              <a:t>нельзя ставить борт лодок параллельно идущей волне, так как она может опрокинуть судно;</a:t>
            </a:r>
          </a:p>
          <a:p>
            <a:pPr fontAlgn="auto">
              <a:spcAft>
                <a:spcPts val="0"/>
              </a:spcAft>
              <a:buFont typeface="Arial" pitchFamily="34" charset="0"/>
              <a:buChar char="•"/>
              <a:defRPr/>
            </a:pPr>
            <a:r>
              <a:rPr lang="ru-RU" dirty="0" smtClean="0">
                <a:solidFill>
                  <a:schemeClr val="tx2">
                    <a:lumMod val="60000"/>
                    <a:lumOff val="40000"/>
                  </a:schemeClr>
                </a:solidFill>
                <a:effectLst>
                  <a:outerShdw blurRad="38100" dist="38100" dir="2700000" algn="tl">
                    <a:srgbClr val="000000">
                      <a:alpha val="43137"/>
                    </a:srgbClr>
                  </a:outerShdw>
                </a:effectLst>
              </a:rPr>
              <a:t>поднимать пострадавшего из воды желательно с носа или кормы, иначе можно перевернуться;</a:t>
            </a:r>
          </a:p>
          <a:p>
            <a:pPr fontAlgn="auto">
              <a:spcAft>
                <a:spcPts val="0"/>
              </a:spcAft>
              <a:buFont typeface="Arial" pitchFamily="34" charset="0"/>
              <a:buChar char="•"/>
              <a:defRPr/>
            </a:pPr>
            <a:r>
              <a:rPr lang="ru-RU" dirty="0" smtClean="0">
                <a:solidFill>
                  <a:schemeClr val="tx2">
                    <a:lumMod val="60000"/>
                    <a:lumOff val="40000"/>
                  </a:schemeClr>
                </a:solidFill>
                <a:effectLst>
                  <a:outerShdw blurRad="38100" dist="38100" dir="2700000" algn="tl">
                    <a:srgbClr val="000000">
                      <a:alpha val="43137"/>
                    </a:srgbClr>
                  </a:outerShdw>
                </a:effectLst>
              </a:rPr>
              <a:t>нельзя кататься в местах скопления людей на воде – в районах пляжей, переправ, водноспортивных соревнований;</a:t>
            </a:r>
          </a:p>
          <a:p>
            <a:pPr fontAlgn="auto">
              <a:spcAft>
                <a:spcPts val="0"/>
              </a:spcAft>
              <a:buFont typeface="Arial" pitchFamily="34" charset="0"/>
              <a:buChar char="•"/>
              <a:defRPr/>
            </a:pPr>
            <a:r>
              <a:rPr lang="ru-RU" dirty="0" smtClean="0">
                <a:solidFill>
                  <a:schemeClr val="tx2">
                    <a:lumMod val="60000"/>
                    <a:lumOff val="40000"/>
                  </a:schemeClr>
                </a:solidFill>
                <a:effectLst>
                  <a:outerShdw blurRad="38100" dist="38100" dir="2700000" algn="tl">
                    <a:srgbClr val="000000">
                      <a:alpha val="43137"/>
                    </a:srgbClr>
                  </a:outerShdw>
                </a:effectLst>
              </a:rPr>
              <a:t>при необходимости залезть в лодку, делать это надо со стороны носа или кормы, чтобы не опрокинуть ее. Помните, что кто-то из находящихся в лодке может не уметь плавать.</a:t>
            </a:r>
          </a:p>
          <a:p>
            <a:pPr fontAlgn="auto">
              <a:spcAft>
                <a:spcPts val="0"/>
              </a:spcAft>
              <a:buFont typeface="Arial" pitchFamily="34" charset="0"/>
              <a:buChar char="•"/>
              <a:defRPr/>
            </a:pPr>
            <a:endParaRPr lang="ru-RU" dirty="0"/>
          </a:p>
        </p:txBody>
      </p:sp>
      <p:pic>
        <p:nvPicPr>
          <p:cNvPr id="27651" name="Picture 2"/>
          <p:cNvPicPr>
            <a:picLocks noChangeAspect="1" noChangeArrowheads="1"/>
          </p:cNvPicPr>
          <p:nvPr/>
        </p:nvPicPr>
        <p:blipFill>
          <a:blip r:embed="rId2" cstate="print"/>
          <a:srcRect/>
          <a:stretch>
            <a:fillRect/>
          </a:stretch>
        </p:blipFill>
        <p:spPr bwMode="auto">
          <a:xfrm>
            <a:off x="428625" y="4500563"/>
            <a:ext cx="3630613" cy="2076450"/>
          </a:xfrm>
          <a:prstGeom prst="rect">
            <a:avLst/>
          </a:prstGeom>
          <a:noFill/>
          <a:ln w="9525">
            <a:noFill/>
            <a:miter lim="800000"/>
            <a:headEnd/>
            <a:tailEnd/>
          </a:ln>
        </p:spPr>
      </p:pic>
      <p:pic>
        <p:nvPicPr>
          <p:cNvPr id="27652" name="Picture 3"/>
          <p:cNvPicPr>
            <a:picLocks noChangeAspect="1" noChangeArrowheads="1"/>
          </p:cNvPicPr>
          <p:nvPr/>
        </p:nvPicPr>
        <p:blipFill>
          <a:blip r:embed="rId3" cstate="print"/>
          <a:srcRect/>
          <a:stretch>
            <a:fillRect/>
          </a:stretch>
        </p:blipFill>
        <p:spPr bwMode="auto">
          <a:xfrm>
            <a:off x="5072063" y="4500563"/>
            <a:ext cx="3587750" cy="20955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663" y="985838"/>
            <a:ext cx="8077200" cy="611187"/>
          </a:xfrm>
        </p:spPr>
        <p:txBody>
          <a:bodyPr rtlCol="0">
            <a:normAutofit fontScale="90000"/>
          </a:bodyPr>
          <a:lstStyle/>
          <a:p>
            <a:pPr fontAlgn="auto">
              <a:spcAft>
                <a:spcPts val="0"/>
              </a:spcAft>
              <a:defRPr/>
            </a:pPr>
            <a:endParaRPr lang="ru-RU"/>
          </a:p>
        </p:txBody>
      </p:sp>
      <p:sp>
        <p:nvSpPr>
          <p:cNvPr id="3" name="Содержимое 2"/>
          <p:cNvSpPr>
            <a:spLocks noGrp="1"/>
          </p:cNvSpPr>
          <p:nvPr>
            <p:ph idx="1"/>
          </p:nvPr>
        </p:nvSpPr>
        <p:spPr>
          <a:xfrm>
            <a:off x="601663" y="1285875"/>
            <a:ext cx="8077200" cy="4891088"/>
          </a:xfrm>
        </p:spPr>
        <p:txBody>
          <a:bodyPr rtlCol="0">
            <a:normAutofit/>
          </a:bodyPr>
          <a:lstStyle/>
          <a:p>
            <a:pPr algn="ctr" fontAlgn="auto">
              <a:spcAft>
                <a:spcPts val="0"/>
              </a:spcAft>
              <a:buFont typeface="Arial" pitchFamily="34" charset="0"/>
              <a:buNone/>
              <a:defRPr/>
            </a:pPr>
            <a:r>
              <a:rPr lang="ru-RU" dirty="0" smtClean="0">
                <a:solidFill>
                  <a:schemeClr val="tx2">
                    <a:lumMod val="60000"/>
                    <a:lumOff val="40000"/>
                  </a:schemeClr>
                </a:solidFill>
                <a:effectLst>
                  <a:outerShdw blurRad="38100" dist="38100" dir="2700000" algn="tl">
                    <a:srgbClr val="000000">
                      <a:alpha val="43137"/>
                    </a:srgbClr>
                  </a:outerShdw>
                </a:effectLst>
              </a:rPr>
              <a:t>Не пользуйтесь надувными матрацы, камерами, досками особенно при неумении плавать. Даже слабый ветер способен унести их далеко от берега. Если не умеешь плавать, заходи в воду только по пояс.</a:t>
            </a:r>
            <a:endParaRPr lang="ru-RU" dirty="0">
              <a:solidFill>
                <a:schemeClr val="tx2">
                  <a:lumMod val="60000"/>
                  <a:lumOff val="40000"/>
                </a:schemeClr>
              </a:solidFill>
              <a:effectLst>
                <a:outerShdw blurRad="38100" dist="38100" dir="2700000" algn="tl">
                  <a:srgbClr val="000000">
                    <a:alpha val="43137"/>
                  </a:srgbClr>
                </a:outerShdw>
              </a:effectLst>
            </a:endParaRPr>
          </a:p>
        </p:txBody>
      </p:sp>
      <p:pic>
        <p:nvPicPr>
          <p:cNvPr id="28675" name="Picture 2"/>
          <p:cNvPicPr>
            <a:picLocks noChangeAspect="1" noChangeArrowheads="1"/>
          </p:cNvPicPr>
          <p:nvPr/>
        </p:nvPicPr>
        <p:blipFill>
          <a:blip r:embed="rId2" cstate="print"/>
          <a:srcRect/>
          <a:stretch>
            <a:fillRect/>
          </a:stretch>
        </p:blipFill>
        <p:spPr bwMode="auto">
          <a:xfrm>
            <a:off x="2214563" y="3571875"/>
            <a:ext cx="4997450" cy="280511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663" y="985838"/>
            <a:ext cx="8077200" cy="611187"/>
          </a:xfrm>
        </p:spPr>
        <p:txBody>
          <a:bodyPr rtlCol="0">
            <a:normAutofit fontScale="90000"/>
          </a:bodyPr>
          <a:lstStyle/>
          <a:p>
            <a:pPr fontAlgn="auto">
              <a:spcAft>
                <a:spcPts val="0"/>
              </a:spcAft>
              <a:defRPr/>
            </a:pPr>
            <a:endParaRPr lang="ru-RU"/>
          </a:p>
        </p:txBody>
      </p:sp>
      <p:sp>
        <p:nvSpPr>
          <p:cNvPr id="3" name="Содержимое 2"/>
          <p:cNvSpPr>
            <a:spLocks noGrp="1"/>
          </p:cNvSpPr>
          <p:nvPr>
            <p:ph idx="1"/>
          </p:nvPr>
        </p:nvSpPr>
        <p:spPr>
          <a:xfrm>
            <a:off x="601663" y="1285875"/>
            <a:ext cx="8077200" cy="4891088"/>
          </a:xfrm>
        </p:spPr>
        <p:txBody>
          <a:bodyPr rtlCol="0">
            <a:normAutofit/>
          </a:bodyPr>
          <a:lstStyle/>
          <a:p>
            <a:pPr algn="ctr" fontAlgn="auto">
              <a:spcAft>
                <a:spcPts val="0"/>
              </a:spcAft>
              <a:buFont typeface="Arial" pitchFamily="34" charset="0"/>
              <a:buNone/>
              <a:defRPr/>
            </a:pPr>
            <a:r>
              <a:rPr lang="ru-RU" dirty="0" smtClean="0">
                <a:solidFill>
                  <a:schemeClr val="tx2">
                    <a:lumMod val="60000"/>
                    <a:lumOff val="40000"/>
                  </a:schemeClr>
                </a:solidFill>
                <a:effectLst>
                  <a:outerShdw blurRad="38100" dist="38100" dir="2700000" algn="tl">
                    <a:srgbClr val="000000">
                      <a:alpha val="43137"/>
                    </a:srgbClr>
                  </a:outerShdw>
                </a:effectLst>
              </a:rPr>
              <a:t>Не заплывайте за буйки и другие ограждения, установленные в местах для купания. Они предупреждают: дальний заплыв - это переохлаждение, мышечное переутомление, судороги, гибель.</a:t>
            </a:r>
            <a:endParaRPr lang="ru-RU" dirty="0">
              <a:solidFill>
                <a:schemeClr val="tx2">
                  <a:lumMod val="60000"/>
                  <a:lumOff val="40000"/>
                </a:schemeClr>
              </a:solidFill>
              <a:effectLst>
                <a:outerShdw blurRad="38100" dist="38100" dir="2700000" algn="tl">
                  <a:srgbClr val="000000">
                    <a:alpha val="43137"/>
                  </a:srgbClr>
                </a:outerShdw>
              </a:effectLst>
            </a:endParaRPr>
          </a:p>
        </p:txBody>
      </p:sp>
      <p:pic>
        <p:nvPicPr>
          <p:cNvPr id="29699" name="Picture 2"/>
          <p:cNvPicPr>
            <a:picLocks noChangeAspect="1" noChangeArrowheads="1"/>
          </p:cNvPicPr>
          <p:nvPr/>
        </p:nvPicPr>
        <p:blipFill>
          <a:blip r:embed="rId2" cstate="print"/>
          <a:srcRect/>
          <a:stretch>
            <a:fillRect/>
          </a:stretch>
        </p:blipFill>
        <p:spPr bwMode="auto">
          <a:xfrm>
            <a:off x="2000250" y="3571875"/>
            <a:ext cx="5376863" cy="30003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663" y="985838"/>
            <a:ext cx="8077200" cy="611187"/>
          </a:xfrm>
        </p:spPr>
        <p:txBody>
          <a:bodyPr rtlCol="0">
            <a:normAutofit fontScale="90000"/>
          </a:bodyPr>
          <a:lstStyle/>
          <a:p>
            <a:pPr fontAlgn="auto">
              <a:spcAft>
                <a:spcPts val="0"/>
              </a:spcAft>
              <a:defRPr/>
            </a:pPr>
            <a:endParaRPr lang="ru-RU"/>
          </a:p>
        </p:txBody>
      </p:sp>
      <p:sp>
        <p:nvSpPr>
          <p:cNvPr id="3" name="Содержимое 2"/>
          <p:cNvSpPr>
            <a:spLocks noGrp="1"/>
          </p:cNvSpPr>
          <p:nvPr>
            <p:ph idx="1"/>
          </p:nvPr>
        </p:nvSpPr>
        <p:spPr>
          <a:xfrm>
            <a:off x="0" y="1285875"/>
            <a:ext cx="8929688" cy="5572125"/>
          </a:xfrm>
        </p:spPr>
        <p:txBody>
          <a:bodyPr rtlCol="0">
            <a:normAutofit/>
          </a:bodyPr>
          <a:lstStyle/>
          <a:p>
            <a:pPr algn="ctr" fontAlgn="auto">
              <a:spcAft>
                <a:spcPts val="0"/>
              </a:spcAft>
              <a:buFont typeface="Arial" pitchFamily="34" charset="0"/>
              <a:buNone/>
              <a:defRPr/>
            </a:pPr>
            <a:r>
              <a:rPr lang="ru-RU" dirty="0" smtClean="0">
                <a:solidFill>
                  <a:srgbClr val="FF0000"/>
                </a:solidFill>
                <a:effectLst>
                  <a:outerShdw blurRad="38100" dist="38100" dir="2700000" algn="tl">
                    <a:srgbClr val="000000">
                      <a:alpha val="43137"/>
                    </a:srgbClr>
                  </a:outerShdw>
                </a:effectLst>
              </a:rPr>
              <a:t>В последние годы большую популярность приобрёл подводный спорт и ныряние в маске. Неумение обращаться со снаряжением, баловство и детская самоуверенность нередко также заканчивается гибелью. При длительном пребывании под водой, не имея возможности возобновить запас кислорода в организме, человек может потерять сознание и погибнуть.</a:t>
            </a:r>
          </a:p>
          <a:p>
            <a:pPr algn="ctr" fontAlgn="auto">
              <a:spcAft>
                <a:spcPts val="0"/>
              </a:spcAft>
              <a:buFont typeface="Arial" pitchFamily="34" charset="0"/>
              <a:buNone/>
              <a:defRPr/>
            </a:pPr>
            <a:r>
              <a:rPr lang="ru-RU" sz="4400" b="1" dirty="0" smtClean="0">
                <a:solidFill>
                  <a:srgbClr val="FF0000"/>
                </a:solidFill>
                <a:effectLst>
                  <a:outerShdw blurRad="38100" dist="38100" dir="2700000" algn="tl">
                    <a:srgbClr val="000000">
                      <a:alpha val="43137"/>
                    </a:srgbClr>
                  </a:outerShdw>
                </a:effectLst>
              </a:rPr>
              <a:t>БУДЬТЕ ОСТОРОЖНЫ!</a:t>
            </a:r>
            <a:endParaRPr lang="ru-RU" sz="4400" b="1" dirty="0">
              <a:solidFill>
                <a:srgbClr val="FF0000"/>
              </a:solidFill>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527050"/>
            <a:ext cx="8561388" cy="1687513"/>
          </a:xfrm>
        </p:spPr>
        <p:txBody>
          <a:bodyPr rtlCol="0"/>
          <a:lstStyle/>
          <a:p>
            <a:pPr algn="ctr" fontAlgn="auto">
              <a:spcAft>
                <a:spcPts val="0"/>
              </a:spcAft>
              <a:defRPr/>
            </a:pPr>
            <a:r>
              <a:rPr lang="ru-RU" dirty="0" smtClean="0">
                <a:solidFill>
                  <a:srgbClr val="FF0000"/>
                </a:solidFill>
                <a:effectLst>
                  <a:outerShdw blurRad="38100" dist="38100" dir="2700000" algn="tl">
                    <a:srgbClr val="000000">
                      <a:alpha val="43137"/>
                    </a:srgbClr>
                  </a:outerShdw>
                </a:effectLst>
              </a:rPr>
              <a:t>Порядок действий при </a:t>
            </a:r>
            <a:r>
              <a:rPr lang="ru-RU" dirty="0" err="1" smtClean="0">
                <a:solidFill>
                  <a:srgbClr val="FF0000"/>
                </a:solidFill>
                <a:effectLst>
                  <a:outerShdw blurRad="38100" dist="38100" dir="2700000" algn="tl">
                    <a:srgbClr val="000000">
                      <a:alpha val="43137"/>
                    </a:srgbClr>
                  </a:outerShdw>
                </a:effectLst>
              </a:rPr>
              <a:t>самоспасении</a:t>
            </a:r>
            <a:r>
              <a:rPr lang="ru-RU" dirty="0" smtClean="0"/>
              <a:t/>
            </a:r>
            <a:br>
              <a:rPr lang="ru-RU" dirty="0" smtClean="0"/>
            </a:br>
            <a:endParaRPr lang="ru-RU" dirty="0"/>
          </a:p>
        </p:txBody>
      </p:sp>
      <p:sp>
        <p:nvSpPr>
          <p:cNvPr id="3" name="Содержимое 2"/>
          <p:cNvSpPr>
            <a:spLocks noGrp="1"/>
          </p:cNvSpPr>
          <p:nvPr>
            <p:ph idx="1"/>
          </p:nvPr>
        </p:nvSpPr>
        <p:spPr>
          <a:xfrm>
            <a:off x="0" y="1571625"/>
            <a:ext cx="9144000" cy="5286375"/>
          </a:xfrm>
        </p:spPr>
        <p:txBody>
          <a:bodyPr rtlCol="0">
            <a:normAutofit fontScale="92500" lnSpcReduction="20000"/>
          </a:bodyPr>
          <a:lstStyle/>
          <a:p>
            <a:pPr algn="ctr" fontAlgn="auto">
              <a:spcAft>
                <a:spcPts val="0"/>
              </a:spcAft>
              <a:buFont typeface="Arial" pitchFamily="34" charset="0"/>
              <a:buNone/>
              <a:defRPr/>
            </a:pPr>
            <a:r>
              <a:rPr lang="ru-RU" dirty="0" smtClean="0">
                <a:solidFill>
                  <a:schemeClr val="tx2">
                    <a:lumMod val="60000"/>
                    <a:lumOff val="40000"/>
                  </a:schemeClr>
                </a:solidFill>
                <a:effectLst>
                  <a:outerShdw blurRad="38100" dist="38100" dir="2700000" algn="tl">
                    <a:srgbClr val="000000">
                      <a:alpha val="43137"/>
                    </a:srgbClr>
                  </a:outerShdw>
                </a:effectLst>
              </a:rPr>
              <a:t>     В воде появились судороги: свело руки или ноги. Если ты не возле берега то сделать можно следующее:</a:t>
            </a:r>
          </a:p>
          <a:p>
            <a:pPr fontAlgn="auto">
              <a:spcAft>
                <a:spcPts val="0"/>
              </a:spcAft>
              <a:buFont typeface="Arial" pitchFamily="34" charset="0"/>
              <a:buChar char="•"/>
              <a:defRPr/>
            </a:pPr>
            <a:r>
              <a:rPr lang="ru-RU" dirty="0" smtClean="0">
                <a:solidFill>
                  <a:schemeClr val="tx2">
                    <a:lumMod val="60000"/>
                    <a:lumOff val="40000"/>
                  </a:schemeClr>
                </a:solidFill>
                <a:effectLst>
                  <a:outerShdw blurRad="38100" dist="38100" dir="2700000" algn="tl">
                    <a:srgbClr val="000000">
                      <a:alpha val="43137"/>
                    </a:srgbClr>
                  </a:outerShdw>
                </a:effectLst>
              </a:rPr>
              <a:t>Судорога пройдет, если мышцу которую она свела уколоть чем-то острым, например, булавкой;</a:t>
            </a:r>
          </a:p>
          <a:p>
            <a:pPr fontAlgn="auto">
              <a:spcAft>
                <a:spcPts val="0"/>
              </a:spcAft>
              <a:buFont typeface="Arial" pitchFamily="34" charset="0"/>
              <a:buChar char="•"/>
              <a:defRPr/>
            </a:pPr>
            <a:r>
              <a:rPr lang="ru-RU" dirty="0" smtClean="0">
                <a:solidFill>
                  <a:schemeClr val="tx2">
                    <a:lumMod val="60000"/>
                    <a:lumOff val="40000"/>
                  </a:schemeClr>
                </a:solidFill>
                <a:effectLst>
                  <a:outerShdw blurRad="38100" dist="38100" dir="2700000" algn="tl">
                    <a:srgbClr val="000000">
                      <a:alpha val="43137"/>
                    </a:srgbClr>
                  </a:outerShdw>
                </a:effectLst>
              </a:rPr>
              <a:t>Если судорога свела пальцы руки, то надо резко сжать пальцы в кулак, а затем резко выбросить руку вперед и в наружную сторону (правую - вправо, левую - влево) при этом разжав резко пальцы;</a:t>
            </a:r>
          </a:p>
          <a:p>
            <a:pPr fontAlgn="auto">
              <a:spcAft>
                <a:spcPts val="0"/>
              </a:spcAft>
              <a:buFont typeface="Arial" pitchFamily="34" charset="0"/>
              <a:buChar char="•"/>
              <a:defRPr/>
            </a:pPr>
            <a:r>
              <a:rPr lang="ru-RU" dirty="0" smtClean="0">
                <a:solidFill>
                  <a:schemeClr val="tx2">
                    <a:lumMod val="60000"/>
                    <a:lumOff val="40000"/>
                  </a:schemeClr>
                </a:solidFill>
                <a:effectLst>
                  <a:outerShdw blurRad="38100" dist="38100" dir="2700000" algn="tl">
                    <a:srgbClr val="000000">
                      <a:alpha val="43137"/>
                    </a:srgbClr>
                  </a:outerShdw>
                </a:effectLst>
              </a:rPr>
              <a:t>Если судорога свела икроножную мышцу, то надо принять согнутое положение, и потянуть двумя руками стопу, сведенной судорогой ноги, на себя к животу и груди;</a:t>
            </a:r>
          </a:p>
          <a:p>
            <a:pPr fontAlgn="auto">
              <a:spcAft>
                <a:spcPts val="0"/>
              </a:spcAft>
              <a:buFont typeface="Arial" pitchFamily="34" charset="0"/>
              <a:buChar char="•"/>
              <a:defRPr/>
            </a:pPr>
            <a:r>
              <a:rPr lang="ru-RU" dirty="0" smtClean="0">
                <a:solidFill>
                  <a:schemeClr val="tx2">
                    <a:lumMod val="60000"/>
                    <a:lumOff val="40000"/>
                  </a:schemeClr>
                </a:solidFill>
                <a:effectLst>
                  <a:outerShdw blurRad="38100" dist="38100" dir="2700000" algn="tl">
                    <a:srgbClr val="000000">
                      <a:alpha val="43137"/>
                    </a:srgbClr>
                  </a:outerShdw>
                </a:effectLst>
              </a:rPr>
              <a:t>Если судорога свела мышцу бедра, то надо обхватить руками лодыжку ноги с наружной стороны (ближе к стопе) и с силой потянуть её назад к спине.</a:t>
            </a:r>
          </a:p>
          <a:p>
            <a:pPr fontAlgn="auto">
              <a:spcAft>
                <a:spcPts val="0"/>
              </a:spcAft>
              <a:buFont typeface="Arial" pitchFamily="34" charset="0"/>
              <a:buChar char="•"/>
              <a:defRPr/>
            </a:pPr>
            <a:endParaRPr lang="ru-RU"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0" y="765175"/>
            <a:ext cx="9144000" cy="5857875"/>
          </a:xfrm>
        </p:spPr>
        <p:txBody>
          <a:bodyPr rtlCol="0">
            <a:normAutofit fontScale="92500" lnSpcReduction="20000"/>
          </a:bodyPr>
          <a:lstStyle/>
          <a:p>
            <a:pPr fontAlgn="auto">
              <a:spcAft>
                <a:spcPts val="0"/>
              </a:spcAft>
              <a:buFont typeface="Arial" pitchFamily="34" charset="0"/>
              <a:buChar char="•"/>
              <a:defRPr/>
            </a:pPr>
            <a:r>
              <a:rPr lang="ru-RU" dirty="0" smtClean="0">
                <a:solidFill>
                  <a:schemeClr val="tx2">
                    <a:lumMod val="60000"/>
                    <a:lumOff val="40000"/>
                  </a:schemeClr>
                </a:solidFill>
                <a:effectLst>
                  <a:outerShdw blurRad="38100" dist="38100" dir="2700000" algn="tl">
                    <a:srgbClr val="000000">
                      <a:alpha val="43137"/>
                    </a:srgbClr>
                  </a:outerShdw>
                </a:effectLst>
              </a:rPr>
              <a:t>Если случайно хлебнул воды. Остановись, приподними голову над водой и откашляйся. Энергичные движения рук и ног помогут тебе держаться вертикально в воде, а потом приплыть к берегу.</a:t>
            </a:r>
          </a:p>
          <a:p>
            <a:pPr fontAlgn="auto">
              <a:spcAft>
                <a:spcPts val="0"/>
              </a:spcAft>
              <a:buFont typeface="Arial" pitchFamily="34" charset="0"/>
              <a:buChar char="•"/>
              <a:defRPr/>
            </a:pPr>
            <a:r>
              <a:rPr lang="ru-RU" dirty="0" smtClean="0">
                <a:solidFill>
                  <a:schemeClr val="tx2">
                    <a:lumMod val="60000"/>
                    <a:lumOff val="40000"/>
                  </a:schemeClr>
                </a:solidFill>
                <a:effectLst>
                  <a:outerShdw blurRad="38100" dist="38100" dir="2700000" algn="tl">
                    <a:srgbClr val="000000">
                      <a:alpha val="43137"/>
                    </a:srgbClr>
                  </a:outerShdw>
                </a:effectLst>
              </a:rPr>
              <a:t>Попав в водоворот, набери побольше воздуха в легкие. Погрузись в воду и сделай сильный рывок в сторону по течению, всплывай на поверхность.</a:t>
            </a:r>
          </a:p>
          <a:p>
            <a:pPr fontAlgn="auto">
              <a:spcAft>
                <a:spcPts val="0"/>
              </a:spcAft>
              <a:buFont typeface="Arial" pitchFamily="34" charset="0"/>
              <a:buChar char="•"/>
              <a:defRPr/>
            </a:pPr>
            <a:r>
              <a:rPr lang="ru-RU" dirty="0" smtClean="0">
                <a:solidFill>
                  <a:schemeClr val="tx2">
                    <a:lumMod val="60000"/>
                    <a:lumOff val="40000"/>
                  </a:schemeClr>
                </a:solidFill>
                <a:effectLst>
                  <a:outerShdw blurRad="38100" dist="38100" dir="2700000" algn="tl">
                    <a:srgbClr val="000000">
                      <a:alpha val="43137"/>
                    </a:srgbClr>
                  </a:outerShdw>
                </a:effectLst>
              </a:rPr>
              <a:t>Запутавшись в водорослях, не делай резких движений и рывков. Ляг на спину и постарайся мягкими, спокойными движениями выплыть в ту сторону, откуда приплыл. Если это не поможет, нужно подтянуть ноги к животу и осторожно освободиться от водорослей руками.</a:t>
            </a:r>
          </a:p>
          <a:p>
            <a:pPr fontAlgn="auto">
              <a:spcAft>
                <a:spcPts val="0"/>
              </a:spcAft>
              <a:buFont typeface="Arial" pitchFamily="34" charset="0"/>
              <a:buChar char="•"/>
              <a:defRPr/>
            </a:pPr>
            <a:r>
              <a:rPr lang="ru-RU" dirty="0" smtClean="0">
                <a:solidFill>
                  <a:schemeClr val="tx2">
                    <a:lumMod val="60000"/>
                    <a:lumOff val="40000"/>
                  </a:schemeClr>
                </a:solidFill>
                <a:effectLst>
                  <a:outerShdw blurRad="38100" dist="38100" dir="2700000" algn="tl">
                    <a:srgbClr val="000000">
                      <a:alpha val="43137"/>
                    </a:srgbClr>
                  </a:outerShdw>
                </a:effectLst>
              </a:rPr>
              <a:t>Попав в сильное течение, не теряйся, не плыви против потока. Плыви по течению, постепенно смещаясь к берегу. Основное при </a:t>
            </a:r>
            <a:r>
              <a:rPr lang="ru-RU" dirty="0" err="1" smtClean="0">
                <a:solidFill>
                  <a:schemeClr val="tx2">
                    <a:lumMod val="60000"/>
                    <a:lumOff val="40000"/>
                  </a:schemeClr>
                </a:solidFill>
                <a:effectLst>
                  <a:outerShdw blurRad="38100" dist="38100" dir="2700000" algn="tl">
                    <a:srgbClr val="000000">
                      <a:alpha val="43137"/>
                    </a:srgbClr>
                  </a:outerShdw>
                </a:effectLst>
              </a:rPr>
              <a:t>самоспасании</a:t>
            </a:r>
            <a:r>
              <a:rPr lang="ru-RU" dirty="0" smtClean="0">
                <a:solidFill>
                  <a:schemeClr val="tx2">
                    <a:lumMod val="60000"/>
                    <a:lumOff val="40000"/>
                  </a:schemeClr>
                </a:solidFill>
                <a:effectLst>
                  <a:outerShdw blurRad="38100" dist="38100" dir="2700000" algn="tl">
                    <a:srgbClr val="000000">
                      <a:alpha val="43137"/>
                    </a:srgbClr>
                  </a:outerShdw>
                </a:effectLst>
              </a:rPr>
              <a:t> – не впасть в панику, владеть собой, спокойно предпринимать все необходимые меры для выхода из создавшегося положения.</a:t>
            </a:r>
          </a:p>
          <a:p>
            <a:pPr fontAlgn="auto">
              <a:spcAft>
                <a:spcPts val="0"/>
              </a:spcAft>
              <a:buFont typeface="Arial" pitchFamily="34" charset="0"/>
              <a:buChar char="•"/>
              <a:defRPr/>
            </a:pPr>
            <a:endParaRPr lang="ru-RU"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01663" y="985838"/>
            <a:ext cx="8077200" cy="611187"/>
          </a:xfrm>
        </p:spPr>
        <p:txBody>
          <a:bodyPr rtlCol="0">
            <a:normAutofit fontScale="90000"/>
          </a:bodyPr>
          <a:lstStyle/>
          <a:p>
            <a:pPr algn="ctr" fontAlgn="auto">
              <a:spcAft>
                <a:spcPts val="0"/>
              </a:spcAft>
              <a:defRPr/>
            </a:pPr>
            <a:r>
              <a:rPr lang="ru-RU" dirty="0" smtClean="0">
                <a:solidFill>
                  <a:srgbClr val="FF0000"/>
                </a:solidFill>
                <a:effectLst>
                  <a:outerShdw blurRad="38100" dist="38100" dir="2700000" algn="tl">
                    <a:srgbClr val="000000">
                      <a:alpha val="43137"/>
                    </a:srgbClr>
                  </a:outerShdw>
                </a:effectLst>
              </a:rPr>
              <a:t>Опасные животные, первая помощь при укусах насекомых и змей</a:t>
            </a:r>
            <a:r>
              <a:rPr lang="ru-RU" dirty="0" smtClean="0"/>
              <a:t/>
            </a:r>
            <a:br>
              <a:rPr lang="ru-RU" dirty="0" smtClean="0"/>
            </a:br>
            <a:endParaRPr lang="ru-RU" dirty="0"/>
          </a:p>
        </p:txBody>
      </p:sp>
      <p:sp>
        <p:nvSpPr>
          <p:cNvPr id="5" name="Содержимое 4"/>
          <p:cNvSpPr>
            <a:spLocks noGrp="1"/>
          </p:cNvSpPr>
          <p:nvPr>
            <p:ph idx="1"/>
          </p:nvPr>
        </p:nvSpPr>
        <p:spPr>
          <a:xfrm>
            <a:off x="0" y="2857500"/>
            <a:ext cx="9144000" cy="3319463"/>
          </a:xfrm>
        </p:spPr>
        <p:txBody>
          <a:bodyPr rtlCol="0">
            <a:normAutofit/>
          </a:bodyPr>
          <a:lstStyle/>
          <a:p>
            <a:pPr algn="ctr" fontAlgn="auto">
              <a:spcAft>
                <a:spcPts val="0"/>
              </a:spcAft>
              <a:buFont typeface="Arial" pitchFamily="34" charset="0"/>
              <a:buNone/>
              <a:defRPr/>
            </a:pPr>
            <a:r>
              <a:rPr lang="ru-RU" dirty="0" smtClean="0">
                <a:solidFill>
                  <a:schemeClr val="tx2">
                    <a:lumMod val="60000"/>
                    <a:lumOff val="40000"/>
                  </a:schemeClr>
                </a:solidFill>
                <a:effectLst>
                  <a:outerShdw blurRad="38100" dist="38100" dir="2700000" algn="tl">
                    <a:srgbClr val="000000">
                      <a:alpha val="43137"/>
                    </a:srgbClr>
                  </a:outerShdw>
                </a:effectLst>
              </a:rPr>
              <a:t>Среди множества животных, обитающих на нашей планете, немало таких, которые представляют опасность для здоровья, а иногда и для жизни человека. К ним, прежде всего, следует отнести змей, некоторых пауков, рыб и жалящих насекомых.</a:t>
            </a:r>
            <a:endParaRPr lang="ru-RU" dirty="0">
              <a:solidFill>
                <a:schemeClr val="tx2">
                  <a:lumMod val="60000"/>
                  <a:lumOff val="40000"/>
                </a:schemeClr>
              </a:solidFill>
              <a:effectLst>
                <a:outerShdw blurRad="38100" dist="38100" dir="2700000" algn="tl">
                  <a:srgbClr val="000000">
                    <a:alpha val="43137"/>
                  </a:srgbClr>
                </a:outerShdw>
              </a:effectLst>
            </a:endParaRPr>
          </a:p>
        </p:txBody>
      </p:sp>
      <p:pic>
        <p:nvPicPr>
          <p:cNvPr id="15363" name="Picture 2"/>
          <p:cNvPicPr>
            <a:picLocks noChangeAspect="1" noChangeArrowheads="1"/>
          </p:cNvPicPr>
          <p:nvPr/>
        </p:nvPicPr>
        <p:blipFill>
          <a:blip r:embed="rId2" cstate="print"/>
          <a:srcRect/>
          <a:stretch>
            <a:fillRect/>
          </a:stretch>
        </p:blipFill>
        <p:spPr bwMode="auto">
          <a:xfrm>
            <a:off x="428625" y="5286375"/>
            <a:ext cx="1957388" cy="1330325"/>
          </a:xfrm>
          <a:prstGeom prst="rect">
            <a:avLst/>
          </a:prstGeom>
          <a:noFill/>
          <a:ln w="9525">
            <a:noFill/>
            <a:miter lim="800000"/>
            <a:headEnd/>
            <a:tailEnd/>
          </a:ln>
        </p:spPr>
      </p:pic>
      <p:pic>
        <p:nvPicPr>
          <p:cNvPr id="15364" name="Picture 3"/>
          <p:cNvPicPr>
            <a:picLocks noChangeAspect="1" noChangeArrowheads="1"/>
          </p:cNvPicPr>
          <p:nvPr/>
        </p:nvPicPr>
        <p:blipFill>
          <a:blip r:embed="rId3" cstate="print"/>
          <a:srcRect/>
          <a:stretch>
            <a:fillRect/>
          </a:stretch>
        </p:blipFill>
        <p:spPr bwMode="auto">
          <a:xfrm>
            <a:off x="6858000" y="1571625"/>
            <a:ext cx="1828800" cy="1371600"/>
          </a:xfrm>
          <a:prstGeom prst="rect">
            <a:avLst/>
          </a:prstGeom>
          <a:noFill/>
          <a:ln w="9525">
            <a:noFill/>
            <a:miter lim="800000"/>
            <a:headEnd/>
            <a:tailEnd/>
          </a:ln>
        </p:spPr>
      </p:pic>
      <p:pic>
        <p:nvPicPr>
          <p:cNvPr id="15365" name="Picture 4"/>
          <p:cNvPicPr>
            <a:picLocks noChangeAspect="1" noChangeArrowheads="1"/>
          </p:cNvPicPr>
          <p:nvPr/>
        </p:nvPicPr>
        <p:blipFill>
          <a:blip r:embed="rId4" cstate="print"/>
          <a:srcRect/>
          <a:stretch>
            <a:fillRect/>
          </a:stretch>
        </p:blipFill>
        <p:spPr bwMode="auto">
          <a:xfrm>
            <a:off x="6643688" y="5262563"/>
            <a:ext cx="2000250" cy="1333500"/>
          </a:xfrm>
          <a:prstGeom prst="rect">
            <a:avLst/>
          </a:prstGeom>
          <a:noFill/>
          <a:ln w="9525">
            <a:noFill/>
            <a:miter lim="800000"/>
            <a:headEnd/>
            <a:tailEnd/>
          </a:ln>
        </p:spPr>
      </p:pic>
      <p:pic>
        <p:nvPicPr>
          <p:cNvPr id="15366" name="Picture 5"/>
          <p:cNvPicPr>
            <a:picLocks noChangeAspect="1" noChangeArrowheads="1"/>
          </p:cNvPicPr>
          <p:nvPr/>
        </p:nvPicPr>
        <p:blipFill>
          <a:blip r:embed="rId5" cstate="print"/>
          <a:srcRect/>
          <a:stretch>
            <a:fillRect/>
          </a:stretch>
        </p:blipFill>
        <p:spPr bwMode="auto">
          <a:xfrm>
            <a:off x="428625" y="1571625"/>
            <a:ext cx="1714500" cy="12858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57250"/>
            <a:ext cx="8847138" cy="1071563"/>
          </a:xfrm>
        </p:spPr>
        <p:txBody>
          <a:bodyPr rtlCol="0">
            <a:normAutofit fontScale="90000"/>
          </a:bodyPr>
          <a:lstStyle/>
          <a:p>
            <a:pPr algn="ctr" fontAlgn="auto">
              <a:spcAft>
                <a:spcPts val="0"/>
              </a:spcAft>
              <a:defRPr/>
            </a:pPr>
            <a:r>
              <a:rPr lang="ru-RU" dirty="0" smtClean="0">
                <a:solidFill>
                  <a:schemeClr val="tx2">
                    <a:lumMod val="60000"/>
                    <a:lumOff val="40000"/>
                  </a:schemeClr>
                </a:solidFill>
                <a:effectLst>
                  <a:outerShdw blurRad="38100" dist="38100" dir="2700000" algn="tl">
                    <a:srgbClr val="000000">
                      <a:alpha val="43137"/>
                    </a:srgbClr>
                  </a:outerShdw>
                </a:effectLst>
              </a:rPr>
              <a:t>Помощь утопающему</a:t>
            </a:r>
            <a:br>
              <a:rPr lang="ru-RU" dirty="0" smtClean="0">
                <a:solidFill>
                  <a:schemeClr val="tx2">
                    <a:lumMod val="60000"/>
                    <a:lumOff val="40000"/>
                  </a:schemeClr>
                </a:solidFill>
                <a:effectLst>
                  <a:outerShdw blurRad="38100" dist="38100" dir="2700000" algn="tl">
                    <a:srgbClr val="000000">
                      <a:alpha val="43137"/>
                    </a:srgbClr>
                  </a:outerShdw>
                </a:effectLst>
              </a:rPr>
            </a:br>
            <a:endParaRPr lang="ru-RU" dirty="0">
              <a:solidFill>
                <a:schemeClr val="tx2">
                  <a:lumMod val="60000"/>
                  <a:lumOff val="40000"/>
                </a:schemeClr>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0" y="1785938"/>
            <a:ext cx="9144000" cy="3933825"/>
          </a:xfrm>
        </p:spPr>
        <p:txBody>
          <a:bodyPr rtlCol="0">
            <a:normAutofit/>
          </a:bodyPr>
          <a:lstStyle/>
          <a:p>
            <a:pPr algn="ctr" fontAlgn="auto">
              <a:spcAft>
                <a:spcPts val="0"/>
              </a:spcAft>
              <a:buFont typeface="Arial" pitchFamily="34" charset="0"/>
              <a:buNone/>
              <a:defRPr/>
            </a:pPr>
            <a:r>
              <a:rPr lang="ru-RU" dirty="0" smtClean="0">
                <a:solidFill>
                  <a:schemeClr val="tx2">
                    <a:lumMod val="60000"/>
                    <a:lumOff val="40000"/>
                  </a:schemeClr>
                </a:solidFill>
                <a:effectLst>
                  <a:outerShdw blurRad="38100" dist="38100" dir="2700000" algn="tl">
                    <a:srgbClr val="000000">
                      <a:alpha val="43137"/>
                    </a:srgbClr>
                  </a:outerShdw>
                </a:effectLst>
              </a:rPr>
              <a:t>Если вы заметили тонущего человека или услышали крики о помощи. Немедленно сообщите о происшествии в службы спасения.</a:t>
            </a:r>
          </a:p>
          <a:p>
            <a:pPr algn="ctr" fontAlgn="auto">
              <a:spcAft>
                <a:spcPts val="0"/>
              </a:spcAft>
              <a:buFont typeface="Arial" pitchFamily="34" charset="0"/>
              <a:buNone/>
              <a:defRPr/>
            </a:pPr>
            <a:endParaRPr lang="ru-RU" dirty="0" smtClean="0">
              <a:solidFill>
                <a:schemeClr val="tx2">
                  <a:lumMod val="60000"/>
                  <a:lumOff val="40000"/>
                </a:schemeClr>
              </a:solidFill>
              <a:effectLst>
                <a:outerShdw blurRad="38100" dist="38100" dir="2700000" algn="tl">
                  <a:srgbClr val="000000">
                    <a:alpha val="43137"/>
                  </a:srgbClr>
                </a:outerShdw>
              </a:effectLst>
            </a:endParaRPr>
          </a:p>
          <a:p>
            <a:pPr algn="ctr" fontAlgn="auto">
              <a:spcAft>
                <a:spcPts val="0"/>
              </a:spcAft>
              <a:buFont typeface="Arial" pitchFamily="34" charset="0"/>
              <a:buNone/>
              <a:defRPr/>
            </a:pPr>
            <a:r>
              <a:rPr lang="ru-RU" sz="3600" b="1" dirty="0" smtClean="0">
                <a:solidFill>
                  <a:srgbClr val="FF0000"/>
                </a:solidFill>
                <a:effectLst>
                  <a:outerShdw blurRad="38100" dist="38100" dir="2700000" algn="tl">
                    <a:srgbClr val="000000">
                      <a:alpha val="43137"/>
                    </a:srgbClr>
                  </a:outerShdw>
                </a:effectLst>
              </a:rPr>
              <a:t>Телефон Единой службы спасения 112</a:t>
            </a:r>
            <a:endParaRPr lang="ru-RU" sz="3600" dirty="0" smtClean="0">
              <a:solidFill>
                <a:srgbClr val="FF0000"/>
              </a:solidFill>
              <a:effectLst>
                <a:outerShdw blurRad="38100" dist="38100" dir="2700000" algn="tl">
                  <a:srgbClr val="000000">
                    <a:alpha val="43137"/>
                  </a:srgbClr>
                </a:outerShdw>
              </a:effectLst>
            </a:endParaRPr>
          </a:p>
          <a:p>
            <a:pPr fontAlgn="auto">
              <a:spcAft>
                <a:spcPts val="0"/>
              </a:spcAft>
              <a:buFont typeface="Arial" pitchFamily="34" charset="0"/>
              <a:buChar char="•"/>
              <a:defRPr/>
            </a:pPr>
            <a:endParaRPr lang="ru-RU" dirty="0"/>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0" y="260350"/>
            <a:ext cx="9144000" cy="6286500"/>
          </a:xfrm>
        </p:spPr>
        <p:txBody>
          <a:bodyPr rtlCol="0">
            <a:normAutofit/>
          </a:bodyPr>
          <a:lstStyle/>
          <a:p>
            <a:pPr algn="ctr" fontAlgn="auto">
              <a:spcAft>
                <a:spcPts val="0"/>
              </a:spcAft>
              <a:buFont typeface="Arial" pitchFamily="34" charset="0"/>
              <a:buNone/>
              <a:defRPr/>
            </a:pPr>
            <a:r>
              <a:rPr lang="ru-RU" dirty="0" smtClean="0">
                <a:solidFill>
                  <a:srgbClr val="FF0000"/>
                </a:solidFill>
                <a:effectLst>
                  <a:outerShdw blurRad="38100" dist="38100" dir="2700000" algn="tl">
                    <a:srgbClr val="000000">
                      <a:alpha val="43137"/>
                    </a:srgbClr>
                  </a:outerShdw>
                </a:effectLst>
              </a:rPr>
              <a:t>Если поблизости нет спасательной станции, некому прийти на помощь, кроме вас, оцените свои возможности и, если вы уверены в своих силах:</a:t>
            </a:r>
          </a:p>
          <a:p>
            <a:pPr fontAlgn="auto">
              <a:spcAft>
                <a:spcPts val="0"/>
              </a:spcAft>
              <a:buFont typeface="Arial" pitchFamily="34" charset="0"/>
              <a:buChar char="•"/>
              <a:defRPr/>
            </a:pPr>
            <a:r>
              <a:rPr lang="ru-RU" dirty="0" smtClean="0">
                <a:solidFill>
                  <a:schemeClr val="tx2">
                    <a:lumMod val="60000"/>
                    <a:lumOff val="40000"/>
                  </a:schemeClr>
                </a:solidFill>
                <a:effectLst>
                  <a:outerShdw blurRad="38100" dist="38100" dir="2700000" algn="tl">
                    <a:srgbClr val="000000">
                      <a:alpha val="43137"/>
                    </a:srgbClr>
                  </a:outerShdw>
                </a:effectLst>
              </a:rPr>
              <a:t>Посмотрите, нет ли рядом спасательного круга или другого предмета, способного увеличить плавучесть человека (палки, доски), бросьте его на максимальное расстояние в сторону тонущего.</a:t>
            </a:r>
          </a:p>
          <a:p>
            <a:pPr algn="ctr" fontAlgn="auto">
              <a:spcAft>
                <a:spcPts val="0"/>
              </a:spcAft>
              <a:buFont typeface="Arial" pitchFamily="34" charset="0"/>
              <a:buNone/>
              <a:defRPr/>
            </a:pPr>
            <a:endParaRPr lang="ru-RU" dirty="0">
              <a:solidFill>
                <a:schemeClr val="tx2">
                  <a:lumMod val="60000"/>
                  <a:lumOff val="40000"/>
                </a:schemeClr>
              </a:solidFill>
              <a:effectLst>
                <a:outerShdw blurRad="38100" dist="38100" dir="2700000" algn="tl">
                  <a:srgbClr val="000000">
                    <a:alpha val="43137"/>
                  </a:srgbClr>
                </a:outerShdw>
              </a:effectLst>
            </a:endParaRPr>
          </a:p>
        </p:txBody>
      </p:sp>
      <p:pic>
        <p:nvPicPr>
          <p:cNvPr id="34819" name="Picture 2"/>
          <p:cNvPicPr>
            <a:picLocks noChangeAspect="1" noChangeArrowheads="1"/>
          </p:cNvPicPr>
          <p:nvPr/>
        </p:nvPicPr>
        <p:blipFill>
          <a:blip r:embed="rId2" cstate="print"/>
          <a:srcRect/>
          <a:stretch>
            <a:fillRect/>
          </a:stretch>
        </p:blipFill>
        <p:spPr bwMode="auto">
          <a:xfrm>
            <a:off x="2051050" y="3429000"/>
            <a:ext cx="4879975" cy="27908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549275"/>
            <a:ext cx="8847138" cy="3286125"/>
          </a:xfrm>
        </p:spPr>
        <p:txBody>
          <a:bodyPr rtlCol="0">
            <a:normAutofit fontScale="92500" lnSpcReduction="20000"/>
          </a:bodyPr>
          <a:lstStyle/>
          <a:p>
            <a:pPr algn="ctr" fontAlgn="auto">
              <a:spcAft>
                <a:spcPts val="0"/>
              </a:spcAft>
              <a:buFont typeface="Arial" pitchFamily="34" charset="0"/>
              <a:buNone/>
              <a:defRPr/>
            </a:pPr>
            <a:r>
              <a:rPr lang="ru-RU" dirty="0" smtClean="0">
                <a:solidFill>
                  <a:schemeClr val="tx2">
                    <a:lumMod val="60000"/>
                    <a:lumOff val="40000"/>
                  </a:schemeClr>
                </a:solidFill>
                <a:effectLst>
                  <a:outerShdw blurRad="38100" dist="38100" dir="2700000" algn="tl">
                    <a:srgbClr val="000000">
                      <a:alpha val="43137"/>
                    </a:srgbClr>
                  </a:outerShdw>
                </a:effectLst>
              </a:rPr>
              <a:t>Если терпящий бедствие потерял самообладание, то действовать надо осторожно, чтобы он не увлек вас за собой под воду. Подплыв, надо нырнуть под него и, взяв за ноги, вытолкнуть вверх, одновременно разворачивая его к себе спиной. Оказавшись сзади, захватите своей рукой обе руки тонущего под локти, приподнимите и разверните его лицом вверх над поверхностью воды, чтобы он мог дышать. Ваша вторая рука при этом остается свободной, и вы можете плыть и транспортировать тонущего к берегу.</a:t>
            </a:r>
            <a:endParaRPr lang="ru-RU" dirty="0">
              <a:solidFill>
                <a:schemeClr val="tx2">
                  <a:lumMod val="60000"/>
                  <a:lumOff val="40000"/>
                </a:schemeClr>
              </a:solidFill>
              <a:effectLst>
                <a:outerShdw blurRad="38100" dist="38100" dir="2700000" algn="tl">
                  <a:srgbClr val="000000">
                    <a:alpha val="43137"/>
                  </a:srgbClr>
                </a:outerShdw>
              </a:effectLst>
            </a:endParaRPr>
          </a:p>
        </p:txBody>
      </p:sp>
      <p:pic>
        <p:nvPicPr>
          <p:cNvPr id="35843" name="Picture 2"/>
          <p:cNvPicPr>
            <a:picLocks noChangeAspect="1" noChangeArrowheads="1"/>
          </p:cNvPicPr>
          <p:nvPr/>
        </p:nvPicPr>
        <p:blipFill>
          <a:blip r:embed="rId2" cstate="print"/>
          <a:srcRect/>
          <a:stretch>
            <a:fillRect/>
          </a:stretch>
        </p:blipFill>
        <p:spPr bwMode="auto">
          <a:xfrm>
            <a:off x="2411413" y="3933825"/>
            <a:ext cx="4500562" cy="266541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головок 1"/>
          <p:cNvSpPr>
            <a:spLocks noGrp="1"/>
          </p:cNvSpPr>
          <p:nvPr>
            <p:ph type="title"/>
          </p:nvPr>
        </p:nvSpPr>
        <p:spPr>
          <a:xfrm>
            <a:off x="1824038" y="527050"/>
            <a:ext cx="7023100" cy="763588"/>
          </a:xfrm>
        </p:spPr>
        <p:txBody>
          <a:bodyPr/>
          <a:lstStyle/>
          <a:p>
            <a:endParaRPr lang="ru-RU" smtClean="0"/>
          </a:p>
        </p:txBody>
      </p:sp>
      <p:sp>
        <p:nvSpPr>
          <p:cNvPr id="3" name="Содержимое 2"/>
          <p:cNvSpPr>
            <a:spLocks noGrp="1"/>
          </p:cNvSpPr>
          <p:nvPr>
            <p:ph idx="1"/>
          </p:nvPr>
        </p:nvSpPr>
        <p:spPr>
          <a:xfrm>
            <a:off x="0" y="1214438"/>
            <a:ext cx="9001125" cy="4505325"/>
          </a:xfrm>
        </p:spPr>
        <p:txBody>
          <a:bodyPr rtlCol="0">
            <a:normAutofit/>
          </a:bodyPr>
          <a:lstStyle/>
          <a:p>
            <a:pPr algn="ctr" fontAlgn="auto">
              <a:spcAft>
                <a:spcPts val="0"/>
              </a:spcAft>
              <a:buFont typeface="Arial" pitchFamily="34" charset="0"/>
              <a:buNone/>
              <a:defRPr/>
            </a:pPr>
            <a:r>
              <a:rPr lang="ru-RU" dirty="0" smtClean="0">
                <a:solidFill>
                  <a:schemeClr val="tx2">
                    <a:lumMod val="60000"/>
                    <a:lumOff val="40000"/>
                  </a:schemeClr>
                </a:solidFill>
                <a:effectLst>
                  <a:outerShdw blurRad="38100" dist="38100" dir="2700000" algn="tl">
                    <a:srgbClr val="000000">
                      <a:alpha val="43137"/>
                    </a:srgbClr>
                  </a:outerShdw>
                </a:effectLst>
              </a:rPr>
              <a:t>Если человек уже погрузился под воду, не оставляйте попыток найти его на глубине, а затем вернуть к жизни. Это можно сделать, если утонувший находился в воде не более 6 минут. Подняв потерпевшего из воды и доставив его на берег, попросите находящихся поблизости людей вызвать </a:t>
            </a:r>
            <a:r>
              <a:rPr lang="ru-RU" dirty="0" smtClean="0">
                <a:solidFill>
                  <a:srgbClr val="FF0000"/>
                </a:solidFill>
                <a:effectLst>
                  <a:outerShdw blurRad="38100" dist="38100" dir="2700000" algn="tl">
                    <a:srgbClr val="000000">
                      <a:alpha val="43137"/>
                    </a:srgbClr>
                  </a:outerShdw>
                </a:effectLst>
              </a:rPr>
              <a:t>«Скорую помощь»</a:t>
            </a:r>
            <a:r>
              <a:rPr lang="ru-RU" dirty="0" smtClean="0">
                <a:solidFill>
                  <a:schemeClr val="tx2">
                    <a:lumMod val="60000"/>
                    <a:lumOff val="40000"/>
                  </a:schemeClr>
                </a:solidFill>
                <a:effectLst>
                  <a:outerShdw blurRad="38100" dist="38100" dir="2700000" algn="tl">
                    <a:srgbClr val="000000">
                      <a:alpha val="43137"/>
                    </a:srgbClr>
                  </a:outerShdw>
                </a:effectLst>
              </a:rPr>
              <a:t>.</a:t>
            </a:r>
            <a:endParaRPr lang="ru-RU" dirty="0">
              <a:solidFill>
                <a:schemeClr val="tx2">
                  <a:lumMod val="60000"/>
                  <a:lumOff val="40000"/>
                </a:schemeClr>
              </a:solidFill>
              <a:effectLst>
                <a:outerShdw blurRad="38100" dist="38100" dir="2700000" algn="tl">
                  <a:srgbClr val="000000">
                    <a:alpha val="43137"/>
                  </a:srgbClr>
                </a:outerShdw>
              </a:effectLst>
            </a:endParaRPr>
          </a:p>
        </p:txBody>
      </p:sp>
      <p:pic>
        <p:nvPicPr>
          <p:cNvPr id="36867" name="Picture 2"/>
          <p:cNvPicPr>
            <a:picLocks noChangeAspect="1" noChangeArrowheads="1"/>
          </p:cNvPicPr>
          <p:nvPr/>
        </p:nvPicPr>
        <p:blipFill>
          <a:blip r:embed="rId2" cstate="print"/>
          <a:srcRect/>
          <a:stretch>
            <a:fillRect/>
          </a:stretch>
        </p:blipFill>
        <p:spPr bwMode="auto">
          <a:xfrm>
            <a:off x="2071688" y="3857625"/>
            <a:ext cx="4805362" cy="278606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27050"/>
            <a:ext cx="9144000" cy="1187450"/>
          </a:xfrm>
        </p:spPr>
        <p:txBody>
          <a:bodyPr rtlCol="0">
            <a:normAutofit fontScale="90000"/>
          </a:bodyPr>
          <a:lstStyle/>
          <a:p>
            <a:pPr algn="ctr" fontAlgn="auto">
              <a:spcAft>
                <a:spcPts val="0"/>
              </a:spcAft>
              <a:defRPr/>
            </a:pPr>
            <a:r>
              <a:rPr lang="ru-RU" dirty="0" smtClean="0">
                <a:solidFill>
                  <a:srgbClr val="FF0000"/>
                </a:solidFill>
                <a:effectLst>
                  <a:outerShdw blurRad="38100" dist="38100" dir="2700000" algn="tl">
                    <a:srgbClr val="000000">
                      <a:alpha val="43137"/>
                    </a:srgbClr>
                  </a:outerShdw>
                </a:effectLst>
              </a:rPr>
              <a:t>Действия при возникновении или угрозе возникновения чрезвычайных ситуаций природного и техногенного характера</a:t>
            </a:r>
            <a:endParaRPr lang="ru-RU"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0" y="1928813"/>
            <a:ext cx="9144000" cy="4929187"/>
          </a:xfrm>
        </p:spPr>
        <p:txBody>
          <a:bodyPr rtlCol="0">
            <a:normAutofit lnSpcReduction="10000"/>
          </a:bodyPr>
          <a:lstStyle/>
          <a:p>
            <a:pPr algn="ctr" fontAlgn="auto">
              <a:spcAft>
                <a:spcPts val="0"/>
              </a:spcAft>
              <a:buFont typeface="Arial" pitchFamily="34" charset="0"/>
              <a:buNone/>
              <a:defRPr/>
            </a:pPr>
            <a:r>
              <a:rPr lang="ru-RU" b="1" dirty="0" smtClean="0">
                <a:solidFill>
                  <a:srgbClr val="FF0000"/>
                </a:solidFill>
                <a:effectLst>
                  <a:outerShdw blurRad="38100" dist="38100" dir="2700000" algn="tl">
                    <a:srgbClr val="000000">
                      <a:alpha val="43137"/>
                    </a:srgbClr>
                  </a:outerShdw>
                </a:effectLst>
              </a:rPr>
              <a:t>МОЛНИЯ</a:t>
            </a:r>
            <a:r>
              <a:rPr lang="ru-RU" b="1" dirty="0" smtClean="0">
                <a:solidFill>
                  <a:schemeClr val="tx2">
                    <a:lumMod val="60000"/>
                    <a:lumOff val="40000"/>
                  </a:schemeClr>
                </a:solidFill>
                <a:effectLst>
                  <a:outerShdw blurRad="38100" dist="38100" dir="2700000" algn="tl">
                    <a:srgbClr val="000000">
                      <a:alpha val="43137"/>
                    </a:srgbClr>
                  </a:outerShdw>
                </a:effectLst>
              </a:rPr>
              <a:t> – это искровой разряд электростатического заряда кучевого облака, сопровождающийся ослепительной вспышкой и резким звуком (громом).</a:t>
            </a:r>
            <a:br>
              <a:rPr lang="ru-RU" b="1" dirty="0" smtClean="0">
                <a:solidFill>
                  <a:schemeClr val="tx2">
                    <a:lumMod val="60000"/>
                    <a:lumOff val="40000"/>
                  </a:schemeClr>
                </a:solidFill>
                <a:effectLst>
                  <a:outerShdw blurRad="38100" dist="38100" dir="2700000" algn="tl">
                    <a:srgbClr val="000000">
                      <a:alpha val="43137"/>
                    </a:srgbClr>
                  </a:outerShdw>
                </a:effectLst>
              </a:rPr>
            </a:br>
            <a:r>
              <a:rPr lang="ru-RU" b="1" u="sng" dirty="0" smtClean="0">
                <a:solidFill>
                  <a:srgbClr val="FF0000"/>
                </a:solidFill>
                <a:effectLst>
                  <a:outerShdw blurRad="38100" dist="38100" dir="2700000" algn="tl">
                    <a:srgbClr val="000000">
                      <a:alpha val="43137"/>
                    </a:srgbClr>
                  </a:outerShdw>
                </a:effectLst>
              </a:rPr>
              <a:t>Опасность!</a:t>
            </a:r>
            <a:r>
              <a:rPr lang="ru-RU" dirty="0" smtClean="0">
                <a:solidFill>
                  <a:schemeClr val="tx2">
                    <a:lumMod val="60000"/>
                    <a:lumOff val="40000"/>
                  </a:schemeClr>
                </a:solidFill>
                <a:effectLst>
                  <a:outerShdw blurRad="38100" dist="38100" dir="2700000" algn="tl">
                    <a:srgbClr val="000000">
                      <a:alpha val="43137"/>
                    </a:srgbClr>
                  </a:outerShdw>
                </a:effectLst>
              </a:rPr>
              <a:t> Молниевой разряд характеризуется большими токами, а его температура доходит до 300 000 градусов. Дерево, при ударе молнии, расщепляется и даже может загореться. Расщепление дерева происходит вследствие внутреннего взрыва из-за мгновенного испарения внутренней влаги древесины.</a:t>
            </a:r>
            <a:br>
              <a:rPr lang="ru-RU" dirty="0" smtClean="0">
                <a:solidFill>
                  <a:schemeClr val="tx2">
                    <a:lumMod val="60000"/>
                    <a:lumOff val="40000"/>
                  </a:schemeClr>
                </a:solidFill>
                <a:effectLst>
                  <a:outerShdw blurRad="38100" dist="38100" dir="2700000" algn="tl">
                    <a:srgbClr val="000000">
                      <a:alpha val="43137"/>
                    </a:srgbClr>
                  </a:outerShdw>
                </a:effectLst>
              </a:rPr>
            </a:br>
            <a:r>
              <a:rPr lang="ru-RU" dirty="0" smtClean="0">
                <a:solidFill>
                  <a:schemeClr val="tx2">
                    <a:lumMod val="60000"/>
                    <a:lumOff val="40000"/>
                  </a:schemeClr>
                </a:solidFill>
                <a:effectLst>
                  <a:outerShdw blurRad="38100" dist="38100" dir="2700000" algn="tl">
                    <a:srgbClr val="000000">
                      <a:alpha val="43137"/>
                    </a:srgbClr>
                  </a:outerShdw>
                </a:effectLst>
              </a:rPr>
              <a:t>Прямое попадание молнии для человека обычно заканчивается смертельным исходом. Ежегодно в мире от молнии погибает около 3000 человек.</a:t>
            </a:r>
            <a:endParaRPr lang="ru-RU" dirty="0">
              <a:solidFill>
                <a:schemeClr val="tx2">
                  <a:lumMod val="60000"/>
                  <a:lumOff val="40000"/>
                </a:schemeClr>
              </a:solidFill>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14375"/>
            <a:ext cx="9144000" cy="785813"/>
          </a:xfrm>
        </p:spPr>
        <p:txBody>
          <a:bodyPr rtlCol="0">
            <a:normAutofit fontScale="90000"/>
          </a:bodyPr>
          <a:lstStyle/>
          <a:p>
            <a:pPr algn="ctr" fontAlgn="auto">
              <a:spcAft>
                <a:spcPts val="0"/>
              </a:spcAft>
              <a:defRPr/>
            </a:pPr>
            <a:r>
              <a:rPr lang="ru-RU" b="1" dirty="0" smtClean="0">
                <a:solidFill>
                  <a:srgbClr val="FF0000"/>
                </a:solidFill>
                <a:effectLst>
                  <a:outerShdw blurRad="38100" dist="38100" dir="2700000" algn="tl">
                    <a:srgbClr val="000000">
                      <a:alpha val="43137"/>
                    </a:srgbClr>
                  </a:outerShdw>
                </a:effectLst>
              </a:rPr>
              <a:t>КАК ДЕЙСТВОВАТЬ ВО ВРЕМЯ ГРОЗЫ</a:t>
            </a:r>
            <a:r>
              <a:rPr lang="ru-RU" dirty="0" smtClean="0"/>
              <a:t/>
            </a:r>
            <a:br>
              <a:rPr lang="ru-RU" dirty="0" smtClean="0"/>
            </a:br>
            <a:endParaRPr lang="ru-RU" dirty="0"/>
          </a:p>
        </p:txBody>
      </p:sp>
      <p:sp>
        <p:nvSpPr>
          <p:cNvPr id="3" name="Содержимое 2"/>
          <p:cNvSpPr>
            <a:spLocks noGrp="1"/>
          </p:cNvSpPr>
          <p:nvPr>
            <p:ph idx="1"/>
          </p:nvPr>
        </p:nvSpPr>
        <p:spPr>
          <a:xfrm>
            <a:off x="0" y="1214438"/>
            <a:ext cx="9144000" cy="5643562"/>
          </a:xfrm>
        </p:spPr>
        <p:txBody>
          <a:bodyPr rtlCol="0">
            <a:normAutofit fontScale="62500" lnSpcReduction="20000"/>
          </a:bodyPr>
          <a:lstStyle/>
          <a:p>
            <a:pPr algn="ctr" fontAlgn="auto">
              <a:spcAft>
                <a:spcPts val="0"/>
              </a:spcAft>
              <a:buFont typeface="Arial" pitchFamily="34" charset="0"/>
              <a:buNone/>
              <a:defRPr/>
            </a:pPr>
            <a:r>
              <a:rPr lang="ru-RU" sz="3000" dirty="0" smtClean="0">
                <a:solidFill>
                  <a:schemeClr val="tx2">
                    <a:lumMod val="60000"/>
                    <a:lumOff val="40000"/>
                  </a:schemeClr>
                </a:solidFill>
                <a:effectLst>
                  <a:outerShdw blurRad="38100" dist="38100" dir="2700000" algn="tl">
                    <a:srgbClr val="000000">
                      <a:alpha val="43137"/>
                    </a:srgbClr>
                  </a:outerShdw>
                </a:effectLst>
              </a:rPr>
              <a:t>Молния опасна тогда, когда вслед за вспышкой следует раскат грома. В этом случае срочно примите меры предосторожности.</a:t>
            </a:r>
            <a:br>
              <a:rPr lang="ru-RU" sz="3000" dirty="0" smtClean="0">
                <a:solidFill>
                  <a:schemeClr val="tx2">
                    <a:lumMod val="60000"/>
                    <a:lumOff val="40000"/>
                  </a:schemeClr>
                </a:solidFill>
                <a:effectLst>
                  <a:outerShdw blurRad="38100" dist="38100" dir="2700000" algn="tl">
                    <a:srgbClr val="000000">
                      <a:alpha val="43137"/>
                    </a:srgbClr>
                  </a:outerShdw>
                </a:effectLst>
              </a:rPr>
            </a:br>
            <a:r>
              <a:rPr lang="ru-RU" sz="3000" dirty="0" smtClean="0">
                <a:solidFill>
                  <a:schemeClr val="tx2">
                    <a:lumMod val="60000"/>
                    <a:lumOff val="40000"/>
                  </a:schemeClr>
                </a:solidFill>
                <a:effectLst>
                  <a:outerShdw blurRad="38100" dist="38100" dir="2700000" algn="tl">
                    <a:srgbClr val="000000">
                      <a:alpha val="43137"/>
                    </a:srgbClr>
                  </a:outerShdw>
                </a:effectLst>
              </a:rPr>
              <a:t>Если Вы находитесь в сельской местности: закройте окна, двери, дымоходы и вентиляционные отверстия. Не растапливайте печь, поскольку высокотемпературные газы, выходящие из печной трубы, имеют низкое сопротивление. Не разговаривайте по телефону: молния иногда попадает в натянутые между столбами провода. Обязательно выключите мобильный телефон.</a:t>
            </a:r>
            <a:br>
              <a:rPr lang="ru-RU" sz="3000" dirty="0" smtClean="0">
                <a:solidFill>
                  <a:schemeClr val="tx2">
                    <a:lumMod val="60000"/>
                    <a:lumOff val="40000"/>
                  </a:schemeClr>
                </a:solidFill>
                <a:effectLst>
                  <a:outerShdw blurRad="38100" dist="38100" dir="2700000" algn="tl">
                    <a:srgbClr val="000000">
                      <a:alpha val="43137"/>
                    </a:srgbClr>
                  </a:outerShdw>
                </a:effectLst>
              </a:rPr>
            </a:br>
            <a:r>
              <a:rPr lang="ru-RU" sz="3000" dirty="0" smtClean="0">
                <a:solidFill>
                  <a:schemeClr val="tx2">
                    <a:lumMod val="60000"/>
                    <a:lumOff val="40000"/>
                  </a:schemeClr>
                </a:solidFill>
                <a:effectLst>
                  <a:outerShdw blurRad="38100" dist="38100" dir="2700000" algn="tl">
                    <a:srgbClr val="000000">
                      <a:alpha val="43137"/>
                    </a:srgbClr>
                  </a:outerShdw>
                </a:effectLst>
              </a:rPr>
              <a:t>Во время ударов молнии не подходите близко к электропроводке, молниеотводу, водостокам с крыш, антенне, не стойте рядом с окном, по возможности выключите телевизор, радио и другие электробытовые приборы.</a:t>
            </a:r>
            <a:br>
              <a:rPr lang="ru-RU" sz="3000" dirty="0" smtClean="0">
                <a:solidFill>
                  <a:schemeClr val="tx2">
                    <a:lumMod val="60000"/>
                    <a:lumOff val="40000"/>
                  </a:schemeClr>
                </a:solidFill>
                <a:effectLst>
                  <a:outerShdw blurRad="38100" dist="38100" dir="2700000" algn="tl">
                    <a:srgbClr val="000000">
                      <a:alpha val="43137"/>
                    </a:srgbClr>
                  </a:outerShdw>
                </a:effectLst>
              </a:rPr>
            </a:br>
            <a:r>
              <a:rPr lang="ru-RU" sz="3000" dirty="0" smtClean="0">
                <a:solidFill>
                  <a:schemeClr val="tx2">
                    <a:lumMod val="60000"/>
                    <a:lumOff val="40000"/>
                  </a:schemeClr>
                </a:solidFill>
                <a:effectLst>
                  <a:outerShdw blurRad="38100" dist="38100" dir="2700000" algn="tl">
                    <a:srgbClr val="000000">
                      <a:alpha val="43137"/>
                    </a:srgbClr>
                  </a:outerShdw>
                </a:effectLst>
              </a:rPr>
              <a:t>Если Вы находитесь в лесу, то укройтесь на низкорослом участке леса. Не укрывайтесь вблизи высоких деревьев, особенно сосен, дубов и тополей.</a:t>
            </a:r>
            <a:br>
              <a:rPr lang="ru-RU" sz="3000" dirty="0" smtClean="0">
                <a:solidFill>
                  <a:schemeClr val="tx2">
                    <a:lumMod val="60000"/>
                    <a:lumOff val="40000"/>
                  </a:schemeClr>
                </a:solidFill>
                <a:effectLst>
                  <a:outerShdw blurRad="38100" dist="38100" dir="2700000" algn="tl">
                    <a:srgbClr val="000000">
                      <a:alpha val="43137"/>
                    </a:srgbClr>
                  </a:outerShdw>
                </a:effectLst>
              </a:rPr>
            </a:br>
            <a:r>
              <a:rPr lang="ru-RU" sz="3000" dirty="0" smtClean="0">
                <a:solidFill>
                  <a:schemeClr val="tx2">
                    <a:lumMod val="60000"/>
                    <a:lumOff val="40000"/>
                  </a:schemeClr>
                </a:solidFill>
                <a:effectLst>
                  <a:outerShdw blurRad="38100" dist="38100" dir="2700000" algn="tl">
                    <a:srgbClr val="000000">
                      <a:alpha val="43137"/>
                    </a:srgbClr>
                  </a:outerShdw>
                </a:effectLst>
              </a:rPr>
              <a:t>Не находитесь в водоеме или на его берегу. Отойдите от берега, спуститесь с возвышенного места в низину.</a:t>
            </a:r>
            <a:br>
              <a:rPr lang="ru-RU" sz="3000" dirty="0" smtClean="0">
                <a:solidFill>
                  <a:schemeClr val="tx2">
                    <a:lumMod val="60000"/>
                    <a:lumOff val="40000"/>
                  </a:schemeClr>
                </a:solidFill>
                <a:effectLst>
                  <a:outerShdw blurRad="38100" dist="38100" dir="2700000" algn="tl">
                    <a:srgbClr val="000000">
                      <a:alpha val="43137"/>
                    </a:srgbClr>
                  </a:outerShdw>
                </a:effectLst>
              </a:rPr>
            </a:br>
            <a:r>
              <a:rPr lang="ru-RU" sz="3000" dirty="0" smtClean="0">
                <a:solidFill>
                  <a:schemeClr val="tx2">
                    <a:lumMod val="60000"/>
                    <a:lumOff val="40000"/>
                  </a:schemeClr>
                </a:solidFill>
                <a:effectLst>
                  <a:outerShdw blurRad="38100" dist="38100" dir="2700000" algn="tl">
                    <a:srgbClr val="000000">
                      <a:alpha val="43137"/>
                    </a:srgbClr>
                  </a:outerShdw>
                </a:effectLst>
              </a:rPr>
              <a:t>В степи, поле или при отсутствии укрытия (здания) не ложитесь на землю, подставляя электрическому току все свое тело, а сядьте на корточки в ложбине, овраге или другом естественном углублении, обхватив ноги руками.</a:t>
            </a:r>
            <a:br>
              <a:rPr lang="ru-RU" sz="3000" dirty="0" smtClean="0">
                <a:solidFill>
                  <a:schemeClr val="tx2">
                    <a:lumMod val="60000"/>
                    <a:lumOff val="40000"/>
                  </a:schemeClr>
                </a:solidFill>
                <a:effectLst>
                  <a:outerShdw blurRad="38100" dist="38100" dir="2700000" algn="tl">
                    <a:srgbClr val="000000">
                      <a:alpha val="43137"/>
                    </a:srgbClr>
                  </a:outerShdw>
                </a:effectLst>
              </a:rPr>
            </a:br>
            <a:r>
              <a:rPr lang="ru-RU" sz="3000" dirty="0" smtClean="0">
                <a:solidFill>
                  <a:schemeClr val="tx2">
                    <a:lumMod val="60000"/>
                    <a:lumOff val="40000"/>
                  </a:schemeClr>
                </a:solidFill>
                <a:effectLst>
                  <a:outerShdw blurRad="38100" dist="38100" dir="2700000" algn="tl">
                    <a:srgbClr val="000000">
                      <a:alpha val="43137"/>
                    </a:srgbClr>
                  </a:outerShdw>
                </a:effectLst>
              </a:rPr>
              <a:t>Если грозовой фронт настиг Вас во время занятий спортом, то немедленно прекратите их. Металлические предметы (мотоцикл, велосипед, ледоруб и т.д.) положите в сторону, отойдите от них на 20-30 м.</a:t>
            </a:r>
            <a:br>
              <a:rPr lang="ru-RU" sz="3000" dirty="0" smtClean="0">
                <a:solidFill>
                  <a:schemeClr val="tx2">
                    <a:lumMod val="60000"/>
                    <a:lumOff val="40000"/>
                  </a:schemeClr>
                </a:solidFill>
                <a:effectLst>
                  <a:outerShdw blurRad="38100" dist="38100" dir="2700000" algn="tl">
                    <a:srgbClr val="000000">
                      <a:alpha val="43137"/>
                    </a:srgbClr>
                  </a:outerShdw>
                </a:effectLst>
              </a:rPr>
            </a:br>
            <a:r>
              <a:rPr lang="ru-RU" sz="3000" dirty="0" smtClean="0">
                <a:solidFill>
                  <a:schemeClr val="tx2">
                    <a:lumMod val="60000"/>
                    <a:lumOff val="40000"/>
                  </a:schemeClr>
                </a:solidFill>
                <a:effectLst>
                  <a:outerShdw blurRad="38100" dist="38100" dir="2700000" algn="tl">
                    <a:srgbClr val="000000">
                      <a:alpha val="43137"/>
                    </a:srgbClr>
                  </a:outerShdw>
                </a:effectLst>
              </a:rPr>
              <a:t>Если гроза застала Вас в автомобиле, не покидайте его, при этом закройте окна и опустите антенну радиоприемника.</a:t>
            </a:r>
          </a:p>
          <a:p>
            <a:pPr fontAlgn="auto">
              <a:spcAft>
                <a:spcPts val="0"/>
              </a:spcAft>
              <a:buFont typeface="Arial" pitchFamily="34" charset="0"/>
              <a:buChar char="•"/>
              <a:defRPr/>
            </a:pPr>
            <a:endParaRPr lang="ru-RU" dirty="0"/>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88" y="285750"/>
            <a:ext cx="7024687" cy="763588"/>
          </a:xfrm>
        </p:spPr>
        <p:txBody>
          <a:bodyPr rtlCol="0">
            <a:normAutofit fontScale="90000"/>
          </a:bodyPr>
          <a:lstStyle/>
          <a:p>
            <a:pPr algn="ctr" fontAlgn="auto">
              <a:spcAft>
                <a:spcPts val="0"/>
              </a:spcAft>
              <a:defRPr/>
            </a:pPr>
            <a:r>
              <a:rPr lang="ru-RU" b="1" dirty="0" smtClean="0">
                <a:solidFill>
                  <a:srgbClr val="FF0000"/>
                </a:solidFill>
                <a:effectLst>
                  <a:outerShdw blurRad="38100" dist="38100" dir="2700000" algn="tl">
                    <a:srgbClr val="000000">
                      <a:alpha val="43137"/>
                    </a:srgbClr>
                  </a:outerShdw>
                </a:effectLst>
              </a:rPr>
              <a:t>ПОЖАРЫ И ВЗРЫВЫ</a:t>
            </a:r>
            <a:r>
              <a:rPr lang="ru-RU" dirty="0" smtClean="0"/>
              <a:t/>
            </a:r>
            <a:br>
              <a:rPr lang="ru-RU" dirty="0" smtClean="0"/>
            </a:br>
            <a:endParaRPr lang="ru-RU" dirty="0"/>
          </a:p>
        </p:txBody>
      </p:sp>
      <p:sp>
        <p:nvSpPr>
          <p:cNvPr id="3" name="Содержимое 2"/>
          <p:cNvSpPr>
            <a:spLocks noGrp="1"/>
          </p:cNvSpPr>
          <p:nvPr>
            <p:ph idx="1"/>
          </p:nvPr>
        </p:nvSpPr>
        <p:spPr>
          <a:xfrm>
            <a:off x="0" y="857250"/>
            <a:ext cx="9144000" cy="6000750"/>
          </a:xfrm>
        </p:spPr>
        <p:txBody>
          <a:bodyPr rtlCol="0">
            <a:normAutofit fontScale="47500" lnSpcReduction="20000"/>
          </a:bodyPr>
          <a:lstStyle/>
          <a:p>
            <a:pPr algn="ctr" fontAlgn="auto">
              <a:spcAft>
                <a:spcPts val="0"/>
              </a:spcAft>
              <a:buFont typeface="Arial" pitchFamily="34" charset="0"/>
              <a:buNone/>
              <a:defRPr/>
            </a:pPr>
            <a:r>
              <a:rPr lang="ru-RU" sz="3600" dirty="0" smtClean="0">
                <a:solidFill>
                  <a:schemeClr val="tx2">
                    <a:lumMod val="60000"/>
                    <a:lumOff val="40000"/>
                  </a:schemeClr>
                </a:solidFill>
                <a:effectLst>
                  <a:outerShdw blurRad="38100" dist="38100" dir="2700000" algn="tl">
                    <a:srgbClr val="000000">
                      <a:alpha val="43137"/>
                    </a:srgbClr>
                  </a:outerShdw>
                </a:effectLst>
              </a:rPr>
              <a:t>Наиболее распространенными источниками возникновения чрезвычайных ситуаций техногенного характера являются пожары и взрывы, которые происходят:</a:t>
            </a:r>
            <a:br>
              <a:rPr lang="ru-RU" sz="3600" dirty="0" smtClean="0">
                <a:solidFill>
                  <a:schemeClr val="tx2">
                    <a:lumMod val="60000"/>
                    <a:lumOff val="40000"/>
                  </a:schemeClr>
                </a:solidFill>
                <a:effectLst>
                  <a:outerShdw blurRad="38100" dist="38100" dir="2700000" algn="tl">
                    <a:srgbClr val="000000">
                      <a:alpha val="43137"/>
                    </a:srgbClr>
                  </a:outerShdw>
                </a:effectLst>
              </a:rPr>
            </a:br>
            <a:r>
              <a:rPr lang="ru-RU" sz="3600" dirty="0" smtClean="0">
                <a:solidFill>
                  <a:schemeClr val="tx2">
                    <a:lumMod val="60000"/>
                    <a:lumOff val="40000"/>
                  </a:schemeClr>
                </a:solidFill>
                <a:effectLst>
                  <a:outerShdw blurRad="38100" dist="38100" dir="2700000" algn="tl">
                    <a:srgbClr val="000000">
                      <a:alpha val="43137"/>
                    </a:srgbClr>
                  </a:outerShdw>
                </a:effectLst>
              </a:rPr>
              <a:t>- на промышленных объектах;</a:t>
            </a:r>
            <a:br>
              <a:rPr lang="ru-RU" sz="3600" dirty="0" smtClean="0">
                <a:solidFill>
                  <a:schemeClr val="tx2">
                    <a:lumMod val="60000"/>
                    <a:lumOff val="40000"/>
                  </a:schemeClr>
                </a:solidFill>
                <a:effectLst>
                  <a:outerShdw blurRad="38100" dist="38100" dir="2700000" algn="tl">
                    <a:srgbClr val="000000">
                      <a:alpha val="43137"/>
                    </a:srgbClr>
                  </a:outerShdw>
                </a:effectLst>
              </a:rPr>
            </a:br>
            <a:r>
              <a:rPr lang="ru-RU" sz="3600" dirty="0" smtClean="0">
                <a:solidFill>
                  <a:schemeClr val="tx2">
                    <a:lumMod val="60000"/>
                    <a:lumOff val="40000"/>
                  </a:schemeClr>
                </a:solidFill>
                <a:effectLst>
                  <a:outerShdw blurRad="38100" dist="38100" dir="2700000" algn="tl">
                    <a:srgbClr val="000000">
                      <a:alpha val="43137"/>
                    </a:srgbClr>
                  </a:outerShdw>
                </a:effectLst>
              </a:rPr>
              <a:t>- на объектах добычи, хранения и переработки легковоспламеняющихся, горючих и взрывчатых веществ;</a:t>
            </a:r>
            <a:br>
              <a:rPr lang="ru-RU" sz="3600" dirty="0" smtClean="0">
                <a:solidFill>
                  <a:schemeClr val="tx2">
                    <a:lumMod val="60000"/>
                    <a:lumOff val="40000"/>
                  </a:schemeClr>
                </a:solidFill>
                <a:effectLst>
                  <a:outerShdw blurRad="38100" dist="38100" dir="2700000" algn="tl">
                    <a:srgbClr val="000000">
                      <a:alpha val="43137"/>
                    </a:srgbClr>
                  </a:outerShdw>
                </a:effectLst>
              </a:rPr>
            </a:br>
            <a:r>
              <a:rPr lang="ru-RU" sz="3600" dirty="0" smtClean="0">
                <a:solidFill>
                  <a:schemeClr val="tx2">
                    <a:lumMod val="60000"/>
                    <a:lumOff val="40000"/>
                  </a:schemeClr>
                </a:solidFill>
                <a:effectLst>
                  <a:outerShdw blurRad="38100" dist="38100" dir="2700000" algn="tl">
                    <a:srgbClr val="000000">
                      <a:alpha val="43137"/>
                    </a:srgbClr>
                  </a:outerShdw>
                </a:effectLst>
              </a:rPr>
              <a:t>- на транспорте;</a:t>
            </a:r>
            <a:br>
              <a:rPr lang="ru-RU" sz="3600" dirty="0" smtClean="0">
                <a:solidFill>
                  <a:schemeClr val="tx2">
                    <a:lumMod val="60000"/>
                    <a:lumOff val="40000"/>
                  </a:schemeClr>
                </a:solidFill>
                <a:effectLst>
                  <a:outerShdw blurRad="38100" dist="38100" dir="2700000" algn="tl">
                    <a:srgbClr val="000000">
                      <a:alpha val="43137"/>
                    </a:srgbClr>
                  </a:outerShdw>
                </a:effectLst>
              </a:rPr>
            </a:br>
            <a:r>
              <a:rPr lang="ru-RU" sz="3600" dirty="0" smtClean="0">
                <a:solidFill>
                  <a:schemeClr val="tx2">
                    <a:lumMod val="60000"/>
                    <a:lumOff val="40000"/>
                  </a:schemeClr>
                </a:solidFill>
                <a:effectLst>
                  <a:outerShdw blurRad="38100" dist="38100" dir="2700000" algn="tl">
                    <a:srgbClr val="000000">
                      <a:alpha val="43137"/>
                    </a:srgbClr>
                  </a:outerShdw>
                </a:effectLst>
              </a:rPr>
              <a:t>- в шахтах, горных выработках, метрополитенах;</a:t>
            </a:r>
            <a:br>
              <a:rPr lang="ru-RU" sz="3600" dirty="0" smtClean="0">
                <a:solidFill>
                  <a:schemeClr val="tx2">
                    <a:lumMod val="60000"/>
                    <a:lumOff val="40000"/>
                  </a:schemeClr>
                </a:solidFill>
                <a:effectLst>
                  <a:outerShdw blurRad="38100" dist="38100" dir="2700000" algn="tl">
                    <a:srgbClr val="000000">
                      <a:alpha val="43137"/>
                    </a:srgbClr>
                  </a:outerShdw>
                </a:effectLst>
              </a:rPr>
            </a:br>
            <a:r>
              <a:rPr lang="ru-RU" sz="3600" dirty="0" smtClean="0">
                <a:solidFill>
                  <a:schemeClr val="tx2">
                    <a:lumMod val="60000"/>
                    <a:lumOff val="40000"/>
                  </a:schemeClr>
                </a:solidFill>
                <a:effectLst>
                  <a:outerShdw blurRad="38100" dist="38100" dir="2700000" algn="tl">
                    <a:srgbClr val="000000">
                      <a:alpha val="43137"/>
                    </a:srgbClr>
                  </a:outerShdw>
                </a:effectLst>
              </a:rPr>
              <a:t>- в зданиях и сооружениях жилого, социально-бытового и культурного назначения.</a:t>
            </a:r>
            <a:br>
              <a:rPr lang="ru-RU" sz="3600" dirty="0" smtClean="0">
                <a:solidFill>
                  <a:schemeClr val="tx2">
                    <a:lumMod val="60000"/>
                    <a:lumOff val="40000"/>
                  </a:schemeClr>
                </a:solidFill>
                <a:effectLst>
                  <a:outerShdw blurRad="38100" dist="38100" dir="2700000" algn="tl">
                    <a:srgbClr val="000000">
                      <a:alpha val="43137"/>
                    </a:srgbClr>
                  </a:outerShdw>
                </a:effectLst>
              </a:rPr>
            </a:br>
            <a:r>
              <a:rPr lang="ru-RU" sz="3600" b="1" dirty="0" smtClean="0">
                <a:solidFill>
                  <a:schemeClr val="tx2">
                    <a:lumMod val="60000"/>
                    <a:lumOff val="40000"/>
                  </a:schemeClr>
                </a:solidFill>
                <a:effectLst>
                  <a:outerShdw blurRad="38100" dist="38100" dir="2700000" algn="tl">
                    <a:srgbClr val="000000">
                      <a:alpha val="43137"/>
                    </a:srgbClr>
                  </a:outerShdw>
                </a:effectLst>
              </a:rPr>
              <a:t>ПОЖАР – это вышедший из-под контроля процесс горения, уничтожающий материальные ценности и создающий угрозу жизни и здоровью людей. </a:t>
            </a:r>
            <a:r>
              <a:rPr lang="ru-RU" sz="3600" dirty="0" smtClean="0">
                <a:solidFill>
                  <a:schemeClr val="tx2">
                    <a:lumMod val="60000"/>
                    <a:lumOff val="40000"/>
                  </a:schemeClr>
                </a:solidFill>
                <a:effectLst>
                  <a:outerShdw blurRad="38100" dist="38100" dir="2700000" algn="tl">
                    <a:srgbClr val="000000">
                      <a:alpha val="43137"/>
                    </a:srgbClr>
                  </a:outerShdw>
                </a:effectLst>
              </a:rPr>
              <a:t>В России каждые 4-5 минут вспыхивает пожар и ежегодно погибает от пожаров около 12 тысяч человек.</a:t>
            </a:r>
            <a:br>
              <a:rPr lang="ru-RU" sz="3600" dirty="0" smtClean="0">
                <a:solidFill>
                  <a:schemeClr val="tx2">
                    <a:lumMod val="60000"/>
                    <a:lumOff val="40000"/>
                  </a:schemeClr>
                </a:solidFill>
                <a:effectLst>
                  <a:outerShdw blurRad="38100" dist="38100" dir="2700000" algn="tl">
                    <a:srgbClr val="000000">
                      <a:alpha val="43137"/>
                    </a:srgbClr>
                  </a:outerShdw>
                </a:effectLst>
              </a:rPr>
            </a:br>
            <a:r>
              <a:rPr lang="ru-RU" sz="3600" u="sng" dirty="0" smtClean="0">
                <a:solidFill>
                  <a:schemeClr val="tx2">
                    <a:lumMod val="60000"/>
                    <a:lumOff val="40000"/>
                  </a:schemeClr>
                </a:solidFill>
                <a:effectLst>
                  <a:outerShdw blurRad="38100" dist="38100" dir="2700000" algn="tl">
                    <a:srgbClr val="000000">
                      <a:alpha val="43137"/>
                    </a:srgbClr>
                  </a:outerShdw>
                </a:effectLst>
              </a:rPr>
              <a:t>Основными опасными факторами </a:t>
            </a:r>
            <a:r>
              <a:rPr lang="ru-RU" sz="3600" dirty="0" smtClean="0">
                <a:solidFill>
                  <a:schemeClr val="tx2">
                    <a:lumMod val="60000"/>
                    <a:lumOff val="40000"/>
                  </a:schemeClr>
                </a:solidFill>
                <a:effectLst>
                  <a:outerShdw blurRad="38100" dist="38100" dir="2700000" algn="tl">
                    <a:srgbClr val="000000">
                      <a:alpha val="43137"/>
                    </a:srgbClr>
                  </a:outerShdw>
                </a:effectLst>
              </a:rPr>
              <a:t>пожара являются тепловое излучение, высокая температура, отравляющее действие дыма (продуктов сгорания: окиси углерода и др.) и снижение видимости при задымлении. Критическими значениями параметров для человека, при длительном воздействии указанных значений опасных факторов пожара, являются:</a:t>
            </a:r>
            <a:br>
              <a:rPr lang="ru-RU" sz="3600" dirty="0" smtClean="0">
                <a:solidFill>
                  <a:schemeClr val="tx2">
                    <a:lumMod val="60000"/>
                    <a:lumOff val="40000"/>
                  </a:schemeClr>
                </a:solidFill>
                <a:effectLst>
                  <a:outerShdw blurRad="38100" dist="38100" dir="2700000" algn="tl">
                    <a:srgbClr val="000000">
                      <a:alpha val="43137"/>
                    </a:srgbClr>
                  </a:outerShdw>
                </a:effectLst>
              </a:rPr>
            </a:br>
            <a:r>
              <a:rPr lang="ru-RU" sz="3600" dirty="0" smtClean="0">
                <a:solidFill>
                  <a:schemeClr val="tx2">
                    <a:lumMod val="60000"/>
                    <a:lumOff val="40000"/>
                  </a:schemeClr>
                </a:solidFill>
                <a:effectLst>
                  <a:outerShdw blurRad="38100" dist="38100" dir="2700000" algn="tl">
                    <a:srgbClr val="000000">
                      <a:alpha val="43137"/>
                    </a:srgbClr>
                  </a:outerShdw>
                </a:effectLst>
              </a:rPr>
              <a:t>температура – 70 О”;</a:t>
            </a:r>
            <a:br>
              <a:rPr lang="ru-RU" sz="3600" dirty="0" smtClean="0">
                <a:solidFill>
                  <a:schemeClr val="tx2">
                    <a:lumMod val="60000"/>
                    <a:lumOff val="40000"/>
                  </a:schemeClr>
                </a:solidFill>
                <a:effectLst>
                  <a:outerShdw blurRad="38100" dist="38100" dir="2700000" algn="tl">
                    <a:srgbClr val="000000">
                      <a:alpha val="43137"/>
                    </a:srgbClr>
                  </a:outerShdw>
                </a:effectLst>
              </a:rPr>
            </a:br>
            <a:r>
              <a:rPr lang="ru-RU" sz="3600" dirty="0" smtClean="0">
                <a:solidFill>
                  <a:schemeClr val="tx2">
                    <a:lumMod val="60000"/>
                    <a:lumOff val="40000"/>
                  </a:schemeClr>
                </a:solidFill>
                <a:effectLst>
                  <a:outerShdw blurRad="38100" dist="38100" dir="2700000" algn="tl">
                    <a:srgbClr val="000000">
                      <a:alpha val="43137"/>
                    </a:srgbClr>
                  </a:outerShdw>
                </a:effectLst>
              </a:rPr>
              <a:t>плотность теплового излучения – 1,26 кВт/м2;</a:t>
            </a:r>
            <a:br>
              <a:rPr lang="ru-RU" sz="3600" dirty="0" smtClean="0">
                <a:solidFill>
                  <a:schemeClr val="tx2">
                    <a:lumMod val="60000"/>
                    <a:lumOff val="40000"/>
                  </a:schemeClr>
                </a:solidFill>
                <a:effectLst>
                  <a:outerShdw blurRad="38100" dist="38100" dir="2700000" algn="tl">
                    <a:srgbClr val="000000">
                      <a:alpha val="43137"/>
                    </a:srgbClr>
                  </a:outerShdw>
                </a:effectLst>
              </a:rPr>
            </a:br>
            <a:r>
              <a:rPr lang="ru-RU" sz="3600" dirty="0" smtClean="0">
                <a:solidFill>
                  <a:schemeClr val="tx2">
                    <a:lumMod val="60000"/>
                    <a:lumOff val="40000"/>
                  </a:schemeClr>
                </a:solidFill>
                <a:effectLst>
                  <a:outerShdw blurRad="38100" dist="38100" dir="2700000" algn="tl">
                    <a:srgbClr val="000000">
                      <a:alpha val="43137"/>
                    </a:srgbClr>
                  </a:outerShdw>
                </a:effectLst>
              </a:rPr>
              <a:t>концентрация окиси углерода – 0,1% объема;</a:t>
            </a:r>
            <a:br>
              <a:rPr lang="ru-RU" sz="3600" dirty="0" smtClean="0">
                <a:solidFill>
                  <a:schemeClr val="tx2">
                    <a:lumMod val="60000"/>
                    <a:lumOff val="40000"/>
                  </a:schemeClr>
                </a:solidFill>
                <a:effectLst>
                  <a:outerShdw blurRad="38100" dist="38100" dir="2700000" algn="tl">
                    <a:srgbClr val="000000">
                      <a:alpha val="43137"/>
                    </a:srgbClr>
                  </a:outerShdw>
                </a:effectLst>
              </a:rPr>
            </a:br>
            <a:r>
              <a:rPr lang="ru-RU" sz="3600" dirty="0" smtClean="0">
                <a:solidFill>
                  <a:schemeClr val="tx2">
                    <a:lumMod val="60000"/>
                    <a:lumOff val="40000"/>
                  </a:schemeClr>
                </a:solidFill>
                <a:effectLst>
                  <a:outerShdw blurRad="38100" dist="38100" dir="2700000" algn="tl">
                    <a:srgbClr val="000000">
                      <a:alpha val="43137"/>
                    </a:srgbClr>
                  </a:outerShdw>
                </a:effectLst>
              </a:rPr>
              <a:t>видимость в зоне задымления – 6-12 м.</a:t>
            </a:r>
            <a:br>
              <a:rPr lang="ru-RU" sz="3600" dirty="0" smtClean="0">
                <a:solidFill>
                  <a:schemeClr val="tx2">
                    <a:lumMod val="60000"/>
                    <a:lumOff val="40000"/>
                  </a:schemeClr>
                </a:solidFill>
                <a:effectLst>
                  <a:outerShdw blurRad="38100" dist="38100" dir="2700000" algn="tl">
                    <a:srgbClr val="000000">
                      <a:alpha val="43137"/>
                    </a:srgbClr>
                  </a:outerShdw>
                </a:effectLst>
              </a:rPr>
            </a:br>
            <a:r>
              <a:rPr lang="ru-RU" sz="3600" b="1" dirty="0" smtClean="0">
                <a:solidFill>
                  <a:schemeClr val="tx2">
                    <a:lumMod val="60000"/>
                    <a:lumOff val="40000"/>
                  </a:schemeClr>
                </a:solidFill>
                <a:effectLst>
                  <a:outerShdw blurRad="38100" dist="38100" dir="2700000" algn="tl">
                    <a:srgbClr val="000000">
                      <a:alpha val="43137"/>
                    </a:srgbClr>
                  </a:outerShdw>
                </a:effectLst>
              </a:rPr>
              <a:t>ВЗРЫВ – это горение, сопровождающееся освобождением большого количества энергии в ограниченном объеме за короткий промежуток времени. </a:t>
            </a:r>
            <a:r>
              <a:rPr lang="ru-RU" sz="3600" dirty="0" smtClean="0">
                <a:solidFill>
                  <a:schemeClr val="tx2">
                    <a:lumMod val="60000"/>
                    <a:lumOff val="40000"/>
                  </a:schemeClr>
                </a:solidFill>
                <a:effectLst>
                  <a:outerShdw blurRad="38100" dist="38100" dir="2700000" algn="tl">
                    <a:srgbClr val="000000">
                      <a:alpha val="43137"/>
                    </a:srgbClr>
                  </a:outerShdw>
                </a:effectLst>
              </a:rPr>
              <a:t>Взрыв приводит к образованию и распространению со сверхзвуковой скоростью взрывной ударной волны (с избыточным давлением более 5 кПа), оказывающей ударное механическое воздействие на окружающие предметы.</a:t>
            </a:r>
            <a:br>
              <a:rPr lang="ru-RU" sz="3600" dirty="0" smtClean="0">
                <a:solidFill>
                  <a:schemeClr val="tx2">
                    <a:lumMod val="60000"/>
                    <a:lumOff val="40000"/>
                  </a:schemeClr>
                </a:solidFill>
                <a:effectLst>
                  <a:outerShdw blurRad="38100" dist="38100" dir="2700000" algn="tl">
                    <a:srgbClr val="000000">
                      <a:alpha val="43137"/>
                    </a:srgbClr>
                  </a:outerShdw>
                </a:effectLst>
              </a:rPr>
            </a:br>
            <a:r>
              <a:rPr lang="ru-RU" sz="3600" u="sng" dirty="0" smtClean="0">
                <a:solidFill>
                  <a:schemeClr val="tx2">
                    <a:lumMod val="60000"/>
                    <a:lumOff val="40000"/>
                  </a:schemeClr>
                </a:solidFill>
                <a:effectLst>
                  <a:outerShdw blurRad="38100" dist="38100" dir="2700000" algn="tl">
                    <a:srgbClr val="000000">
                      <a:alpha val="43137"/>
                    </a:srgbClr>
                  </a:outerShdw>
                </a:effectLst>
              </a:rPr>
              <a:t>Основными поражающими факторами </a:t>
            </a:r>
            <a:r>
              <a:rPr lang="ru-RU" sz="3600" dirty="0" smtClean="0">
                <a:solidFill>
                  <a:schemeClr val="tx2">
                    <a:lumMod val="60000"/>
                    <a:lumOff val="40000"/>
                  </a:schemeClr>
                </a:solidFill>
                <a:effectLst>
                  <a:outerShdw blurRad="38100" dist="38100" dir="2700000" algn="tl">
                    <a:srgbClr val="000000">
                      <a:alpha val="43137"/>
                    </a:srgbClr>
                  </a:outerShdw>
                </a:effectLst>
              </a:rPr>
              <a:t>взрыва являются воздушная ударная волна и осколочные поля, образуемые летящими обломками различного рода объектов, технологического оборудования, взрывных устройств.</a:t>
            </a:r>
          </a:p>
          <a:p>
            <a:pPr fontAlgn="auto">
              <a:spcAft>
                <a:spcPts val="0"/>
              </a:spcAft>
              <a:buFont typeface="Arial" pitchFamily="34" charset="0"/>
              <a:buChar char="•"/>
              <a:defRPr/>
            </a:pPr>
            <a:endParaRPr lang="ru-RU" dirty="0"/>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3" y="785813"/>
            <a:ext cx="8632825" cy="857250"/>
          </a:xfrm>
        </p:spPr>
        <p:txBody>
          <a:bodyPr rtlCol="0">
            <a:normAutofit fontScale="90000"/>
          </a:bodyPr>
          <a:lstStyle/>
          <a:p>
            <a:pPr algn="ctr" fontAlgn="auto">
              <a:spcAft>
                <a:spcPts val="0"/>
              </a:spcAft>
              <a:defRPr/>
            </a:pPr>
            <a:r>
              <a:rPr lang="ru-RU" b="1" dirty="0" smtClean="0">
                <a:solidFill>
                  <a:srgbClr val="FF0000"/>
                </a:solidFill>
                <a:effectLst>
                  <a:outerShdw blurRad="38100" dist="38100" dir="2700000" algn="tl">
                    <a:srgbClr val="000000">
                      <a:alpha val="43137"/>
                    </a:srgbClr>
                  </a:outerShdw>
                </a:effectLst>
              </a:rPr>
              <a:t>КАК ДЕЙСТВОВАТЬ ПРИ ПОЖАРЕ И ВЗРЫВЕ</a:t>
            </a:r>
            <a:r>
              <a:rPr lang="ru-RU" dirty="0" smtClean="0"/>
              <a:t/>
            </a:r>
            <a:br>
              <a:rPr lang="ru-RU" dirty="0" smtClean="0"/>
            </a:br>
            <a:endParaRPr lang="ru-RU" dirty="0"/>
          </a:p>
        </p:txBody>
      </p:sp>
      <p:sp>
        <p:nvSpPr>
          <p:cNvPr id="3" name="Содержимое 2"/>
          <p:cNvSpPr>
            <a:spLocks noGrp="1"/>
          </p:cNvSpPr>
          <p:nvPr>
            <p:ph idx="1"/>
          </p:nvPr>
        </p:nvSpPr>
        <p:spPr>
          <a:xfrm>
            <a:off x="0" y="1571625"/>
            <a:ext cx="9144000" cy="5286375"/>
          </a:xfrm>
        </p:spPr>
        <p:txBody>
          <a:bodyPr rtlCol="0">
            <a:normAutofit fontScale="62500" lnSpcReduction="20000"/>
          </a:bodyPr>
          <a:lstStyle/>
          <a:p>
            <a:pPr algn="ctr" fontAlgn="auto">
              <a:spcAft>
                <a:spcPts val="0"/>
              </a:spcAft>
              <a:buFont typeface="Arial" pitchFamily="34" charset="0"/>
              <a:buNone/>
              <a:defRPr/>
            </a:pPr>
            <a:r>
              <a:rPr lang="ru-RU" sz="3200" dirty="0" smtClean="0">
                <a:solidFill>
                  <a:schemeClr val="tx2">
                    <a:lumMod val="60000"/>
                    <a:lumOff val="40000"/>
                  </a:schemeClr>
                </a:solidFill>
                <a:effectLst>
                  <a:outerShdw blurRad="38100" dist="38100" dir="2700000" algn="tl">
                    <a:srgbClr val="000000">
                      <a:alpha val="43137"/>
                    </a:srgbClr>
                  </a:outerShdw>
                </a:effectLst>
              </a:rPr>
              <a:t>При обнаружении возгорания сообщите по телефону 112 или 01 Реагируйте на пожар быстро, используя все доступные способы для тушения огня (песок, воду, огнетушители и т.д.). При эвакуации горящие помещения и задымленные места проходите быстро, задержав дыхание, защитив нос и рот влажной плотной тканью. В сильно задымленном помещении передвигайтесь ползком или пригнувшись – в прилегающем к полу пространстве чистый воздух сохраняется дольше.</a:t>
            </a:r>
            <a:br>
              <a:rPr lang="ru-RU" sz="3200" dirty="0" smtClean="0">
                <a:solidFill>
                  <a:schemeClr val="tx2">
                    <a:lumMod val="60000"/>
                    <a:lumOff val="40000"/>
                  </a:schemeClr>
                </a:solidFill>
                <a:effectLst>
                  <a:outerShdw blurRad="38100" dist="38100" dir="2700000" algn="tl">
                    <a:srgbClr val="000000">
                      <a:alpha val="43137"/>
                    </a:srgbClr>
                  </a:outerShdw>
                </a:effectLst>
              </a:rPr>
            </a:br>
            <a:r>
              <a:rPr lang="ru-RU" sz="3200" dirty="0" smtClean="0">
                <a:solidFill>
                  <a:schemeClr val="tx2">
                    <a:lumMod val="60000"/>
                    <a:lumOff val="40000"/>
                  </a:schemeClr>
                </a:solidFill>
                <a:effectLst>
                  <a:outerShdw blurRad="38100" dist="38100" dir="2700000" algn="tl">
                    <a:srgbClr val="000000">
                      <a:alpha val="43137"/>
                    </a:srgbClr>
                  </a:outerShdw>
                </a:effectLst>
              </a:rPr>
              <a:t>Отыскивая пострадавших, окликните их. Если на человеке загорелась одежда, помогите сбросить ее либо набросьте на горящего любое покрывало и плотно прижмите. Если доступ воздуха ограничен, горение быстро прекратиться. Не давайте человеку с горящей одеждой бежать.</a:t>
            </a:r>
            <a:br>
              <a:rPr lang="ru-RU" sz="3200" dirty="0" smtClean="0">
                <a:solidFill>
                  <a:schemeClr val="tx2">
                    <a:lumMod val="60000"/>
                    <a:lumOff val="40000"/>
                  </a:schemeClr>
                </a:solidFill>
                <a:effectLst>
                  <a:outerShdw blurRad="38100" dist="38100" dir="2700000" algn="tl">
                    <a:srgbClr val="000000">
                      <a:alpha val="43137"/>
                    </a:srgbClr>
                  </a:outerShdw>
                </a:effectLst>
              </a:rPr>
            </a:br>
            <a:r>
              <a:rPr lang="ru-RU" sz="3200" dirty="0" smtClean="0">
                <a:solidFill>
                  <a:schemeClr val="tx2">
                    <a:lumMod val="60000"/>
                    <a:lumOff val="40000"/>
                  </a:schemeClr>
                </a:solidFill>
                <a:effectLst>
                  <a:outerShdw blurRad="38100" dist="38100" dir="2700000" algn="tl">
                    <a:srgbClr val="000000">
                      <a:alpha val="43137"/>
                    </a:srgbClr>
                  </a:outerShdw>
                </a:effectLst>
              </a:rPr>
              <a:t>Не подходите к взрывоопасным предметам и не трогайте их. При угрозе взрыва ложитесь на живот, защищая голову руками, дальше от окон, застекленных дверей, проходов, лестниц. </a:t>
            </a:r>
            <a:br>
              <a:rPr lang="ru-RU" sz="3200" dirty="0" smtClean="0">
                <a:solidFill>
                  <a:schemeClr val="tx2">
                    <a:lumMod val="60000"/>
                    <a:lumOff val="40000"/>
                  </a:schemeClr>
                </a:solidFill>
                <a:effectLst>
                  <a:outerShdw blurRad="38100" dist="38100" dir="2700000" algn="tl">
                    <a:srgbClr val="000000">
                      <a:alpha val="43137"/>
                    </a:srgbClr>
                  </a:outerShdw>
                </a:effectLst>
              </a:rPr>
            </a:br>
            <a:r>
              <a:rPr lang="ru-RU" sz="3200" dirty="0" smtClean="0">
                <a:solidFill>
                  <a:schemeClr val="tx2">
                    <a:lumMod val="60000"/>
                    <a:lumOff val="40000"/>
                  </a:schemeClr>
                </a:solidFill>
                <a:effectLst>
                  <a:outerShdw blurRad="38100" dist="38100" dir="2700000" algn="tl">
                    <a:srgbClr val="000000">
                      <a:alpha val="43137"/>
                    </a:srgbClr>
                  </a:outerShdw>
                </a:effectLst>
              </a:rPr>
              <a:t>Сирены и прерывистые гудки предприятий (транспортных средств) означают сигнал “Внимание всем!”. Услышав его, немедленно включите громкоговоритель, радиоприемник или телевизор. Прослушайте информационное сообщение о чрезвычайной ситуации и действуйте согласно указаниям территориального ГОЧС.</a:t>
            </a:r>
          </a:p>
          <a:p>
            <a:pPr fontAlgn="auto">
              <a:spcAft>
                <a:spcPts val="0"/>
              </a:spcAft>
              <a:buFont typeface="Arial" pitchFamily="34" charset="0"/>
              <a:buChar char="•"/>
              <a:defRPr/>
            </a:pPr>
            <a:endParaRPr lang="ru-RU" dirty="0"/>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75" y="2571750"/>
            <a:ext cx="8704263" cy="3148013"/>
          </a:xfrm>
        </p:spPr>
        <p:txBody>
          <a:bodyPr rtlCol="0">
            <a:normAutofit/>
          </a:bodyPr>
          <a:lstStyle/>
          <a:p>
            <a:pPr algn="ctr" fontAlgn="auto">
              <a:spcAft>
                <a:spcPts val="0"/>
              </a:spcAft>
              <a:buFont typeface="Arial" pitchFamily="34" charset="0"/>
              <a:buNone/>
              <a:defRPr/>
            </a:pPr>
            <a:r>
              <a:rPr lang="ru-RU" sz="6600" dirty="0" smtClean="0">
                <a:solidFill>
                  <a:schemeClr val="tx2">
                    <a:lumMod val="60000"/>
                    <a:lumOff val="40000"/>
                  </a:schemeClr>
                </a:solidFill>
                <a:effectLst>
                  <a:outerShdw blurRad="38100" dist="38100" dir="2700000" algn="tl">
                    <a:srgbClr val="000000">
                      <a:alpha val="43137"/>
                    </a:srgbClr>
                  </a:outerShdw>
                </a:effectLst>
              </a:rPr>
              <a:t>Спасибо за внимание!</a:t>
            </a:r>
            <a:endParaRPr lang="ru-RU" sz="6600" dirty="0">
              <a:solidFill>
                <a:schemeClr val="tx2">
                  <a:lumMod val="60000"/>
                  <a:lumOff val="40000"/>
                </a:schemeClr>
              </a:solidFill>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663" y="985838"/>
            <a:ext cx="8077200" cy="611187"/>
          </a:xfrm>
        </p:spPr>
        <p:txBody>
          <a:bodyPr rtlCol="0">
            <a:normAutofit fontScale="90000"/>
          </a:bodyPr>
          <a:lstStyle/>
          <a:p>
            <a:pPr algn="ctr" fontAlgn="auto">
              <a:spcAft>
                <a:spcPts val="0"/>
              </a:spcAft>
              <a:defRPr/>
            </a:pPr>
            <a:r>
              <a:rPr lang="ru-RU" dirty="0" smtClean="0">
                <a:solidFill>
                  <a:srgbClr val="FF0000"/>
                </a:solidFill>
                <a:effectLst>
                  <a:outerShdw blurRad="38100" dist="38100" dir="2700000" algn="tl">
                    <a:srgbClr val="000000">
                      <a:alpha val="43137"/>
                    </a:srgbClr>
                  </a:outerShdw>
                </a:effectLst>
              </a:rPr>
              <a:t>Укусы насекомых</a:t>
            </a:r>
            <a:endParaRPr lang="ru-RU"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0" y="1643063"/>
            <a:ext cx="9144000" cy="5214937"/>
          </a:xfrm>
        </p:spPr>
        <p:txBody>
          <a:bodyPr rtlCol="0">
            <a:normAutofit fontScale="85000" lnSpcReduction="20000"/>
          </a:bodyPr>
          <a:lstStyle/>
          <a:p>
            <a:pPr algn="ctr" fontAlgn="auto">
              <a:spcAft>
                <a:spcPts val="0"/>
              </a:spcAft>
              <a:buFont typeface="Arial" pitchFamily="34" charset="0"/>
              <a:buNone/>
              <a:defRPr/>
            </a:pPr>
            <a:r>
              <a:rPr lang="ru-RU" dirty="0" smtClean="0">
                <a:solidFill>
                  <a:schemeClr val="tx2">
                    <a:lumMod val="60000"/>
                    <a:lumOff val="40000"/>
                  </a:schemeClr>
                </a:solidFill>
                <a:effectLst>
                  <a:outerShdw blurRad="38100" dist="38100" dir="2700000" algn="tl">
                    <a:srgbClr val="000000">
                      <a:alpha val="43137"/>
                    </a:srgbClr>
                  </a:outerShdw>
                </a:effectLst>
              </a:rPr>
              <a:t>При укусе насекомого в ранку попадает ядовитое вещество, которое вызывает отравление организма. Реакцию организма на укусы насекомых называют </a:t>
            </a:r>
            <a:r>
              <a:rPr lang="ru-RU" b="1" dirty="0" smtClean="0">
                <a:solidFill>
                  <a:schemeClr val="tx2">
                    <a:lumMod val="60000"/>
                    <a:lumOff val="40000"/>
                  </a:schemeClr>
                </a:solidFill>
                <a:effectLst>
                  <a:outerShdw blurRad="38100" dist="38100" dir="2700000" algn="tl">
                    <a:srgbClr val="000000">
                      <a:alpha val="43137"/>
                    </a:srgbClr>
                  </a:outerShdw>
                </a:effectLst>
              </a:rPr>
              <a:t>аллергической реакцией</a:t>
            </a:r>
            <a:r>
              <a:rPr lang="ru-RU" dirty="0" smtClean="0">
                <a:solidFill>
                  <a:schemeClr val="tx2">
                    <a:lumMod val="60000"/>
                    <a:lumOff val="40000"/>
                  </a:schemeClr>
                </a:solidFill>
                <a:effectLst>
                  <a:outerShdw blurRad="38100" dist="38100" dir="2700000" algn="tl">
                    <a:srgbClr val="000000">
                      <a:alpha val="43137"/>
                    </a:srgbClr>
                  </a:outerShdw>
                </a:effectLst>
              </a:rPr>
              <a:t>. У многих людей она может быть довольно сильной. В этом случае человеку нужна срочная помощь.</a:t>
            </a:r>
          </a:p>
          <a:p>
            <a:pPr algn="ctr" fontAlgn="auto">
              <a:spcAft>
                <a:spcPts val="0"/>
              </a:spcAft>
              <a:buFont typeface="Arial" pitchFamily="34" charset="0"/>
              <a:buNone/>
              <a:defRPr/>
            </a:pPr>
            <a:r>
              <a:rPr lang="ru-RU" dirty="0" smtClean="0">
                <a:solidFill>
                  <a:schemeClr val="tx2">
                    <a:lumMod val="60000"/>
                    <a:lumOff val="40000"/>
                  </a:schemeClr>
                </a:solidFill>
                <a:effectLst>
                  <a:outerShdw blurRad="38100" dist="38100" dir="2700000" algn="tl">
                    <a:srgbClr val="000000">
                      <a:alpha val="43137"/>
                    </a:srgbClr>
                  </a:outerShdw>
                </a:effectLst>
              </a:rPr>
              <a:t>Оказание первой помощи при укусах насекомых сводится к тому, чтобы уменьшить реакцию организма на действие ядовитого вещества.</a:t>
            </a:r>
          </a:p>
          <a:p>
            <a:pPr algn="ctr" fontAlgn="auto">
              <a:spcAft>
                <a:spcPts val="0"/>
              </a:spcAft>
              <a:buFont typeface="Arial" pitchFamily="34" charset="0"/>
              <a:buNone/>
              <a:defRPr/>
            </a:pPr>
            <a:r>
              <a:rPr lang="ru-RU" dirty="0" smtClean="0">
                <a:solidFill>
                  <a:schemeClr val="tx2">
                    <a:lumMod val="60000"/>
                    <a:lumOff val="40000"/>
                  </a:schemeClr>
                </a:solidFill>
                <a:effectLst>
                  <a:outerShdw blurRad="38100" dist="38100" dir="2700000" algn="tl">
                    <a:srgbClr val="000000">
                      <a:alpha val="43137"/>
                    </a:srgbClr>
                  </a:outerShdw>
                </a:effectLst>
              </a:rPr>
              <a:t>После укуса ядовитого насекомого (пчелы, шмеля) в ране, как правило, остаётся жало с пузырьком, наполненным ядом. Его необходимо аккуратно удалить, после чего промыть ранку спиртом. На место укуса рекомендуется наложить холод (лёд).</a:t>
            </a:r>
          </a:p>
          <a:p>
            <a:pPr algn="ctr" fontAlgn="auto">
              <a:spcAft>
                <a:spcPts val="0"/>
              </a:spcAft>
              <a:buFont typeface="Arial" pitchFamily="34" charset="0"/>
              <a:buNone/>
              <a:defRPr/>
            </a:pPr>
            <a:r>
              <a:rPr lang="ru-RU" dirty="0" smtClean="0">
                <a:solidFill>
                  <a:schemeClr val="tx2">
                    <a:lumMod val="60000"/>
                    <a:lumOff val="40000"/>
                  </a:schemeClr>
                </a:solidFill>
                <a:effectLst>
                  <a:outerShdw blurRad="38100" dist="38100" dir="2700000" algn="tl">
                    <a:srgbClr val="000000">
                      <a:alpha val="43137"/>
                    </a:srgbClr>
                  </a:outerShdw>
                </a:effectLst>
              </a:rPr>
              <a:t>Если состояние пострадавшего продолжает ухудшаться, надо как можно быстрее доставить его к врачу. Рекомендуется обильное питьё.</a:t>
            </a:r>
          </a:p>
          <a:p>
            <a:pPr fontAlgn="auto">
              <a:spcAft>
                <a:spcPts val="0"/>
              </a:spcAft>
              <a:buFont typeface="Arial" pitchFamily="34" charset="0"/>
              <a:buChar char="•"/>
              <a:defRPr/>
            </a:pPr>
            <a:endParaRPr lang="ru-RU"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663" y="985838"/>
            <a:ext cx="8077200" cy="611187"/>
          </a:xfrm>
        </p:spPr>
        <p:txBody>
          <a:bodyPr rtlCol="0">
            <a:normAutofit fontScale="90000"/>
          </a:bodyPr>
          <a:lstStyle/>
          <a:p>
            <a:pPr algn="ctr" fontAlgn="auto">
              <a:spcAft>
                <a:spcPts val="0"/>
              </a:spcAft>
              <a:defRPr/>
            </a:pPr>
            <a:r>
              <a:rPr lang="ru-RU" b="1" dirty="0" smtClean="0">
                <a:solidFill>
                  <a:srgbClr val="FF0000"/>
                </a:solidFill>
                <a:effectLst>
                  <a:outerShdw blurRad="38100" dist="38100" dir="2700000" algn="tl">
                    <a:srgbClr val="000000">
                      <a:alpha val="43137"/>
                    </a:srgbClr>
                  </a:outerShdw>
                </a:effectLst>
              </a:rPr>
              <a:t>Укусы клещей</a:t>
            </a:r>
            <a:r>
              <a:rPr lang="ru-RU" dirty="0" smtClean="0"/>
              <a:t/>
            </a:r>
            <a:br>
              <a:rPr lang="ru-RU" dirty="0" smtClean="0"/>
            </a:br>
            <a:endParaRPr lang="ru-RU" dirty="0"/>
          </a:p>
        </p:txBody>
      </p:sp>
      <p:sp>
        <p:nvSpPr>
          <p:cNvPr id="3" name="Содержимое 2"/>
          <p:cNvSpPr>
            <a:spLocks noGrp="1"/>
          </p:cNvSpPr>
          <p:nvPr>
            <p:ph idx="1"/>
          </p:nvPr>
        </p:nvSpPr>
        <p:spPr>
          <a:xfrm>
            <a:off x="0" y="1428750"/>
            <a:ext cx="9144000" cy="5429250"/>
          </a:xfrm>
        </p:spPr>
        <p:txBody>
          <a:bodyPr rtlCol="0">
            <a:normAutofit fontScale="92500" lnSpcReduction="20000"/>
          </a:bodyPr>
          <a:lstStyle/>
          <a:p>
            <a:pPr algn="ctr" fontAlgn="auto">
              <a:spcAft>
                <a:spcPts val="0"/>
              </a:spcAft>
              <a:buFont typeface="Arial" pitchFamily="34" charset="0"/>
              <a:buNone/>
              <a:defRPr/>
            </a:pPr>
            <a:r>
              <a:rPr lang="ru-RU" dirty="0" smtClean="0">
                <a:solidFill>
                  <a:schemeClr val="tx2">
                    <a:lumMod val="60000"/>
                    <a:lumOff val="40000"/>
                  </a:schemeClr>
                </a:solidFill>
                <a:effectLst>
                  <a:outerShdw blurRad="38100" dist="38100" dir="2700000" algn="tl">
                    <a:srgbClr val="000000">
                      <a:alpha val="43137"/>
                    </a:srgbClr>
                  </a:outerShdw>
                </a:effectLst>
              </a:rPr>
              <a:t>Местом обитания лесных клещей обычно бывает смешанный лес с преобладанием лиственных деревьев и молодняка и с наличием густого травяного покрова, а также заросли кустарника.</a:t>
            </a:r>
          </a:p>
          <a:p>
            <a:pPr algn="ctr" fontAlgn="auto">
              <a:spcAft>
                <a:spcPts val="0"/>
              </a:spcAft>
              <a:buFont typeface="Arial" pitchFamily="34" charset="0"/>
              <a:buNone/>
              <a:defRPr/>
            </a:pPr>
            <a:r>
              <a:rPr lang="ru-RU" dirty="0" smtClean="0">
                <a:solidFill>
                  <a:schemeClr val="tx2">
                    <a:lumMod val="60000"/>
                    <a:lumOff val="40000"/>
                  </a:schemeClr>
                </a:solidFill>
                <a:effectLst>
                  <a:outerShdw blurRad="38100" dist="38100" dir="2700000" algn="tl">
                    <a:srgbClr val="000000">
                      <a:alpha val="43137"/>
                    </a:srgbClr>
                  </a:outerShdw>
                </a:effectLst>
              </a:rPr>
              <a:t>Укусы клещей можно и не заметить: для человека они безболезненны. При укусе некоторые клещи вносят в ранку вместе со своей слюной вирус энцефалита. У поражённого вирусом энцефалита через 10—15 дней повышается температура, его лихорадит. Затем появляются признаки поражения центральной нервной системы: головные боли, тошнота, рвота, невозможность движения мышц лица, шеи, верхних и нижних конечностей.</a:t>
            </a:r>
          </a:p>
          <a:p>
            <a:pPr algn="ctr" fontAlgn="auto">
              <a:spcAft>
                <a:spcPts val="0"/>
              </a:spcAft>
              <a:buFont typeface="Arial" pitchFamily="34" charset="0"/>
              <a:buNone/>
              <a:defRPr/>
            </a:pPr>
            <a:r>
              <a:rPr lang="ru-RU" dirty="0" smtClean="0">
                <a:solidFill>
                  <a:schemeClr val="tx2">
                    <a:lumMod val="60000"/>
                    <a:lumOff val="40000"/>
                  </a:schemeClr>
                </a:solidFill>
                <a:effectLst>
                  <a:outerShdw blurRad="38100" dist="38100" dir="2700000" algn="tl">
                    <a:srgbClr val="000000">
                      <a:alpha val="43137"/>
                    </a:srgbClr>
                  </a:outerShdw>
                </a:effectLst>
              </a:rPr>
              <a:t>Заболевание может закончиться и полным выздоровлением, и смертью больного. Нередко болезнь оставляет после себя тяжёлые увечья, и человек становится инвалидом.</a:t>
            </a:r>
          </a:p>
          <a:p>
            <a:pPr fontAlgn="auto">
              <a:spcAft>
                <a:spcPts val="0"/>
              </a:spcAft>
              <a:buFont typeface="Arial" pitchFamily="34" charset="0"/>
              <a:buChar char="•"/>
              <a:defRPr/>
            </a:pPr>
            <a:endParaRPr lang="ru-RU"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663" y="985838"/>
            <a:ext cx="8077200" cy="611187"/>
          </a:xfrm>
        </p:spPr>
        <p:txBody>
          <a:bodyPr rtlCol="0">
            <a:normAutofit fontScale="90000"/>
          </a:bodyPr>
          <a:lstStyle/>
          <a:p>
            <a:pPr algn="ctr" fontAlgn="auto">
              <a:spcAft>
                <a:spcPts val="0"/>
              </a:spcAft>
              <a:defRPr/>
            </a:pPr>
            <a:r>
              <a:rPr lang="ru-RU" b="1" dirty="0" smtClean="0">
                <a:solidFill>
                  <a:srgbClr val="FF0000"/>
                </a:solidFill>
                <a:effectLst>
                  <a:outerShdw blurRad="38100" dist="38100" dir="2700000" algn="tl">
                    <a:srgbClr val="000000">
                      <a:alpha val="43137"/>
                    </a:srgbClr>
                  </a:outerShdw>
                </a:effectLst>
              </a:rPr>
              <a:t>Укусы змей</a:t>
            </a:r>
            <a:r>
              <a:rPr lang="ru-RU" dirty="0" smtClean="0">
                <a:solidFill>
                  <a:srgbClr val="FF0000"/>
                </a:solidFill>
                <a:effectLst>
                  <a:outerShdw blurRad="38100" dist="38100" dir="2700000" algn="tl">
                    <a:srgbClr val="000000">
                      <a:alpha val="43137"/>
                    </a:srgbClr>
                  </a:outerShdw>
                </a:effectLst>
              </a:rPr>
              <a:t/>
            </a:r>
            <a:br>
              <a:rPr lang="ru-RU" dirty="0" smtClean="0">
                <a:solidFill>
                  <a:srgbClr val="FF0000"/>
                </a:solidFill>
                <a:effectLst>
                  <a:outerShdw blurRad="38100" dist="38100" dir="2700000" algn="tl">
                    <a:srgbClr val="000000">
                      <a:alpha val="43137"/>
                    </a:srgbClr>
                  </a:outerShdw>
                </a:effectLst>
              </a:rPr>
            </a:br>
            <a:endParaRPr lang="ru-RU"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1663" y="1597025"/>
            <a:ext cx="8077200" cy="4579938"/>
          </a:xfrm>
        </p:spPr>
        <p:txBody>
          <a:bodyPr rtlCol="0">
            <a:normAutofit/>
          </a:bodyPr>
          <a:lstStyle/>
          <a:p>
            <a:pPr algn="ctr" fontAlgn="auto">
              <a:spcAft>
                <a:spcPts val="0"/>
              </a:spcAft>
              <a:buFont typeface="Arial" pitchFamily="34" charset="0"/>
              <a:buNone/>
              <a:defRPr/>
            </a:pPr>
            <a:r>
              <a:rPr lang="ru-RU" dirty="0" smtClean="0">
                <a:solidFill>
                  <a:schemeClr val="tx2">
                    <a:lumMod val="60000"/>
                    <a:lumOff val="40000"/>
                  </a:schemeClr>
                </a:solidFill>
                <a:effectLst>
                  <a:outerShdw blurRad="38100" dist="38100" dir="2700000" algn="tl">
                    <a:srgbClr val="000000">
                      <a:alpha val="43137"/>
                    </a:srgbClr>
                  </a:outerShdw>
                </a:effectLst>
              </a:rPr>
              <a:t>Змеи — полезные пресмыкающиеся. В небольшом количестве змеиный яд оказывает лечебное действие. Его используют во многих мазях. Змея никогда не нападёт первой и всегда стремится избежать встречи с человеком. Поэтому не надо убивать змей. Их надо беречь, как и всю природу. Но если змея всё-таки </a:t>
            </a:r>
            <a:r>
              <a:rPr lang="ru-RU" b="1" dirty="0" smtClean="0">
                <a:solidFill>
                  <a:srgbClr val="FF0000"/>
                </a:solidFill>
                <a:effectLst>
                  <a:outerShdw blurRad="38100" dist="38100" dir="2700000" algn="tl">
                    <a:srgbClr val="000000">
                      <a:alpha val="43137"/>
                    </a:srgbClr>
                  </a:outerShdw>
                </a:effectLst>
              </a:rPr>
              <a:t>укусила человека, надо очень быстро оказать ему первую помощь и направить срочно к врачу</a:t>
            </a:r>
            <a:r>
              <a:rPr lang="ru-RU" dirty="0" smtClean="0">
                <a:solidFill>
                  <a:srgbClr val="FF0000"/>
                </a:solidFill>
                <a:effectLst>
                  <a:outerShdw blurRad="38100" dist="38100" dir="2700000" algn="tl">
                    <a:srgbClr val="000000">
                      <a:alpha val="43137"/>
                    </a:srgbClr>
                  </a:outerShdw>
                </a:effectLst>
              </a:rPr>
              <a:t>.</a:t>
            </a:r>
          </a:p>
          <a:p>
            <a:pPr fontAlgn="auto">
              <a:spcAft>
                <a:spcPts val="0"/>
              </a:spcAft>
              <a:buFont typeface="Arial" pitchFamily="34" charset="0"/>
              <a:buChar char="•"/>
              <a:defRPr/>
            </a:pPr>
            <a:endParaRPr lang="ru-RU"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663" y="985838"/>
            <a:ext cx="8077200" cy="611187"/>
          </a:xfrm>
        </p:spPr>
        <p:txBody>
          <a:bodyPr rtlCol="0">
            <a:normAutofit fontScale="90000"/>
          </a:bodyPr>
          <a:lstStyle/>
          <a:p>
            <a:pPr algn="ctr" fontAlgn="auto">
              <a:spcAft>
                <a:spcPts val="0"/>
              </a:spcAft>
              <a:defRPr/>
            </a:pPr>
            <a:r>
              <a:rPr lang="ru-RU" b="1" dirty="0" smtClean="0">
                <a:solidFill>
                  <a:srgbClr val="FF0000"/>
                </a:solidFill>
                <a:effectLst>
                  <a:outerShdw blurRad="38100" dist="38100" dir="2700000" algn="tl">
                    <a:srgbClr val="000000">
                      <a:alpha val="43137"/>
                    </a:srgbClr>
                  </a:outerShdw>
                </a:effectLst>
              </a:rPr>
              <a:t>Первая помощь при укусе змеи</a:t>
            </a:r>
            <a:r>
              <a:rPr lang="ru-RU" dirty="0" smtClean="0"/>
              <a:t/>
            </a:r>
            <a:br>
              <a:rPr lang="ru-RU" dirty="0" smtClean="0"/>
            </a:br>
            <a:endParaRPr lang="ru-RU" dirty="0"/>
          </a:p>
        </p:txBody>
      </p:sp>
      <p:sp>
        <p:nvSpPr>
          <p:cNvPr id="3" name="Содержимое 2"/>
          <p:cNvSpPr>
            <a:spLocks noGrp="1"/>
          </p:cNvSpPr>
          <p:nvPr>
            <p:ph idx="1"/>
          </p:nvPr>
        </p:nvSpPr>
        <p:spPr>
          <a:xfrm>
            <a:off x="0" y="1597025"/>
            <a:ext cx="9144000" cy="5260975"/>
          </a:xfrm>
        </p:spPr>
        <p:txBody>
          <a:bodyPr rtlCol="0">
            <a:normAutofit fontScale="70000" lnSpcReduction="20000"/>
          </a:bodyPr>
          <a:lstStyle/>
          <a:p>
            <a:pPr algn="ctr" fontAlgn="auto">
              <a:spcAft>
                <a:spcPts val="0"/>
              </a:spcAft>
              <a:buFont typeface="Arial" pitchFamily="34" charset="0"/>
              <a:buNone/>
              <a:defRPr/>
            </a:pPr>
            <a:r>
              <a:rPr lang="ru-RU" dirty="0" smtClean="0">
                <a:solidFill>
                  <a:schemeClr val="tx2">
                    <a:lumMod val="60000"/>
                    <a:lumOff val="40000"/>
                  </a:schemeClr>
                </a:solidFill>
                <a:effectLst>
                  <a:outerShdw blurRad="38100" dist="38100" dir="2700000" algn="tl">
                    <a:srgbClr val="000000">
                      <a:alpha val="43137"/>
                    </a:srgbClr>
                  </a:outerShdw>
                </a:effectLst>
              </a:rPr>
              <a:t>Промыть ранки от укуса кипячёной водой или слабым раствором перекиси водорода.</a:t>
            </a:r>
          </a:p>
          <a:p>
            <a:pPr algn="ctr" fontAlgn="auto">
              <a:spcAft>
                <a:spcPts val="0"/>
              </a:spcAft>
              <a:buFont typeface="Arial" pitchFamily="34" charset="0"/>
              <a:buNone/>
              <a:defRPr/>
            </a:pPr>
            <a:r>
              <a:rPr lang="ru-RU" dirty="0" smtClean="0">
                <a:solidFill>
                  <a:schemeClr val="tx2">
                    <a:lumMod val="60000"/>
                    <a:lumOff val="40000"/>
                  </a:schemeClr>
                </a:solidFill>
                <a:effectLst>
                  <a:outerShdw blurRad="38100" dist="38100" dir="2700000" algn="tl">
                    <a:srgbClr val="000000">
                      <a:alpha val="43137"/>
                    </a:srgbClr>
                  </a:outerShdw>
                </a:effectLst>
              </a:rPr>
              <a:t>Если есть специальное приспособление для отсасывания, то его надо приложить к ране и оттянуть кровь вместе с ядом. Можно отсасывать яд ртом (не менее 15 минут), постоянно сплёвывая его.</a:t>
            </a:r>
          </a:p>
          <a:p>
            <a:pPr algn="ctr" fontAlgn="auto">
              <a:spcAft>
                <a:spcPts val="0"/>
              </a:spcAft>
              <a:buFont typeface="Arial" pitchFamily="34" charset="0"/>
              <a:buNone/>
              <a:defRPr/>
            </a:pPr>
            <a:r>
              <a:rPr lang="ru-RU" dirty="0" smtClean="0">
                <a:solidFill>
                  <a:schemeClr val="tx2">
                    <a:lumMod val="60000"/>
                    <a:lumOff val="40000"/>
                  </a:schemeClr>
                </a:solidFill>
                <a:effectLst>
                  <a:outerShdw blurRad="38100" dist="38100" dir="2700000" algn="tl">
                    <a:srgbClr val="000000">
                      <a:alpha val="43137"/>
                    </a:srgbClr>
                  </a:outerShdw>
                </a:effectLst>
              </a:rPr>
              <a:t>Наложить сухую повязку (желательно стерильную), обеспечить пострадавшему полный покой (уложить, согреть, накрыть одеялами), придать укушенной конечности возвышенное положение для уменьшения отёка.</a:t>
            </a:r>
          </a:p>
          <a:p>
            <a:pPr algn="ctr" fontAlgn="auto">
              <a:spcAft>
                <a:spcPts val="0"/>
              </a:spcAft>
              <a:buFont typeface="Arial" pitchFamily="34" charset="0"/>
              <a:buNone/>
              <a:defRPr/>
            </a:pPr>
            <a:r>
              <a:rPr lang="ru-RU" dirty="0" smtClean="0">
                <a:solidFill>
                  <a:schemeClr val="tx2">
                    <a:lumMod val="60000"/>
                    <a:lumOff val="40000"/>
                  </a:schemeClr>
                </a:solidFill>
                <a:effectLst>
                  <a:outerShdw blurRad="38100" dist="38100" dir="2700000" algn="tl">
                    <a:srgbClr val="000000">
                      <a:alpha val="43137"/>
                    </a:srgbClr>
                  </a:outerShdw>
                </a:effectLst>
              </a:rPr>
              <a:t>На место укуса положить холод (пузырь со льдом, полиэтиленовый пакет, наполненный холодной водой, смоченную в холодной воде чистую ткань). Через 10— 15 минут холод необходимо менять. Эта процедура препятствует быстрому всасыванию яда в организм.</a:t>
            </a:r>
          </a:p>
          <a:p>
            <a:pPr algn="ctr" fontAlgn="auto">
              <a:spcAft>
                <a:spcPts val="0"/>
              </a:spcAft>
              <a:buFont typeface="Arial" pitchFamily="34" charset="0"/>
              <a:buNone/>
              <a:defRPr/>
            </a:pPr>
            <a:r>
              <a:rPr lang="ru-RU" dirty="0" smtClean="0">
                <a:solidFill>
                  <a:schemeClr val="tx2">
                    <a:lumMod val="60000"/>
                    <a:lumOff val="40000"/>
                  </a:schemeClr>
                </a:solidFill>
                <a:effectLst>
                  <a:outerShdw blurRad="38100" dist="38100" dir="2700000" algn="tl">
                    <a:srgbClr val="000000">
                      <a:alpha val="43137"/>
                    </a:srgbClr>
                  </a:outerShdw>
                </a:effectLst>
              </a:rPr>
              <a:t>Дать пострадавшему обильное питьё (3—4 л) для уменьшения концентрации яда и более быстрого выведения его из организма.</a:t>
            </a:r>
          </a:p>
          <a:p>
            <a:pPr algn="ctr" fontAlgn="auto">
              <a:spcAft>
                <a:spcPts val="0"/>
              </a:spcAft>
              <a:buFont typeface="Arial" pitchFamily="34" charset="0"/>
              <a:buNone/>
              <a:defRPr/>
            </a:pPr>
            <a:r>
              <a:rPr lang="ru-RU" dirty="0" smtClean="0">
                <a:solidFill>
                  <a:schemeClr val="tx2">
                    <a:lumMod val="60000"/>
                    <a:lumOff val="40000"/>
                  </a:schemeClr>
                </a:solidFill>
                <a:effectLst>
                  <a:outerShdw blurRad="38100" dist="38100" dir="2700000" algn="tl">
                    <a:srgbClr val="000000">
                      <a:alpha val="43137"/>
                    </a:srgbClr>
                  </a:outerShdw>
                </a:effectLst>
              </a:rPr>
              <a:t>Дать пострадавшему слабительное (раствор поваренной соли или пищевой соды).</a:t>
            </a:r>
          </a:p>
          <a:p>
            <a:pPr algn="ctr" fontAlgn="auto">
              <a:spcAft>
                <a:spcPts val="0"/>
              </a:spcAft>
              <a:buFont typeface="Arial" pitchFamily="34" charset="0"/>
              <a:buNone/>
              <a:defRPr/>
            </a:pPr>
            <a:r>
              <a:rPr lang="ru-RU" dirty="0" smtClean="0">
                <a:solidFill>
                  <a:schemeClr val="tx2">
                    <a:lumMod val="60000"/>
                    <a:lumOff val="40000"/>
                  </a:schemeClr>
                </a:solidFill>
                <a:effectLst>
                  <a:outerShdw blurRad="38100" dist="38100" dir="2700000" algn="tl">
                    <a:srgbClr val="000000">
                      <a:alpha val="43137"/>
                    </a:srgbClr>
                  </a:outerShdw>
                </a:effectLst>
              </a:rPr>
              <a:t>Доставить пострадавшего к врачу для оказания квалифицированной помощи.</a:t>
            </a:r>
          </a:p>
          <a:p>
            <a:pPr algn="ctr" fontAlgn="auto">
              <a:spcAft>
                <a:spcPts val="0"/>
              </a:spcAft>
              <a:buFont typeface="Arial" pitchFamily="34" charset="0"/>
              <a:buNone/>
              <a:defRPr/>
            </a:pPr>
            <a:r>
              <a:rPr lang="ru-RU" b="1" dirty="0" smtClean="0">
                <a:solidFill>
                  <a:srgbClr val="FF0000"/>
                </a:solidFill>
                <a:effectLst>
                  <a:outerShdw blurRad="38100" dist="38100" dir="2700000" algn="tl">
                    <a:srgbClr val="000000">
                      <a:alpha val="43137"/>
                    </a:srgbClr>
                  </a:outerShdw>
                </a:effectLst>
              </a:rPr>
              <a:t>Нельзя разрезать рану ножом, прижигать её, накладывать жгут выше или ниже места укуса.</a:t>
            </a:r>
            <a:endParaRPr lang="ru-RU" dirty="0" smtClean="0">
              <a:solidFill>
                <a:srgbClr val="FF0000"/>
              </a:solidFill>
              <a:effectLst>
                <a:outerShdw blurRad="38100" dist="38100" dir="2700000" algn="tl">
                  <a:srgbClr val="000000">
                    <a:alpha val="43137"/>
                  </a:srgbClr>
                </a:outerShdw>
              </a:effectLst>
            </a:endParaRPr>
          </a:p>
          <a:p>
            <a:pPr algn="ctr" fontAlgn="auto">
              <a:spcAft>
                <a:spcPts val="0"/>
              </a:spcAft>
              <a:buFont typeface="Arial" pitchFamily="34" charset="0"/>
              <a:buChar char="•"/>
              <a:defRPr/>
            </a:pPr>
            <a:endParaRPr lang="ru-RU"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663" y="985838"/>
            <a:ext cx="8077200" cy="611187"/>
          </a:xfrm>
        </p:spPr>
        <p:txBody>
          <a:bodyPr rtlCol="0">
            <a:normAutofit fontScale="90000"/>
          </a:bodyPr>
          <a:lstStyle/>
          <a:p>
            <a:pPr algn="ctr" fontAlgn="auto">
              <a:spcAft>
                <a:spcPts val="0"/>
              </a:spcAft>
              <a:defRPr/>
            </a:pPr>
            <a:r>
              <a:rPr lang="ru-RU" b="1" dirty="0" smtClean="0">
                <a:solidFill>
                  <a:srgbClr val="FF0000"/>
                </a:solidFill>
                <a:effectLst>
                  <a:outerShdw blurRad="38100" dist="38100" dir="2700000" algn="tl">
                    <a:srgbClr val="000000">
                      <a:alpha val="43137"/>
                    </a:srgbClr>
                  </a:outerShdw>
                </a:effectLst>
              </a:rPr>
              <a:t>Меры предосторожности от укусов ядовитых змей</a:t>
            </a:r>
            <a:r>
              <a:rPr lang="ru-RU" dirty="0" smtClean="0"/>
              <a:t/>
            </a:r>
            <a:br>
              <a:rPr lang="ru-RU" dirty="0" smtClean="0"/>
            </a:br>
            <a:endParaRPr lang="ru-RU" dirty="0"/>
          </a:p>
        </p:txBody>
      </p:sp>
      <p:sp>
        <p:nvSpPr>
          <p:cNvPr id="3" name="Содержимое 2"/>
          <p:cNvSpPr>
            <a:spLocks noGrp="1"/>
          </p:cNvSpPr>
          <p:nvPr>
            <p:ph idx="1"/>
          </p:nvPr>
        </p:nvSpPr>
        <p:spPr>
          <a:xfrm>
            <a:off x="0" y="1500188"/>
            <a:ext cx="9144000" cy="5357812"/>
          </a:xfrm>
        </p:spPr>
        <p:txBody>
          <a:bodyPr rtlCol="0">
            <a:normAutofit/>
          </a:bodyPr>
          <a:lstStyle/>
          <a:p>
            <a:pPr algn="ctr" fontAlgn="auto">
              <a:spcAft>
                <a:spcPts val="0"/>
              </a:spcAft>
              <a:buFont typeface="Arial" pitchFamily="34" charset="0"/>
              <a:buNone/>
              <a:defRPr/>
            </a:pPr>
            <a:r>
              <a:rPr lang="ru-RU" dirty="0" smtClean="0">
                <a:solidFill>
                  <a:srgbClr val="2597FF"/>
                </a:solidFill>
                <a:effectLst>
                  <a:outerShdw blurRad="38100" dist="38100" dir="2700000" algn="tl">
                    <a:srgbClr val="000000">
                      <a:alpha val="43137"/>
                    </a:srgbClr>
                  </a:outerShdw>
                </a:effectLst>
              </a:rPr>
              <a:t>Не ходить по лесу босиком.</a:t>
            </a:r>
          </a:p>
          <a:p>
            <a:pPr algn="ctr" fontAlgn="auto">
              <a:spcAft>
                <a:spcPts val="0"/>
              </a:spcAft>
              <a:buFont typeface="Arial" pitchFamily="34" charset="0"/>
              <a:buNone/>
              <a:defRPr/>
            </a:pPr>
            <a:r>
              <a:rPr lang="ru-RU" dirty="0" smtClean="0">
                <a:solidFill>
                  <a:srgbClr val="2597FF"/>
                </a:solidFill>
                <a:effectLst>
                  <a:outerShdw blurRad="38100" dist="38100" dir="2700000" algn="tl">
                    <a:srgbClr val="000000">
                      <a:alpha val="43137"/>
                    </a:srgbClr>
                  </a:outerShdw>
                </a:effectLst>
              </a:rPr>
              <a:t>В местах, где водятся змеи, лучше ходить в кожаных или резиновых сапогах либо надевать плотные шерстяные носки, а брюки заправлять в носки.</a:t>
            </a:r>
          </a:p>
          <a:p>
            <a:pPr algn="ctr" fontAlgn="auto">
              <a:spcAft>
                <a:spcPts val="0"/>
              </a:spcAft>
              <a:buFont typeface="Arial" pitchFamily="34" charset="0"/>
              <a:buNone/>
              <a:defRPr/>
            </a:pPr>
            <a:r>
              <a:rPr lang="ru-RU" dirty="0" smtClean="0">
                <a:solidFill>
                  <a:srgbClr val="2597FF"/>
                </a:solidFill>
                <a:effectLst>
                  <a:outerShdw blurRad="38100" dist="38100" dir="2700000" algn="tl">
                    <a:srgbClr val="000000">
                      <a:alpha val="43137"/>
                    </a:srgbClr>
                  </a:outerShdw>
                </a:effectLst>
              </a:rPr>
              <a:t>Не ложиться на землю без войлочной подстилки.</a:t>
            </a:r>
          </a:p>
          <a:p>
            <a:pPr algn="ctr" fontAlgn="auto">
              <a:spcAft>
                <a:spcPts val="0"/>
              </a:spcAft>
              <a:buFont typeface="Arial" pitchFamily="34" charset="0"/>
              <a:buNone/>
              <a:defRPr/>
            </a:pPr>
            <a:r>
              <a:rPr lang="ru-RU" dirty="0" smtClean="0">
                <a:solidFill>
                  <a:srgbClr val="2597FF"/>
                </a:solidFill>
                <a:effectLst>
                  <a:outerShdw blurRad="38100" dist="38100" dir="2700000" algn="tl">
                    <a:srgbClr val="000000">
                      <a:alpha val="43137"/>
                    </a:srgbClr>
                  </a:outerShdw>
                </a:effectLst>
              </a:rPr>
              <a:t>В местах, где водятся ядовитые змеи, соблюдать повышенную осторожность, особенно в ночное время.</a:t>
            </a:r>
          </a:p>
          <a:p>
            <a:pPr algn="ctr" fontAlgn="auto">
              <a:spcAft>
                <a:spcPts val="0"/>
              </a:spcAft>
              <a:buFont typeface="Arial" pitchFamily="34" charset="0"/>
              <a:buNone/>
              <a:defRPr/>
            </a:pPr>
            <a:r>
              <a:rPr lang="ru-RU" dirty="0" smtClean="0">
                <a:solidFill>
                  <a:srgbClr val="2597FF"/>
                </a:solidFill>
                <a:effectLst>
                  <a:outerShdw blurRad="38100" dist="38100" dir="2700000" algn="tl">
                    <a:srgbClr val="000000">
                      <a:alpha val="43137"/>
                    </a:srgbClr>
                  </a:outerShdw>
                </a:effectLst>
              </a:rPr>
              <a:t>При прогулке или сборе грибов и ягод в лесу иметь в руке трость или палку, при помощи которой раздвигать впереди себя траву, чтобы змея могла уползти.</a:t>
            </a:r>
          </a:p>
          <a:p>
            <a:pPr algn="ctr" fontAlgn="auto">
              <a:spcAft>
                <a:spcPts val="0"/>
              </a:spcAft>
              <a:buFont typeface="Arial" pitchFamily="34" charset="0"/>
              <a:buNone/>
              <a:defRPr/>
            </a:pPr>
            <a:endParaRPr lang="ru-RU"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663" y="428625"/>
            <a:ext cx="8077200" cy="642938"/>
          </a:xfrm>
        </p:spPr>
        <p:txBody>
          <a:bodyPr rtlCol="0">
            <a:normAutofit fontScale="90000"/>
          </a:bodyPr>
          <a:lstStyle/>
          <a:p>
            <a:pPr algn="ctr" fontAlgn="auto">
              <a:spcAft>
                <a:spcPts val="0"/>
              </a:spcAft>
              <a:defRPr/>
            </a:pPr>
            <a:r>
              <a:rPr lang="ru-RU" dirty="0" smtClean="0">
                <a:solidFill>
                  <a:srgbClr val="FF0000"/>
                </a:solidFill>
                <a:effectLst>
                  <a:outerShdw blurRad="38100" dist="38100" dir="2700000" algn="tl">
                    <a:srgbClr val="000000">
                      <a:alpha val="43137"/>
                    </a:srgbClr>
                  </a:outerShdw>
                </a:effectLst>
              </a:rPr>
              <a:t>Правила пожарной безопасности в лесах</a:t>
            </a:r>
            <a:endParaRPr lang="ru-RU" dirty="0">
              <a:solidFill>
                <a:srgbClr val="FF0000"/>
              </a:solidFill>
            </a:endParaRPr>
          </a:p>
        </p:txBody>
      </p:sp>
      <p:sp>
        <p:nvSpPr>
          <p:cNvPr id="3" name="Содержимое 2"/>
          <p:cNvSpPr>
            <a:spLocks noGrp="1"/>
          </p:cNvSpPr>
          <p:nvPr>
            <p:ph idx="1"/>
          </p:nvPr>
        </p:nvSpPr>
        <p:spPr>
          <a:xfrm>
            <a:off x="0" y="1285875"/>
            <a:ext cx="9144000" cy="5572125"/>
          </a:xfrm>
        </p:spPr>
        <p:txBody>
          <a:bodyPr rtlCol="0">
            <a:noAutofit/>
          </a:bodyPr>
          <a:lstStyle/>
          <a:p>
            <a:pPr algn="ctr" fontAlgn="auto">
              <a:spcAft>
                <a:spcPts val="0"/>
              </a:spcAft>
              <a:buFont typeface="Arial" pitchFamily="34" charset="0"/>
              <a:buNone/>
              <a:defRPr/>
            </a:pPr>
            <a:r>
              <a:rPr lang="ru-RU" sz="1900" dirty="0" smtClean="0">
                <a:solidFill>
                  <a:srgbClr val="FF0000"/>
                </a:solidFill>
                <a:effectLst>
                  <a:outerShdw blurRad="38100" dist="38100" dir="2700000" algn="tl">
                    <a:srgbClr val="000000">
                      <a:alpha val="43137"/>
                    </a:srgbClr>
                  </a:outerShdw>
                </a:effectLst>
              </a:rPr>
              <a:t>Помните!</a:t>
            </a:r>
            <a:r>
              <a:rPr lang="ru-RU" sz="1900" dirty="0" smtClean="0">
                <a:solidFill>
                  <a:srgbClr val="2597FF"/>
                </a:solidFill>
                <a:effectLst>
                  <a:outerShdw blurRad="38100" dist="38100" dir="2700000" algn="tl">
                    <a:srgbClr val="000000">
                      <a:alpha val="43137"/>
                    </a:srgbClr>
                  </a:outerShdw>
                </a:effectLst>
              </a:rPr>
              <a:t> Отправляясь в путешествие по лесу, вы обязаны знать по правила пожарной безопасности в лесах. Вы обязаны неуклонно соблюдать эти правила. За их нарушение закон предусматривает строгую ответственность. На месте предполагаемого костра или место отдыха необходимо снять дёрн,  отгрести сухие листья, ветви, хвою и усохшую траву от кострища на расстояние 2-3 м.  Нельзя разводить костёр ближе, чем  4-6 м от деревьев, возле пней или корней. Над  костром не должны нависать ветви деревьев. Не располагайте стоянку в хвойных  молодняках, на участках с сухим камышом, мхом, травой и на старых вырубках. Ни в коем случае нельзя устраивать костра на торфяниках. Помните, что тлеющий торф очень  трудно затушить, даже заливая водой. Незамеченное тление может легко превратиться в  губительный почвенный пожар. Торф может медленно, но устойчиво тлеть не только на  поверхности, но и в глубине, поэтому пожар может возникнуть даже через 3-4 дня после  ухода людей. Огонь костра может зажечь  лесной </a:t>
            </a:r>
            <a:r>
              <a:rPr lang="ru-RU" sz="1900" dirty="0" err="1" smtClean="0">
                <a:solidFill>
                  <a:srgbClr val="2597FF"/>
                </a:solidFill>
                <a:effectLst>
                  <a:outerShdw blurRad="38100" dist="38100" dir="2700000" algn="tl">
                    <a:srgbClr val="000000">
                      <a:alpha val="43137"/>
                    </a:srgbClr>
                  </a:outerShdw>
                </a:effectLst>
              </a:rPr>
              <a:t>опад</a:t>
            </a:r>
            <a:r>
              <a:rPr lang="ru-RU" sz="1900" dirty="0" smtClean="0">
                <a:solidFill>
                  <a:srgbClr val="2597FF"/>
                </a:solidFill>
                <a:effectLst>
                  <a:outerShdw blurRad="38100" dist="38100" dir="2700000" algn="tl">
                    <a:srgbClr val="000000">
                      <a:alpha val="43137"/>
                    </a:srgbClr>
                  </a:outerShdw>
                </a:effectLst>
              </a:rPr>
              <a:t> и перегной, лежащий между камнями, и распространиться по глубоким и  извилистым ходам между камнями. Рекомендуется окапывать место костра канавкой или обкладывать камнями, чтобы огонь  не “побежал” по лесной подстилке. Не оставляйте костёр без присмотра. При уходе  рекомендуется место костра после заливания водой забросать влажным грунтом и  притоптать. </a:t>
            </a:r>
            <a:endParaRPr lang="ru-RU" sz="1900" dirty="0" smtClean="0"/>
          </a:p>
          <a:p>
            <a:pPr algn="ctr" fontAlgn="auto">
              <a:spcAft>
                <a:spcPts val="0"/>
              </a:spcAft>
              <a:buFont typeface="Arial" pitchFamily="34" charset="0"/>
              <a:buNone/>
              <a:defRPr/>
            </a:pPr>
            <a:endParaRPr lang="ru-RU" sz="2000" dirty="0">
              <a:solidFill>
                <a:srgbClr val="2597FF"/>
              </a:solidFill>
              <a:effectLst>
                <a:outerShdw blurRad="38100" dist="38100" dir="2700000" algn="tl">
                  <a:srgbClr val="000000">
                    <a:alpha val="43137"/>
                  </a:srgbClr>
                </a:outerShdw>
              </a:effectLst>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75" y="214313"/>
            <a:ext cx="9001125" cy="6643687"/>
          </a:xfrm>
        </p:spPr>
        <p:txBody>
          <a:bodyPr rtlCol="0">
            <a:normAutofit/>
          </a:bodyPr>
          <a:lstStyle/>
          <a:p>
            <a:pPr algn="ctr" fontAlgn="auto">
              <a:spcAft>
                <a:spcPts val="0"/>
              </a:spcAft>
              <a:buFont typeface="Arial" pitchFamily="34" charset="0"/>
              <a:buNone/>
              <a:defRPr/>
            </a:pPr>
            <a:r>
              <a:rPr lang="ru-RU" sz="3200" b="1" dirty="0" smtClean="0">
                <a:solidFill>
                  <a:srgbClr val="FF0000"/>
                </a:solidFill>
                <a:effectLst>
                  <a:outerShdw blurRad="38100" dist="38100" dir="2700000" algn="tl">
                    <a:srgbClr val="000000">
                      <a:alpha val="43137"/>
                    </a:srgbClr>
                  </a:outerShdw>
                </a:effectLst>
              </a:rPr>
              <a:t>Телефон  Пожарной охраны 101</a:t>
            </a:r>
          </a:p>
          <a:p>
            <a:pPr algn="ctr" fontAlgn="auto">
              <a:spcAft>
                <a:spcPts val="0"/>
              </a:spcAft>
              <a:buFont typeface="Arial" pitchFamily="34" charset="0"/>
              <a:buNone/>
              <a:defRPr/>
            </a:pPr>
            <a:r>
              <a:rPr lang="ru-RU" sz="3200" b="1" dirty="0" smtClean="0">
                <a:solidFill>
                  <a:srgbClr val="FF0000"/>
                </a:solidFill>
                <a:effectLst>
                  <a:outerShdw blurRad="38100" dist="38100" dir="2700000" algn="tl">
                    <a:srgbClr val="000000">
                      <a:alpha val="43137"/>
                    </a:srgbClr>
                  </a:outerShdw>
                </a:effectLst>
              </a:rPr>
              <a:t>Телефон Единой службы спасения 112</a:t>
            </a:r>
          </a:p>
          <a:p>
            <a:pPr algn="ctr" fontAlgn="auto">
              <a:spcAft>
                <a:spcPts val="0"/>
              </a:spcAft>
              <a:buFont typeface="Arial" pitchFamily="34" charset="0"/>
              <a:buNone/>
              <a:defRPr/>
            </a:pPr>
            <a:endParaRPr lang="ru-RU" dirty="0"/>
          </a:p>
        </p:txBody>
      </p:sp>
      <p:pic>
        <p:nvPicPr>
          <p:cNvPr id="22531" name="Picture 5" descr="https://narodna-pravda.ua/wp-content/uploads/2019/07/pozhar-ogon-pozharnaya-opasnost-lesnoj-pozhar-461250-ecuUkChl-1024x683.jpg"/>
          <p:cNvPicPr>
            <a:picLocks noChangeAspect="1" noChangeArrowheads="1"/>
          </p:cNvPicPr>
          <p:nvPr/>
        </p:nvPicPr>
        <p:blipFill>
          <a:blip r:embed="rId2" cstate="print"/>
          <a:srcRect/>
          <a:stretch>
            <a:fillRect/>
          </a:stretch>
        </p:blipFill>
        <p:spPr bwMode="auto">
          <a:xfrm>
            <a:off x="1042988" y="1557338"/>
            <a:ext cx="7358062" cy="49085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TotalTime>
  <Words>1578</Words>
  <Application>Microsoft Office PowerPoint</Application>
  <PresentationFormat>Экран (4:3)</PresentationFormat>
  <Paragraphs>79</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Office Theme</vt:lpstr>
      <vt:lpstr>Безопасный отдых детей в летний период</vt:lpstr>
      <vt:lpstr>Опасные животные, первая помощь при укусах насекомых и змей </vt:lpstr>
      <vt:lpstr>Укусы насекомых</vt:lpstr>
      <vt:lpstr>Укусы клещей </vt:lpstr>
      <vt:lpstr>Укусы змей </vt:lpstr>
      <vt:lpstr>Первая помощь при укусе змеи </vt:lpstr>
      <vt:lpstr>Меры предосторожности от укусов ядовитых змей </vt:lpstr>
      <vt:lpstr>Правила пожарной безопасности в лесах</vt:lpstr>
      <vt:lpstr>Слайд 9</vt:lpstr>
      <vt:lpstr>Правила поведения на воде </vt:lpstr>
      <vt:lpstr>Слайд 11</vt:lpstr>
      <vt:lpstr>Слайд 12</vt:lpstr>
      <vt:lpstr>Соблюдайте правила пользования лодками и другими плавательными средствами: </vt:lpstr>
      <vt:lpstr>Слайд 14</vt:lpstr>
      <vt:lpstr>Слайд 15</vt:lpstr>
      <vt:lpstr>Слайд 16</vt:lpstr>
      <vt:lpstr>Слайд 17</vt:lpstr>
      <vt:lpstr>Порядок действий при самоспасении </vt:lpstr>
      <vt:lpstr>Слайд 19</vt:lpstr>
      <vt:lpstr>Помощь утопающему </vt:lpstr>
      <vt:lpstr>Слайд 21</vt:lpstr>
      <vt:lpstr>Слайд 22</vt:lpstr>
      <vt:lpstr>Слайд 23</vt:lpstr>
      <vt:lpstr>Действия при возникновении или угрозе возникновения чрезвычайных ситуаций природного и техногенного характера</vt:lpstr>
      <vt:lpstr>КАК ДЕЙСТВОВАТЬ ВО ВРЕМЯ ГРОЗЫ </vt:lpstr>
      <vt:lpstr>ПОЖАРЫ И ВЗРЫВЫ </vt:lpstr>
      <vt:lpstr>КАК ДЕЙСТВОВАТЬ ПРИ ПОЖАРЕ И ВЗРЫВЕ </vt:lpstr>
      <vt:lpstr>Слайд 28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Виктор</cp:lastModifiedBy>
  <cp:revision>60</cp:revision>
  <dcterms:created xsi:type="dcterms:W3CDTF">2013-08-21T19:17:07Z</dcterms:created>
  <dcterms:modified xsi:type="dcterms:W3CDTF">2023-06-14T14:22:45Z</dcterms:modified>
</cp:coreProperties>
</file>