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87" r:id="rId13"/>
    <p:sldId id="288" r:id="rId14"/>
    <p:sldId id="278" r:id="rId15"/>
    <p:sldId id="289" r:id="rId16"/>
    <p:sldId id="281" r:id="rId17"/>
    <p:sldId id="282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99FF"/>
    <a:srgbClr val="006600"/>
    <a:srgbClr val="00CC00"/>
    <a:srgbClr val="33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9" autoAdjust="0"/>
  </p:normalViewPr>
  <p:slideViewPr>
    <p:cSldViewPr>
      <p:cViewPr>
        <p:scale>
          <a:sx n="60" d="100"/>
          <a:sy n="60" d="100"/>
        </p:scale>
        <p:origin x="-1456" y="-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BC853-7AB3-4546-A24F-91E7219630AF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B5AFD-3BC7-4891-9ECB-E872E532F9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819D3-B47A-4788-8FEB-45BF06F89FA2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270B-9BBD-4662-94B3-170E8DF434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993F2-7F06-4BFA-B1B8-A5F922AED8D3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DA15-6649-4795-B148-8EB7A1537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8AE6B-C380-40C2-939F-30F23C7401AD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5328-E90D-43BD-97DD-2599EDBB2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8D8AC-6028-4D6C-B202-1F5651F56921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C6425-4496-4F4F-839B-E3D94A23A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6AD7A-5052-4EFC-8BB5-49162819C1AA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F05E1-453C-4BE1-A675-1FE3A84E5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D03CE-8A3B-4686-9B11-7F3991D6E21C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76381-5B29-4E7F-A79F-8966A24A4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DAFCA-70B2-4417-A7E6-3F01B0469DA6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29FF3-00A7-4658-9685-8C4CB7AAE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21A29-254E-40AB-AD8A-B97977C0E3B5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C54AF-372A-429B-9B75-9135055E53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08690-24B4-42F6-B03F-F3CF913BACB4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4F1A9-F478-46D2-A724-140E671666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B813C-10CE-4A2B-9CAA-89A9D30419AC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A903E38-5054-4DBC-9B21-0229640A5C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810188D-C9AD-4222-ABAD-AEBE5C142D84}" type="datetimeFigureOut">
              <a:rPr lang="ru-RU" smtClean="0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1233EE4-BE0E-48DC-ADE4-B8565933D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714375"/>
            <a:ext cx="7772400" cy="3002657"/>
          </a:xfrm>
        </p:spPr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rgbClr val="006600"/>
                </a:solidFill>
              </a:rPr>
              <a:t>Взаимодействие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6000" b="1" dirty="0" smtClean="0">
                <a:solidFill>
                  <a:srgbClr val="006600"/>
                </a:solidFill>
              </a:rPr>
              <a:t>ДОУ с семьей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429125"/>
            <a:ext cx="6400800" cy="18954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6320" r="6269" b="10294"/>
          <a:stretch/>
        </p:blipFill>
        <p:spPr bwMode="auto">
          <a:xfrm>
            <a:off x="2267744" y="2825797"/>
            <a:ext cx="4771665" cy="35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58" y="92868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планировании содержания работы с родителями играет роль и приоритетное направление ДОУ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d5f548bf057a34442ef536674ee2ab3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03" y="2060848"/>
            <a:ext cx="2854460" cy="2143140"/>
          </a:xfrm>
          <a:effectLst>
            <a:softEdge rad="112500"/>
          </a:effectLst>
        </p:spPr>
      </p:pic>
      <p:pic>
        <p:nvPicPr>
          <p:cNvPr id="7" name="Рисунок 6" descr="3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5089" y="4372096"/>
            <a:ext cx="3143240" cy="209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11\Downloads\0_1baa1_174e9d5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131" y="2708920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11\Downloads\post-71710-1255780662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30268"/>
            <a:ext cx="21605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11\Downloads\936147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169693"/>
            <a:ext cx="2520279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6038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</a:rPr>
              <a:t>Формы общения педагога с родителями в ДОУ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1214438"/>
            <a:ext cx="5143500" cy="10001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357313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428875"/>
            <a:ext cx="2571750" cy="9286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2428875"/>
            <a:ext cx="2428875" cy="928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36469" y="2428875"/>
            <a:ext cx="2571750" cy="92868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2500313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коллективные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6125" y="2428875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индивидуальные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88" y="2428875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наглядно-информационные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1500" y="3714750"/>
            <a:ext cx="2428875" cy="2857500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8" y="3714750"/>
            <a:ext cx="2286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групповые родительские собрания, конференции, «Круглые столы» и др.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321843" y="3648075"/>
            <a:ext cx="2428875" cy="2786063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143625" y="3500438"/>
            <a:ext cx="2428875" cy="2928937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75" y="3786188"/>
            <a:ext cx="1928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педагогические беседы с родителями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43625" y="3571875"/>
            <a:ext cx="23574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аудио-видеофрагменты организации различных видов деятельности, режимных моментов, занятий; фотовыставки, стенды, ширмы, папки-передвижки</a:t>
            </a: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000125" y="1500188"/>
            <a:ext cx="714375" cy="714375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7643813" y="1428750"/>
            <a:ext cx="642937" cy="785813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6250" y="2143125"/>
            <a:ext cx="357188" cy="4286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</a:rPr>
              <a:t>Нетрадиционные формы общения с родителями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4877896"/>
          </a:xfrm>
        </p:spPr>
        <p:txBody>
          <a:bodyPr>
            <a:normAutofit lnSpcReduction="10000"/>
          </a:bodyPr>
          <a:lstStyle/>
          <a:p>
            <a:pPr algn="ctr" fontAlgn="base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Информационно-аналитические</a:t>
            </a:r>
          </a:p>
          <a:p>
            <a:pPr marL="0" indent="0" fontAlgn="base">
              <a:buNone/>
            </a:pPr>
            <a:r>
              <a:rPr lang="ru-RU" sz="1800" i="1" dirty="0" smtClean="0"/>
              <a:t>Цель: </a:t>
            </a:r>
            <a:r>
              <a:rPr lang="ru-RU" sz="1800" dirty="0" smtClean="0"/>
              <a:t>Выявление </a:t>
            </a:r>
            <a:r>
              <a:rPr lang="ru-RU" sz="1800" dirty="0"/>
              <a:t>интересов, потребностей, запросов родителей, уровня их педагогической </a:t>
            </a:r>
            <a:r>
              <a:rPr lang="ru-RU" sz="1800" dirty="0" smtClean="0"/>
              <a:t>грамотности</a:t>
            </a:r>
          </a:p>
          <a:p>
            <a:pPr marL="0" indent="0" fontAlgn="base">
              <a:buNone/>
            </a:pPr>
            <a:r>
              <a:rPr lang="ru-RU" sz="1800" i="1" dirty="0" smtClean="0"/>
              <a:t>Формы проведения: </a:t>
            </a:r>
            <a:r>
              <a:rPr lang="ru-RU" sz="1800" dirty="0" smtClean="0"/>
              <a:t>Проведение </a:t>
            </a:r>
            <a:r>
              <a:rPr lang="ru-RU" sz="1800" dirty="0"/>
              <a:t>социологических срезов, опросов, «Почтовый ящик»</a:t>
            </a:r>
          </a:p>
          <a:p>
            <a:pPr marL="0" indent="0" algn="ctr" fontAlgn="base">
              <a:spcBef>
                <a:spcPts val="0"/>
              </a:spcBef>
            </a:pP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Досуговые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Установление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cs typeface="Times New Roman"/>
              </a:rPr>
              <a:t>эмоционального контакта между педагогами, родителями, детьми</a:t>
            </a:r>
            <a:endParaRPr lang="ru-RU" sz="18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Формы проведения: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Совместные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досуги, праздники, участие родителей и детей в выставках</a:t>
            </a:r>
            <a:endParaRPr lang="ru-RU" sz="1800" dirty="0">
              <a:latin typeface="Arial"/>
            </a:endParaRPr>
          </a:p>
          <a:p>
            <a:pPr marL="0" indent="0" algn="ctr" fontAlgn="base">
              <a:spcBef>
                <a:spcPts val="0"/>
              </a:spcBef>
            </a:pPr>
            <a:r>
              <a:rPr lang="ru-RU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Познавательные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9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lang="ru-RU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Ознакомление </a:t>
            </a:r>
            <a:r>
              <a:rPr lang="ru-RU" sz="19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родителей с возрастными и психологическими особенностями детей дошкольного возраста. Формирование у родителей практических навыков воспитания детей</a:t>
            </a:r>
            <a:endParaRPr lang="ru-RU" sz="19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9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Формы проведения: </a:t>
            </a:r>
            <a:r>
              <a:rPr lang="ru-RU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Семинары-практикумы</a:t>
            </a:r>
            <a:r>
              <a:rPr lang="ru-RU" sz="1900" dirty="0">
                <a:solidFill>
                  <a:srgbClr val="000000"/>
                </a:solidFill>
                <a:latin typeface="Times New Roman"/>
                <a:cs typeface="Times New Roman"/>
              </a:rPr>
              <a:t>, педагогический брифинг, педагогическая гостиная, проведение собраний, консультаций в нетрадиционной форме, устные педагогические журналы, игры с педагогическим содержанием, педагогическая библиотека для родителей</a:t>
            </a:r>
            <a:endParaRPr lang="ru-RU" sz="1900" dirty="0">
              <a:latin typeface="Arial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21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Наглядно-информационные: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информационно-ознакомительные;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информационно-просветительские</a:t>
            </a:r>
          </a:p>
          <a:p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latin typeface="+mn-lt"/>
              </a:rPr>
              <a:t>Цель: </a:t>
            </a:r>
            <a:r>
              <a:rPr lang="ru-RU" dirty="0" smtClean="0">
                <a:latin typeface="+mn-lt"/>
              </a:rPr>
              <a:t>Ознакомление </a:t>
            </a:r>
            <a:r>
              <a:rPr lang="ru-RU" dirty="0">
                <a:latin typeface="+mn-lt"/>
              </a:rPr>
              <a:t>родителей с работой дошкольного учреждения, особенностями детей. Формирование у родителей знаний о воспитании и развитии детей</a:t>
            </a:r>
          </a:p>
          <a:p>
            <a:r>
              <a:rPr lang="ru-RU" i="1" dirty="0" smtClean="0">
                <a:latin typeface="+mn-lt"/>
              </a:rPr>
              <a:t>Формы проведения: </a:t>
            </a:r>
            <a:r>
              <a:rPr lang="ru-RU" dirty="0" smtClean="0">
                <a:latin typeface="+mn-lt"/>
              </a:rPr>
              <a:t>Информационные </a:t>
            </a:r>
            <a:r>
              <a:rPr lang="ru-RU" dirty="0">
                <a:latin typeface="+mn-lt"/>
              </a:rPr>
              <a:t>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</a:t>
            </a:r>
            <a:r>
              <a:rPr lang="ru-RU" dirty="0" smtClean="0">
                <a:latin typeface="+mn-lt"/>
              </a:rPr>
              <a:t>мини-библиотек.</a:t>
            </a:r>
          </a:p>
          <a:p>
            <a:endParaRPr lang="ru-RU" dirty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+mn-lt"/>
              </a:rPr>
              <a:t>Важным моментом в предупреждении возникновения проблемных ситуаций являются установление личного контакта педагога с родителями, ежедневное информирование родителей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 о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том, как ребенок провел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день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, чему научился,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каких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успехов достиг.</a:t>
            </a:r>
          </a:p>
          <a:p>
            <a:pPr algn="ctr"/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2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Принципы взаимодействия педагога с родителями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40721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dirty="0" smtClean="0"/>
              <a:t>Доброжелательный стиль общения.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dirty="0" smtClean="0"/>
              <a:t>Индивидуальный подход.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dirty="0" smtClean="0"/>
              <a:t>Сотрудничество, а не наставничество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dirty="0" smtClean="0"/>
              <a:t>Тщательная подготовка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dirty="0" smtClean="0"/>
              <a:t>Динамичность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4" name="Рисунок 3" descr="sd73_04_07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429000"/>
            <a:ext cx="2825752" cy="303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Система работы с родителями</a:t>
            </a:r>
          </a:p>
        </p:txBody>
      </p:sp>
      <p:sp>
        <p:nvSpPr>
          <p:cNvPr id="4" name="Овал 3"/>
          <p:cNvSpPr/>
          <p:nvPr/>
        </p:nvSpPr>
        <p:spPr>
          <a:xfrm>
            <a:off x="3491880" y="1691537"/>
            <a:ext cx="2016224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180476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локи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334041" y="2429089"/>
            <a:ext cx="367277" cy="4238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5"/>
          </p:cNvCxnSpPr>
          <p:nvPr/>
        </p:nvCxnSpPr>
        <p:spPr>
          <a:xfrm>
            <a:off x="5212835" y="2429089"/>
            <a:ext cx="295269" cy="423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15616" y="2913207"/>
            <a:ext cx="2808312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Педагогическое просвещение родителей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2835" y="2852936"/>
            <a:ext cx="2808312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Включение родителей в деятельность ДОУ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4077072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Повышение педагогической грамотности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Формы: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Лекции, семинары, практические занятия, открытые занятия, конференции, работа творческих групп по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интересам, педагогические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советы, родительские собрания, консультации и др.</a:t>
            </a:r>
          </a:p>
          <a:p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3942439"/>
            <a:ext cx="4644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задачи: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Создание благоприятных условий для включения родителей в планирование, организацию и контроль за деятельностью дошкольного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учреждения</a:t>
            </a: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Формы: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Соревнования, кружки, выпуск газет, конкурсы, викторины, работа кружков, совместные мероприятия и др.</a:t>
            </a:r>
          </a:p>
          <a:p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81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Причины отсутствия взаимодействия ДОУ с семьей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знание специфики семейного воспитания;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неумение анализировать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уровень педагогической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культуры родителей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особенности воспитания  детей;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неумение планировать совместную работу с детьми и родителями. У отдельных, особенно молодых, воспитателей недостаточно развиты коммуникативные умения.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58" y="2420888"/>
            <a:ext cx="1955565" cy="21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0070C0"/>
                </a:solidFill>
              </a:rPr>
              <a:t>Включение родителей в деятельность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43000"/>
            <a:ext cx="8712968" cy="5526360"/>
          </a:xfrm>
        </p:spPr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sz="3800" u="sng" dirty="0" smtClean="0">
                <a:latin typeface="Times New Roman" pitchFamily="18" charset="0"/>
                <a:cs typeface="Times New Roman" pitchFamily="18" charset="0"/>
              </a:rPr>
              <a:t>Участие их в: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создание творческих групп, которые активно делятся своим опытом;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организации современной социально – развивающей среды в группах;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оказания дополнительных услуг;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разработке планирования разных видов на всех уровнях:</a:t>
            </a:r>
          </a:p>
          <a:p>
            <a:pPr marL="571500" indent="-571500" algn="just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общедошкольных планов;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самостоятельной деятельности детей;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совместной деятельности детей;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разработке собственных курсов, программ, планов для работы с родителями, детьми;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привлечение родителей к оценке и контролю за деятельностью ДОУ.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"/>
          <a:stretch/>
        </p:blipFill>
        <p:spPr bwMode="auto">
          <a:xfrm>
            <a:off x="-21340" y="-11034"/>
            <a:ext cx="9165340" cy="68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79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ach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963996"/>
            <a:ext cx="1928826" cy="160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8072437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46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Главным в работе любого ДОУ являются </a:t>
            </a:r>
            <a:r>
              <a:rPr lang="ru-RU" sz="2000" b="1" dirty="0">
                <a:solidFill>
                  <a:srgbClr val="006600"/>
                </a:solidFill>
                <a:latin typeface="+mj-lt"/>
                <a:cs typeface="+mn-cs"/>
              </a:rPr>
              <a:t>сохранение и укрепление физического и психического здоровья воспитанников, их творческое и интеллектуальное развитие, обеспечение условий для личностного роста</a:t>
            </a:r>
            <a:r>
              <a:rPr lang="ru-RU" sz="2000" b="1" dirty="0">
                <a:latin typeface="+mj-lt"/>
                <a:cs typeface="+mn-cs"/>
              </a:rPr>
              <a:t>. </a:t>
            </a:r>
            <a:r>
              <a:rPr lang="ru-RU" sz="2000" dirty="0">
                <a:latin typeface="+mj-lt"/>
                <a:cs typeface="+mn-cs"/>
              </a:rPr>
              <a:t>Успешное осуществление этой большой и ответственной работы невозможно в отрыве от семьи, ведь </a:t>
            </a:r>
            <a:r>
              <a:rPr lang="ru-RU" sz="2000" b="1" dirty="0">
                <a:solidFill>
                  <a:srgbClr val="006600"/>
                </a:solidFill>
                <a:latin typeface="+mj-lt"/>
                <a:cs typeface="+mn-cs"/>
              </a:rPr>
              <a:t>родители – первые и главные воспитатели своего ребенка с момента рождения и на всю жизнь.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Актуальность данной темы в том, что современная семья отличается своей </a:t>
            </a:r>
            <a:r>
              <a:rPr lang="ru-RU" sz="2000" b="1" dirty="0">
                <a:solidFill>
                  <a:srgbClr val="006600"/>
                </a:solidFill>
                <a:latin typeface="+mj-lt"/>
                <a:cs typeface="+mn-cs"/>
              </a:rPr>
              <a:t>нестабильностью</a:t>
            </a:r>
            <a:r>
              <a:rPr lang="ru-RU" sz="2000" dirty="0">
                <a:latin typeface="+mj-lt"/>
                <a:cs typeface="+mn-cs"/>
              </a:rPr>
              <a:t>, развиваются процессы </a:t>
            </a:r>
            <a:r>
              <a:rPr lang="ru-RU" sz="2000" b="1" dirty="0">
                <a:solidFill>
                  <a:srgbClr val="006600"/>
                </a:solidFill>
                <a:latin typeface="+mj-lt"/>
                <a:cs typeface="+mn-cs"/>
              </a:rPr>
              <a:t>кризисных явлений</a:t>
            </a:r>
            <a:r>
              <a:rPr lang="ru-RU" sz="2000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ru-RU" sz="2000" dirty="0">
                <a:latin typeface="+mj-lt"/>
                <a:cs typeface="+mn-cs"/>
              </a:rPr>
              <a:t>в семье, увеличивается число </a:t>
            </a:r>
            <a:r>
              <a:rPr lang="ru-RU" sz="2000" b="1" dirty="0">
                <a:solidFill>
                  <a:srgbClr val="006600"/>
                </a:solidFill>
                <a:latin typeface="+mj-lt"/>
                <a:cs typeface="+mn-cs"/>
              </a:rPr>
              <a:t>конфликтных семей,</a:t>
            </a:r>
            <a:r>
              <a:rPr lang="ru-RU" sz="2000" dirty="0">
                <a:latin typeface="+mj-lt"/>
                <a:cs typeface="+mn-cs"/>
              </a:rPr>
              <a:t> где разногласия родителей между собой отражаются на воспитании детей. Увеличивается разница между прожиточным минимумом </a:t>
            </a:r>
            <a:r>
              <a:rPr lang="ru-RU" sz="2000" b="1" dirty="0">
                <a:solidFill>
                  <a:srgbClr val="006600"/>
                </a:solidFill>
                <a:latin typeface="+mj-lt"/>
                <a:cs typeface="+mn-cs"/>
              </a:rPr>
              <a:t>богатых и бедных</a:t>
            </a:r>
            <a:r>
              <a:rPr lang="ru-RU" sz="2000" dirty="0">
                <a:latin typeface="+mj-lt"/>
                <a:cs typeface="+mn-cs"/>
              </a:rPr>
              <a:t>, часть населения оказалась на грани нищенства, чаще всего это многодетные семьи.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В связи с таким положением появился термин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600"/>
                </a:solidFill>
                <a:latin typeface="+mj-lt"/>
                <a:cs typeface="+mn-cs"/>
              </a:rPr>
              <a:t>«семьи группы риска»</a:t>
            </a:r>
            <a:r>
              <a:rPr lang="ru-RU" sz="2000" dirty="0">
                <a:latin typeface="+mj-lt"/>
                <a:cs typeface="+mn-cs"/>
              </a:rPr>
              <a:t>, которые нуждаются в особой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 поддержке.</a:t>
            </a:r>
          </a:p>
          <a:p>
            <a:pPr indent="2746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воспитание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общее название для процессов воздействия на детей со стороны родителей и других членов семьи с целью достижения желаемых результатов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86105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714875" y="2071688"/>
            <a:ext cx="3929063" cy="4143375"/>
          </a:xfrm>
          <a:prstGeom prst="round2DiagRect">
            <a:avLst>
              <a:gd name="adj1" fmla="val 0"/>
              <a:gd name="adj2" fmla="val 13576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28625" y="2071688"/>
            <a:ext cx="4000500" cy="4214812"/>
          </a:xfrm>
          <a:prstGeom prst="round2Diag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714875" y="1143000"/>
            <a:ext cx="3571875" cy="1000125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714375" y="1143000"/>
            <a:ext cx="3429000" cy="1071563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70C0"/>
                </a:solidFill>
              </a:rPr>
              <a:t>Сущность понятия «</a:t>
            </a:r>
            <a:r>
              <a:rPr lang="ru-RU" sz="2700" b="1" i="1" dirty="0" smtClean="0">
                <a:solidFill>
                  <a:srgbClr val="0070C0"/>
                </a:solidFill>
              </a:rPr>
              <a:t>Семья </a:t>
            </a:r>
            <a:r>
              <a:rPr lang="ru-RU" sz="2700" b="1" dirty="0" smtClean="0">
                <a:solidFill>
                  <a:srgbClr val="0070C0"/>
                </a:solidFill>
              </a:rPr>
              <a:t>»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63" y="1000125"/>
            <a:ext cx="35718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Юридическое понятие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1000125"/>
            <a:ext cx="3786187" cy="639763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Социологическое понятие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3900488" cy="39512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«Семья – объединение чаще всего совместно проживающих лиц, связанных взаимными правами и обязанностями, возникающими из брака, родства, усыновления или иной формы устройства детей на воспитание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семье»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4875" y="2214563"/>
            <a:ext cx="3900488" cy="39512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«Семья – это малая социальная группа, связанная брачными отношениями, общностью быта и взаимной моральной ответственностью перед обществом за воспроизводство населения»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Харчев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А.Г.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российский социолог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5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5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4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9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  <p:bldP spid="4" grpId="0"/>
      <p:bldP spid="5" grpId="0" build="p"/>
      <p:bldP spid="7" grpId="0" build="p"/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</a:rPr>
              <a:t>«семья социального риска»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семья, имеющая трудноразрешимые проблемы, ограничивающие её возможности в создании благоприятных условий для жизни и полноценного развития всех её членов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– ведущий фактор развития личности ребенка, от которого во многом зависит дальнейшее человека.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987008" cy="466187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семья обеспечивает физическое и эмоциональное развитие человека;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семья влияет на формирование психологического пола ребенка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семья играет ведущую роль в умственном развитии ребенка, а также влияет на отношение детей к учебе и во многом определяет ее успешность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имеет важное значение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овладении человеком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социальных норм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определяющих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семейных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ролей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семье формируются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фундаментальные ценностные ориентации человека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играет большую роль в процессе социальной адаптации человека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1844824"/>
            <a:ext cx="1800200" cy="170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5045968"/>
            <a:ext cx="1800200" cy="18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87" y="3284984"/>
            <a:ext cx="1895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Условная классификация  современных родителей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057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группа – это родители, очень занятые на работе, которым детский сад просто жизненно необходим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хороший присмотр 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уход за ребенком;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полноценное развитие;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оздоровление;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и воспитание;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интересного досуга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педагога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организовать, так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называемые, «домашние задания», заранее объявлять о намеченных мероприятиях (например, о веселых стартах или субботнике)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4563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433467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 smtClean="0"/>
              <a:t>   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группа – это родители с удобным рабочим графиком, неработающими бабушками и дедушками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хотят лишать ребенка: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полноценного общения;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 со сверстниками;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развития и обучения.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педагогов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не допустить,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эта родительская группа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осталась на позиции пассивного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наблюдателя, активизировать 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педагогические умения,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вовлечь в работу детского сада.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855116" cy="25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26549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группа – это семьи с неработающими мамами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ждут от детского сада: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интересного общения со сверстниками;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получения навыков поведения в коллективе;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соблюдения правильного режима дня;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обучения и развития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Задача воспитателя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выделить из этой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родительской группы энергичных мам,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станут членами родительских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комитетов и активными помощниками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воспитателей. На эту родительскую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группу воспитателю необходимо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опираться в подготовке родительских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собраний, проведении праздников,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конкурсов, выставок и т.п.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3843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1066</TotalTime>
  <Words>1018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Взаимодействие ДОУ с семьей </vt:lpstr>
      <vt:lpstr>Презентация PowerPoint</vt:lpstr>
      <vt:lpstr>Семейное воспитание – общее название для процессов воздействия на детей со стороны родителей и других членов семьи с целью достижения желаемых результатов</vt:lpstr>
      <vt:lpstr>Сущность понятия «Семья » </vt:lpstr>
      <vt:lpstr>«семья социального риска»</vt:lpstr>
      <vt:lpstr>Семья – ведущий фактор развития личности ребенка, от которого во многом зависит дальнейшее человека.</vt:lpstr>
      <vt:lpstr>Условная классификация  современных родителей</vt:lpstr>
      <vt:lpstr>Презентация PowerPoint</vt:lpstr>
      <vt:lpstr>Презентация PowerPoint</vt:lpstr>
      <vt:lpstr>В планировании содержания работы с родителями играет роль и приоритетное направление ДОУ</vt:lpstr>
      <vt:lpstr>Формы общения педагога с родителями в ДОУ</vt:lpstr>
      <vt:lpstr>Нетрадиционные формы общения с родителями </vt:lpstr>
      <vt:lpstr>Презентация PowerPoint</vt:lpstr>
      <vt:lpstr>Принципы взаимодействия педагога с родителями</vt:lpstr>
      <vt:lpstr>Система работы с родителями</vt:lpstr>
      <vt:lpstr> Причины отсутствия взаимодействия ДОУ с семьей</vt:lpstr>
      <vt:lpstr>Включение родителей в деятельность ДОУ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семьей</dc:title>
  <dc:creator>11</dc:creator>
  <cp:lastModifiedBy>Александра Маркова</cp:lastModifiedBy>
  <cp:revision>109</cp:revision>
  <dcterms:created xsi:type="dcterms:W3CDTF">2011-08-25T15:32:02Z</dcterms:created>
  <dcterms:modified xsi:type="dcterms:W3CDTF">2023-04-02T03:40:40Z</dcterms:modified>
</cp:coreProperties>
</file>