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7" r:id="rId2"/>
    <p:sldId id="256" r:id="rId3"/>
    <p:sldId id="258" r:id="rId4"/>
    <p:sldId id="259" r:id="rId5"/>
    <p:sldId id="261" r:id="rId6"/>
    <p:sldId id="262" r:id="rId7"/>
    <p:sldId id="263" r:id="rId8"/>
    <p:sldId id="265" r:id="rId9"/>
    <p:sldId id="266" r:id="rId10"/>
    <p:sldId id="268" r:id="rId11"/>
    <p:sldId id="269" r:id="rId12"/>
    <p:sldId id="271" r:id="rId13"/>
    <p:sldId id="272" r:id="rId14"/>
    <p:sldId id="274" r:id="rId15"/>
    <p:sldId id="276" r:id="rId16"/>
    <p:sldId id="277" r:id="rId17"/>
    <p:sldId id="279" r:id="rId18"/>
    <p:sldId id="28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4" autoAdjust="0"/>
    <p:restoredTop sz="94660"/>
  </p:normalViewPr>
  <p:slideViewPr>
    <p:cSldViewPr>
      <p:cViewPr varScale="1">
        <p:scale>
          <a:sx n="79" d="100"/>
          <a:sy n="79" d="100"/>
        </p:scale>
        <p:origin x="-1488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F3DFB-34BF-4BCC-A121-F0A465576983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2F45E-D0D9-44E3-ABDF-34318172F6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3530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272808" cy="85645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6000" b="1" dirty="0" smtClean="0">
                <a:solidFill>
                  <a:srgbClr val="7030A0"/>
                </a:solidFill>
              </a:rPr>
              <a:t>Арт-терапия</a:t>
            </a:r>
            <a:r>
              <a:rPr lang="ru-RU" sz="6000" dirty="0" smtClean="0">
                <a:solidFill>
                  <a:srgbClr val="7030A0"/>
                </a:solidFill>
              </a:rPr>
              <a:t> </a:t>
            </a:r>
            <a:endParaRPr lang="ru-RU" sz="6000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84076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4008" y="594928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Маркова А.Н., воспитатель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23500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332656"/>
            <a:ext cx="7992888" cy="244827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b="1" dirty="0"/>
              <a:t>Сказкотерапия</a:t>
            </a:r>
            <a:r>
              <a:rPr lang="ru-RU" sz="2400" dirty="0"/>
              <a:t> — это метод, использующий сказочную форму интеграции </a:t>
            </a:r>
            <a:r>
              <a:rPr lang="ru-RU" sz="2400" dirty="0" smtClean="0"/>
              <a:t>личности</a:t>
            </a:r>
            <a:r>
              <a:rPr lang="ru-RU" sz="2400" dirty="0"/>
              <a:t>, развития творческих способностей, расширение сознания, совершенствование </a:t>
            </a:r>
            <a:r>
              <a:rPr lang="ru-RU" sz="2400" dirty="0" smtClean="0"/>
              <a:t>взаимодействия </a:t>
            </a:r>
            <a:r>
              <a:rPr lang="ru-RU" sz="2400" dirty="0"/>
              <a:t>с окружающим миром.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2284877"/>
            <a:ext cx="6228184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Задачи: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400" dirty="0"/>
              <a:t>Р</a:t>
            </a:r>
            <a:r>
              <a:rPr lang="ru-RU" sz="2400" dirty="0" smtClean="0"/>
              <a:t>азвитие речи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400" dirty="0" smtClean="0"/>
              <a:t>Выявить и поддержать творческие способности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400" dirty="0" smtClean="0"/>
              <a:t>Снизить уровень тревожности и агрессивности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400" dirty="0" smtClean="0"/>
              <a:t>Развивать способности к естественной коммуникации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400" dirty="0" smtClean="0"/>
              <a:t>Формировать умение преодолевать трудности и страхи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400" dirty="0" smtClean="0"/>
              <a:t>Формировать навыки конструктивного выражения эмоций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852936"/>
            <a:ext cx="273630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4355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64704"/>
            <a:ext cx="5832648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3" y="2348880"/>
            <a:ext cx="41764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    Включает в себя:</a:t>
            </a:r>
          </a:p>
          <a:p>
            <a:endParaRPr lang="ru-RU" sz="24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Сочинение сказок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err="1" smtClean="0"/>
              <a:t>Пастановка</a:t>
            </a:r>
            <a:r>
              <a:rPr lang="ru-RU" sz="2400" dirty="0" smtClean="0"/>
              <a:t> сказок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Рассказывание сказок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err="1" smtClean="0"/>
              <a:t>Куклотерапия</a:t>
            </a:r>
            <a:r>
              <a:rPr lang="ru-RU" sz="2400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Рисование сказок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err="1" smtClean="0"/>
              <a:t>Сказочая</a:t>
            </a:r>
            <a:r>
              <a:rPr lang="ru-RU" sz="2400" dirty="0" smtClean="0"/>
              <a:t> имидж-терапия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Анализ сказок   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716017" y="2348880"/>
            <a:ext cx="440601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      Способствует:</a:t>
            </a:r>
          </a:p>
          <a:p>
            <a:endParaRPr lang="ru-RU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Развитию творческого мышления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Совершенствование вербального языка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Развития фантазии и воображения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Развитие </a:t>
            </a:r>
            <a:r>
              <a:rPr lang="ru-RU" sz="2400" dirty="0" err="1" smtClean="0"/>
              <a:t>эмпатии</a:t>
            </a:r>
            <a:r>
              <a:rPr lang="ru-RU" sz="2400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Развитие мышления </a:t>
            </a:r>
          </a:p>
          <a:p>
            <a:pPr marL="285750" indent="-285750">
              <a:buFont typeface="Arial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63347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332656"/>
            <a:ext cx="8352928" cy="216024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000" b="1" dirty="0"/>
              <a:t>Музыкотерапия</a:t>
            </a:r>
            <a:r>
              <a:rPr lang="ru-RU" sz="2000" dirty="0"/>
              <a:t> - это контролируемое использование музыки в коррекции психоэмоциональной сферы ребёнка. Музыка - это лекарство, которое слушают. Музыкотерапия представляет собой метод, использующий музыку в качестве средства психологической коррекции состояния ребенка в желательном направлении развития</a:t>
            </a:r>
            <a:r>
              <a:rPr lang="ru-RU" sz="2000" dirty="0" smtClean="0"/>
              <a:t>.</a:t>
            </a:r>
          </a:p>
          <a:p>
            <a:pPr marL="45720" indent="0">
              <a:buNone/>
            </a:pP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2492896"/>
            <a:ext cx="45365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Цели </a:t>
            </a:r>
            <a:r>
              <a:rPr lang="ru-RU" sz="2400" b="1" dirty="0" err="1" smtClean="0"/>
              <a:t>музыкотерапий</a:t>
            </a:r>
            <a:r>
              <a:rPr lang="ru-RU" sz="2400" b="1" dirty="0" smtClean="0"/>
              <a:t>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/>
              <a:t>Позволяет преодолеть психологическую защиту детей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/>
              <a:t>Развивает коммуникативные и творческие способности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 smtClean="0"/>
              <a:t>Повышает самооценку</a:t>
            </a:r>
          </a:p>
          <a:p>
            <a:pPr marL="342900" indent="-342900" algn="ctr">
              <a:buFont typeface="Wingdings" pitchFamily="2" charset="2"/>
              <a:buChar char="ü"/>
            </a:pP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7858" y="2492896"/>
            <a:ext cx="44386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57114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5444" y="338762"/>
            <a:ext cx="53006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Музыкотерапия включает в себя:</a:t>
            </a:r>
          </a:p>
          <a:p>
            <a:endParaRPr lang="ru-RU" sz="24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Прослушивание музыкальных произведений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Пение песен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Ритмические движения под музыку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 smtClean="0"/>
              <a:t>Релаксация 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068960"/>
            <a:ext cx="4680520" cy="371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1911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404664"/>
            <a:ext cx="8352928" cy="1329328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400" b="1" dirty="0"/>
              <a:t>Танцевальная терапия </a:t>
            </a:r>
            <a:r>
              <a:rPr lang="ru-RU" sz="2400" dirty="0"/>
              <a:t>- это вид психотерапии, который использует движение для развития социальной, эмоциональной и физической жизни человека.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2141284"/>
            <a:ext cx="51845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Цели:</a:t>
            </a:r>
          </a:p>
          <a:p>
            <a:pPr algn="ctr"/>
            <a:endParaRPr lang="ru-RU" sz="2800" b="1" dirty="0" smtClean="0"/>
          </a:p>
          <a:p>
            <a:pPr marL="457200" indent="-457200">
              <a:buFont typeface="Wingdings" pitchFamily="2" charset="2"/>
              <a:buChar char="ü"/>
            </a:pPr>
            <a:r>
              <a:rPr lang="ru-RU" sz="2400" dirty="0" smtClean="0"/>
              <a:t>Выразить чувства для которых нет слов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400" dirty="0" smtClean="0"/>
              <a:t>Освободить тело от мышечного напряжения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400" dirty="0" smtClean="0"/>
              <a:t>Разрешить внутренние эмоциональные конфликты, освободиться от стресса</a:t>
            </a: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9767" y="2132856"/>
            <a:ext cx="3884233" cy="351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10942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9592" y="260648"/>
            <a:ext cx="7632848" cy="237626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b="1" dirty="0" err="1"/>
              <a:t>Куклотерапи́я</a:t>
            </a:r>
            <a:r>
              <a:rPr lang="ru-RU" sz="2400" dirty="0"/>
              <a:t> — метод психологической помощи </a:t>
            </a:r>
            <a:r>
              <a:rPr lang="ru-RU" sz="2400" b="1" dirty="0"/>
              <a:t>детям</a:t>
            </a:r>
            <a:r>
              <a:rPr lang="ru-RU" sz="2400" dirty="0"/>
              <a:t>, подросткам и их семьям, заключающийся в коррекции их поведения посредством кукольного театра, разработанный </a:t>
            </a:r>
            <a:r>
              <a:rPr lang="ru-RU" sz="2400" b="1" dirty="0"/>
              <a:t>детскими</a:t>
            </a:r>
            <a:r>
              <a:rPr lang="ru-RU" sz="2400" dirty="0"/>
              <a:t> психологами И. Я. Медведевой и Т. Л. Шишовой.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-36512" y="2852936"/>
            <a:ext cx="54006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b="1" dirty="0"/>
              <a:t>Цель</a:t>
            </a:r>
            <a:r>
              <a:rPr lang="ru-RU" sz="2000" dirty="0"/>
              <a:t> </a:t>
            </a:r>
            <a:r>
              <a:rPr lang="ru-RU" sz="2000" b="1" dirty="0" err="1"/>
              <a:t>куклотерапии</a:t>
            </a:r>
            <a:r>
              <a:rPr lang="ru-RU" sz="2000" dirty="0"/>
              <a:t> – помочь ликвидировать болезненные переживания, укрепить психическое здоровье, улучшить социальную адаптацию, развить самосознание, разрешить конфликты в условиях коллективной творческой деятельности. Метод </a:t>
            </a:r>
            <a:r>
              <a:rPr lang="ru-RU" sz="2000" b="1" dirty="0" err="1"/>
              <a:t>куклотерапии</a:t>
            </a:r>
            <a:r>
              <a:rPr lang="ru-RU" sz="2000" dirty="0"/>
              <a:t> основан на процессах идентификации </a:t>
            </a:r>
            <a:r>
              <a:rPr lang="ru-RU" sz="2000" b="1" dirty="0"/>
              <a:t>ребенка</a:t>
            </a:r>
            <a:r>
              <a:rPr lang="ru-RU" sz="2000" dirty="0"/>
              <a:t> с любимым героем (сказки, мультфильма и т.д.), он базируется на трех основных понятиях: «игра» - «</a:t>
            </a:r>
            <a:r>
              <a:rPr lang="ru-RU" sz="2000" b="1" dirty="0"/>
              <a:t>кукла</a:t>
            </a:r>
            <a:r>
              <a:rPr lang="ru-RU" sz="2000" dirty="0"/>
              <a:t>» - «кукольный театр».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4176" y="2636912"/>
            <a:ext cx="355414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62580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16632"/>
            <a:ext cx="8640960" cy="4176464"/>
          </a:xfrm>
        </p:spPr>
        <p:txBody>
          <a:bodyPr>
            <a:normAutofit fontScale="92500" lnSpcReduction="20000"/>
          </a:bodyPr>
          <a:lstStyle/>
          <a:p>
            <a:pPr marL="45720" indent="0" algn="ctr">
              <a:buNone/>
            </a:pPr>
            <a:r>
              <a:rPr lang="ru-RU" b="1" dirty="0"/>
              <a:t>Задачи </a:t>
            </a:r>
            <a:r>
              <a:rPr lang="ru-RU" b="1" dirty="0" err="1"/>
              <a:t>куклотерапии</a:t>
            </a:r>
            <a:r>
              <a:rPr lang="ru-RU" b="1" dirty="0"/>
              <a:t>:</a:t>
            </a:r>
            <a:endParaRPr lang="ru-RU" dirty="0"/>
          </a:p>
          <a:p>
            <a:pPr>
              <a:buFont typeface="Arial" pitchFamily="34" charset="0"/>
              <a:buChar char="•"/>
            </a:pPr>
            <a:r>
              <a:rPr lang="ru-RU" dirty="0"/>
              <a:t>совершенствование мелкой моторики руки и координации движений;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развитие посредством куклы способов выражения эмоций, чувств, состояний, движений, которые в обычной жизни по каким-либо причинам ребёнок не может или не позволяет себе проявлять;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обучение способам адекватного телесного выражения различных эмоций, чувств, состояний и др.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овладение навыками общения (ведь с игрушкой легче разговаривать);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достижение эмоциональной устойчивости и </a:t>
            </a:r>
            <a:r>
              <a:rPr lang="ru-RU" dirty="0" err="1"/>
              <a:t>саморегуляции</a:t>
            </a:r>
            <a:r>
              <a:rPr lang="ru-RU" dirty="0"/>
              <a:t>, с помощью игры с куклой ребенок расстается с агрессивностью, тревожностью, страхами, застенчивостью, ревностью.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77072"/>
            <a:ext cx="3739344" cy="249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77072"/>
            <a:ext cx="3635896" cy="2423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65089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476672"/>
            <a:ext cx="8064896" cy="244827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b="1" dirty="0" err="1"/>
              <a:t>Цветотерапия</a:t>
            </a:r>
            <a:r>
              <a:rPr lang="ru-RU" sz="2400" dirty="0"/>
              <a:t> (</a:t>
            </a:r>
            <a:r>
              <a:rPr lang="ru-RU" sz="2400" dirty="0" err="1"/>
              <a:t>хромотерапия</a:t>
            </a:r>
            <a:r>
              <a:rPr lang="ru-RU" sz="2400" dirty="0"/>
              <a:t>) </a:t>
            </a:r>
            <a:r>
              <a:rPr lang="ru-RU" sz="2400" b="1" dirty="0"/>
              <a:t>-</a:t>
            </a:r>
            <a:r>
              <a:rPr lang="ru-RU" sz="2400" dirty="0" smtClean="0"/>
              <a:t>метод</a:t>
            </a:r>
            <a:r>
              <a:rPr lang="ru-RU" sz="2400" dirty="0"/>
              <a:t> нетрадиционной медицины, воздействие разнообразно окрашенным светом на человека с целью его излечения. Поскольку </a:t>
            </a:r>
            <a:r>
              <a:rPr lang="ru-RU" sz="2400" dirty="0" err="1"/>
              <a:t>цветотерапия</a:t>
            </a:r>
            <a:r>
              <a:rPr lang="ru-RU" sz="2400" dirty="0"/>
              <a:t> не опирается на научный метод, а исследования не подтверждают её эффективность, она является псевдонаучной.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3501008"/>
            <a:ext cx="76328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Цели и </a:t>
            </a:r>
            <a:r>
              <a:rPr lang="ru-RU" sz="2000" b="1" dirty="0" smtClean="0"/>
              <a:t>задачи:</a:t>
            </a:r>
            <a:endParaRPr lang="ru-RU" sz="2000" b="1" dirty="0"/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познакомиться </a:t>
            </a:r>
            <a:r>
              <a:rPr lang="ru-RU" sz="2000" dirty="0"/>
              <a:t>с историей возникновения </a:t>
            </a:r>
            <a:r>
              <a:rPr lang="ru-RU" sz="2000" dirty="0" err="1"/>
              <a:t>цветолечения</a:t>
            </a:r>
            <a:r>
              <a:rPr lang="ru-RU" sz="2000" dirty="0"/>
              <a:t>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ознакомиться </a:t>
            </a:r>
            <a:r>
              <a:rPr lang="ru-RU" sz="2000" dirty="0"/>
              <a:t>с древним и в то же время новым методом лечения болезней - </a:t>
            </a:r>
            <a:r>
              <a:rPr lang="ru-RU" sz="2000" dirty="0" err="1"/>
              <a:t>цветотерапией</a:t>
            </a:r>
            <a:r>
              <a:rPr lang="ru-RU" sz="2000" dirty="0"/>
              <a:t>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дать </a:t>
            </a:r>
            <a:r>
              <a:rPr lang="ru-RU" sz="2000" dirty="0"/>
              <a:t>рекомендации в использовании цветовой гаммы интерьера и одежды для лицея, дома и отдыха;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провести </a:t>
            </a:r>
            <a:r>
              <a:rPr lang="ru-RU" sz="2000" dirty="0"/>
              <a:t>анкетирование обучающихся с целью выявления знаний о влияния цвета на организм человека.</a:t>
            </a:r>
          </a:p>
        </p:txBody>
      </p:sp>
    </p:spTree>
    <p:extLst>
      <p:ext uri="{BB962C8B-B14F-4D97-AF65-F5344CB8AC3E}">
        <p14:creationId xmlns:p14="http://schemas.microsoft.com/office/powerpoint/2010/main" xmlns="" val="3493593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88640"/>
            <a:ext cx="7920880" cy="259228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b="1" dirty="0"/>
              <a:t>Песочная терапия </a:t>
            </a:r>
            <a:r>
              <a:rPr lang="ru-RU" sz="2400" dirty="0"/>
              <a:t>- это уникальная возможность исследовать свой внутренний мир с помощью множества миниатюрных фигурок, подноса с песком, некоторого количества воды - и ощущения свободы и безопасности самовыражения, возникающей в общении с психологом.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20888"/>
            <a:ext cx="6912768" cy="443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73157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204864"/>
            <a:ext cx="3672408" cy="3384376"/>
          </a:xfrm>
        </p:spPr>
        <p:txBody>
          <a:bodyPr>
            <a:normAutofit/>
          </a:bodyPr>
          <a:lstStyle/>
          <a:p>
            <a:r>
              <a:rPr lang="ru-RU" sz="2000" b="1" i="0" dirty="0" err="1">
                <a:solidFill>
                  <a:schemeClr val="tx1"/>
                </a:solidFill>
                <a:latin typeface="Arial"/>
              </a:rPr>
              <a:t>Арт-терапи́я</a:t>
            </a:r>
            <a:r>
              <a:rPr lang="ru-RU" sz="2000" i="0" dirty="0">
                <a:solidFill>
                  <a:schemeClr val="tx1"/>
                </a:solidFill>
                <a:latin typeface="Arial"/>
              </a:rPr>
              <a:t> </a:t>
            </a:r>
            <a:endParaRPr lang="ru-RU" sz="2000" i="0" dirty="0" smtClean="0">
              <a:solidFill>
                <a:schemeClr val="tx1"/>
              </a:solidFill>
              <a:latin typeface="Arial"/>
            </a:endParaRPr>
          </a:p>
          <a:p>
            <a:r>
              <a:rPr lang="ru-RU" sz="2000" i="0" dirty="0" smtClean="0">
                <a:solidFill>
                  <a:schemeClr val="tx1"/>
                </a:solidFill>
                <a:latin typeface="Arial"/>
              </a:rPr>
              <a:t>(</a:t>
            </a:r>
            <a:r>
              <a:rPr lang="ru-RU" sz="2000" i="0" dirty="0">
                <a:solidFill>
                  <a:schemeClr val="tx1"/>
                </a:solidFill>
                <a:latin typeface="Arial"/>
              </a:rPr>
              <a:t>от </a:t>
            </a:r>
            <a:r>
              <a:rPr lang="ru-RU" sz="2000" i="0" dirty="0" smtClean="0">
                <a:solidFill>
                  <a:schemeClr val="tx1"/>
                </a:solidFill>
                <a:latin typeface="Arial"/>
              </a:rPr>
              <a:t>англ.</a:t>
            </a:r>
            <a:r>
              <a:rPr lang="ru-RU" sz="2000" i="0" dirty="0">
                <a:solidFill>
                  <a:schemeClr val="tx1"/>
                </a:solidFill>
                <a:latin typeface="Arial"/>
              </a:rPr>
              <a:t> </a:t>
            </a:r>
            <a:r>
              <a:rPr lang="ru-RU" sz="2000" dirty="0" err="1">
                <a:solidFill>
                  <a:schemeClr val="tx1"/>
                </a:solidFill>
                <a:latin typeface="Arial"/>
              </a:rPr>
              <a:t>art</a:t>
            </a:r>
            <a:r>
              <a:rPr lang="ru-RU" sz="2000" i="0" dirty="0">
                <a:solidFill>
                  <a:schemeClr val="tx1"/>
                </a:solidFill>
                <a:latin typeface="Arial"/>
              </a:rPr>
              <a:t> — «искусство» + </a:t>
            </a:r>
            <a:r>
              <a:rPr lang="ru-RU" sz="2000" i="0" dirty="0" smtClean="0">
                <a:solidFill>
                  <a:schemeClr val="tx1"/>
                </a:solidFill>
                <a:latin typeface="Arial"/>
              </a:rPr>
              <a:t>терапия) — </a:t>
            </a:r>
            <a:r>
              <a:rPr lang="ru-RU" sz="2000" i="0" dirty="0">
                <a:solidFill>
                  <a:schemeClr val="tx1"/>
                </a:solidFill>
                <a:latin typeface="Arial"/>
              </a:rPr>
              <a:t>направление в </a:t>
            </a:r>
            <a:r>
              <a:rPr lang="ru-RU" sz="2000" i="0" dirty="0" smtClean="0">
                <a:solidFill>
                  <a:schemeClr val="tx1"/>
                </a:solidFill>
                <a:latin typeface="Arial"/>
              </a:rPr>
              <a:t>психотерапии</a:t>
            </a:r>
            <a:r>
              <a:rPr lang="ru-RU" sz="2000" i="0" dirty="0">
                <a:solidFill>
                  <a:schemeClr val="tx1"/>
                </a:solidFill>
                <a:latin typeface="Arial"/>
              </a:rPr>
              <a:t> </a:t>
            </a:r>
            <a:r>
              <a:rPr lang="ru-RU" sz="2000" i="0" dirty="0" smtClean="0">
                <a:solidFill>
                  <a:schemeClr val="tx1"/>
                </a:solidFill>
                <a:latin typeface="Arial"/>
              </a:rPr>
              <a:t>и психологической коррекции , </a:t>
            </a:r>
            <a:r>
              <a:rPr lang="ru-RU" sz="2000" i="0" dirty="0">
                <a:solidFill>
                  <a:schemeClr val="tx1"/>
                </a:solidFill>
                <a:latin typeface="Arial"/>
              </a:rPr>
              <a:t>основанное на применении для терапии </a:t>
            </a:r>
            <a:r>
              <a:rPr lang="ru-RU" sz="2000" i="0" dirty="0" smtClean="0">
                <a:solidFill>
                  <a:schemeClr val="tx1"/>
                </a:solidFill>
                <a:latin typeface="Arial"/>
              </a:rPr>
              <a:t>искусства и</a:t>
            </a:r>
            <a:r>
              <a:rPr lang="ru-RU" sz="2000" i="0" dirty="0">
                <a:solidFill>
                  <a:schemeClr val="tx1"/>
                </a:solidFill>
                <a:latin typeface="Arial"/>
              </a:rPr>
              <a:t> </a:t>
            </a:r>
            <a:r>
              <a:rPr lang="ru-RU" sz="2000" i="0" dirty="0" smtClean="0">
                <a:solidFill>
                  <a:schemeClr val="tx1"/>
                </a:solidFill>
                <a:latin typeface="Arial"/>
              </a:rPr>
              <a:t>творчества .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7604" y="692696"/>
            <a:ext cx="7128792" cy="864096"/>
          </a:xfrm>
        </p:spPr>
        <p:txBody>
          <a:bodyPr>
            <a:normAutofit/>
          </a:bodyPr>
          <a:lstStyle/>
          <a:p>
            <a:pPr marL="182880" indent="0">
              <a:buNone/>
            </a:pPr>
            <a:r>
              <a:rPr lang="ru-RU" sz="3200" b="1" dirty="0" smtClean="0">
                <a:solidFill>
                  <a:srgbClr val="7030A0"/>
                </a:solidFill>
              </a:rPr>
              <a:t>   Что такое Арт-терапия 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28225"/>
            <a:ext cx="40671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30610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31640" y="260648"/>
            <a:ext cx="6400800" cy="1368153"/>
          </a:xfrm>
        </p:spPr>
        <p:txBody>
          <a:bodyPr>
            <a:normAutofit/>
          </a:bodyPr>
          <a:lstStyle/>
          <a:p>
            <a:pPr indent="0" algn="ctr">
              <a:buNone/>
            </a:pPr>
            <a:r>
              <a:rPr lang="ru-RU" sz="2400" b="1" dirty="0"/>
              <a:t>Задачи арт терапии – диагностика, развитие, </a:t>
            </a:r>
            <a:r>
              <a:rPr lang="ru-RU" sz="2400" b="1" dirty="0" smtClean="0"/>
              <a:t>коррекция, воспитание и социализация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2492896"/>
            <a:ext cx="45680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/>
              <a:t>Свободно проявлять фантазию и творчество дошкольника;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/>
              <a:t>Приобрести новые знания об окружающем мире;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/>
              <a:t>Снять накопившиеся напряжение, выплеснуть негативные эмоции;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/>
              <a:t>Устранить детские глубинные страхи( страх воды, собак, темноты и </a:t>
            </a:r>
            <a:r>
              <a:rPr lang="ru-RU" sz="2000" dirty="0" err="1" smtClean="0"/>
              <a:t>т.д</a:t>
            </a:r>
            <a:r>
              <a:rPr lang="ru-RU" sz="2000" dirty="0" smtClean="0"/>
              <a:t>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/>
              <a:t>Приобрести веру в свои силы, ощутить свою значимость </a:t>
            </a:r>
          </a:p>
          <a:p>
            <a:pPr marL="285750" indent="-285750">
              <a:buFont typeface="Wingdings" pitchFamily="2" charset="2"/>
              <a:buChar char="v"/>
            </a:pP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780928"/>
            <a:ext cx="352693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35696" y="1628800"/>
            <a:ext cx="49685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/>
              <a:t>Арт – терапия позволяет:</a:t>
            </a:r>
            <a:endParaRPr lang="ru-RU" sz="3000" b="1" dirty="0"/>
          </a:p>
        </p:txBody>
      </p:sp>
    </p:spTree>
    <p:extLst>
      <p:ext uri="{BB962C8B-B14F-4D97-AF65-F5344CB8AC3E}">
        <p14:creationId xmlns:p14="http://schemas.microsoft.com/office/powerpoint/2010/main" xmlns="" val="2002762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7030A0"/>
                </a:solidFill>
              </a:rPr>
              <a:t>Виды арт – терапии 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5" y="2276872"/>
            <a:ext cx="2490948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4673" y="3789040"/>
            <a:ext cx="2325792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67194" y="2276872"/>
            <a:ext cx="3168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sz="2400" b="1" dirty="0" err="1" smtClean="0"/>
              <a:t>Изотерапия</a:t>
            </a:r>
            <a:r>
              <a:rPr lang="ru-RU" sz="2400" b="1" dirty="0" smtClean="0"/>
              <a:t>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b="1" dirty="0" err="1" smtClean="0"/>
              <a:t>Библиотерапия</a:t>
            </a:r>
            <a:r>
              <a:rPr lang="ru-RU" sz="2400" b="1" dirty="0" smtClean="0"/>
              <a:t>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b="1" dirty="0" err="1" smtClean="0"/>
              <a:t>Сказотерапия</a:t>
            </a:r>
            <a:r>
              <a:rPr lang="ru-RU" sz="2400" b="1" dirty="0" smtClean="0"/>
              <a:t>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b="1" dirty="0" smtClean="0"/>
              <a:t>Музыкотерапия</a:t>
            </a:r>
            <a:r>
              <a:rPr lang="ru-RU" sz="2400" dirty="0" smtClean="0"/>
              <a:t>. 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115616" y="4221088"/>
            <a:ext cx="338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5</a:t>
            </a:r>
            <a:r>
              <a:rPr lang="ru-RU" sz="2400" b="1" dirty="0" smtClean="0"/>
              <a:t>. Танцевальная терапия.</a:t>
            </a:r>
          </a:p>
          <a:p>
            <a:pPr algn="ctr"/>
            <a:r>
              <a:rPr lang="ru-RU" sz="2400" b="1" dirty="0"/>
              <a:t>6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Куклотерапия</a:t>
            </a:r>
            <a:r>
              <a:rPr lang="ru-RU" sz="2400" b="1" dirty="0" smtClean="0"/>
              <a:t>.</a:t>
            </a:r>
          </a:p>
          <a:p>
            <a:pPr algn="ctr"/>
            <a:r>
              <a:rPr lang="ru-RU" sz="2400" b="1" dirty="0"/>
              <a:t>7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Цветотерапия</a:t>
            </a:r>
            <a:r>
              <a:rPr lang="ru-RU" sz="2400" b="1" dirty="0" smtClean="0"/>
              <a:t>.</a:t>
            </a:r>
          </a:p>
          <a:p>
            <a:pPr algn="ctr"/>
            <a:r>
              <a:rPr lang="ru-RU" sz="2400" b="1" dirty="0" smtClean="0"/>
              <a:t>8. Песочная терапия.</a:t>
            </a:r>
          </a:p>
        </p:txBody>
      </p:sp>
    </p:spTree>
    <p:extLst>
      <p:ext uri="{BB962C8B-B14F-4D97-AF65-F5344CB8AC3E}">
        <p14:creationId xmlns:p14="http://schemas.microsoft.com/office/powerpoint/2010/main" xmlns="" val="169876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259632" y="188640"/>
            <a:ext cx="6400800" cy="1080120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ru-RU" sz="2400" b="1" dirty="0" err="1" smtClean="0"/>
              <a:t>Изотерапия</a:t>
            </a:r>
            <a:r>
              <a:rPr lang="ru-RU" sz="2400" b="1" dirty="0" smtClean="0"/>
              <a:t> - </a:t>
            </a:r>
            <a:r>
              <a:rPr lang="ru-RU" sz="2400" dirty="0" smtClean="0"/>
              <a:t>это всё что связано с изобразительным искусством ( рисование, живопись, лепка и </a:t>
            </a:r>
            <a:r>
              <a:rPr lang="ru-RU" sz="2400" dirty="0" err="1" smtClean="0"/>
              <a:t>т.д</a:t>
            </a:r>
            <a:r>
              <a:rPr lang="ru-RU" sz="2400" dirty="0" smtClean="0"/>
              <a:t>)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712033"/>
            <a:ext cx="507605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Показания </a:t>
            </a:r>
            <a:r>
              <a:rPr lang="ru-RU" sz="2800" b="1" dirty="0"/>
              <a:t>к проведению</a:t>
            </a:r>
            <a:r>
              <a:rPr lang="ru-RU" sz="2800" b="1" dirty="0" smtClean="0"/>
              <a:t>:</a:t>
            </a:r>
            <a:endParaRPr lang="ru-RU" sz="2800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/>
              <a:t>тревожность, стрессы, депрессия;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/>
              <a:t>эмоциональная скованность;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/>
              <a:t>плохое настроение, эмоциональная неустойчивость;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/>
              <a:t>ощущение одиночества, заброшенности;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/>
              <a:t>конфликты со сверстниками, родителями, братьями и сестрами;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400" dirty="0"/>
              <a:t>ревность к новорожденному в семье</a:t>
            </a:r>
            <a:r>
              <a:rPr lang="ru-RU" dirty="0"/>
              <a:t>;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405731"/>
            <a:ext cx="3774682" cy="3567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14800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260648"/>
            <a:ext cx="7776864" cy="6597352"/>
          </a:xfrm>
        </p:spPr>
        <p:txBody>
          <a:bodyPr>
            <a:normAutofit fontScale="47500" lnSpcReduction="20000"/>
          </a:bodyPr>
          <a:lstStyle/>
          <a:p>
            <a:pPr marL="45720" indent="0" algn="ctr">
              <a:buNone/>
            </a:pPr>
            <a:r>
              <a:rPr lang="ru-RU" sz="5100" b="1" dirty="0"/>
              <a:t>Как проходят занятия?</a:t>
            </a:r>
          </a:p>
          <a:p>
            <a:endParaRPr lang="ru-RU" dirty="0"/>
          </a:p>
          <a:p>
            <a:endParaRPr lang="ru-RU" dirty="0"/>
          </a:p>
          <a:p>
            <a:pPr marL="45720" indent="0">
              <a:buNone/>
            </a:pPr>
            <a:r>
              <a:rPr lang="ru-RU" sz="5100" dirty="0"/>
              <a:t>Занятия могут проходить в форме индивидуальных консультаций, семинаров, групповых тренингов. В зависимости от имеющихся проблем, психолог дает задания и упражнения. После их выполнения приступают к анализу арт-объектов (чаще всего рисунков), который помогает понять проблему, найти пути ее решения.</a:t>
            </a:r>
          </a:p>
          <a:p>
            <a:endParaRPr lang="ru-RU" sz="5100" b="1" dirty="0"/>
          </a:p>
          <a:p>
            <a:pPr marL="45720" indent="0" algn="ctr">
              <a:buNone/>
            </a:pPr>
            <a:r>
              <a:rPr lang="ru-RU" sz="5100" b="1" dirty="0" smtClean="0"/>
              <a:t>Методы </a:t>
            </a:r>
            <a:r>
              <a:rPr lang="ru-RU" sz="5100" b="1" dirty="0" err="1" smtClean="0"/>
              <a:t>изотерапии</a:t>
            </a:r>
            <a:r>
              <a:rPr lang="ru-RU" sz="5100" b="1" dirty="0" smtClean="0"/>
              <a:t>?</a:t>
            </a:r>
          </a:p>
          <a:p>
            <a:pPr marL="45720" indent="0" algn="ctr">
              <a:buNone/>
            </a:pPr>
            <a:endParaRPr lang="ru-RU" sz="5100" b="1" dirty="0"/>
          </a:p>
          <a:p>
            <a:pPr marL="45720" indent="0">
              <a:buNone/>
            </a:pPr>
            <a:r>
              <a:rPr lang="ru-RU" sz="5000" dirty="0"/>
              <a:t>Терапия рисованием проходит с применением всех художественных материалов – фактурной бумаги, восковых мелков, красок и кистей, угля, глины, соленого теста, пластилина, пастели, карандашей, пульверизатора, ватных палочек и мн. др. </a:t>
            </a:r>
          </a:p>
        </p:txBody>
      </p:sp>
    </p:spTree>
    <p:extLst>
      <p:ext uri="{BB962C8B-B14F-4D97-AF65-F5344CB8AC3E}">
        <p14:creationId xmlns:p14="http://schemas.microsoft.com/office/powerpoint/2010/main" xmlns="" val="3640827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44624"/>
            <a:ext cx="8496944" cy="681337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800" b="1" dirty="0" smtClean="0"/>
              <a:t>Рассмотрим несколько техник :</a:t>
            </a:r>
          </a:p>
          <a:p>
            <a:pPr marL="45720" indent="0">
              <a:buNone/>
            </a:pPr>
            <a:r>
              <a:rPr lang="ru-RU" b="1" dirty="0"/>
              <a:t>Техника «</a:t>
            </a:r>
            <a:r>
              <a:rPr lang="ru-RU" b="1" dirty="0" smtClean="0"/>
              <a:t>Марания»      «</a:t>
            </a:r>
            <a:r>
              <a:rPr lang="ru-RU" b="1" dirty="0" err="1" smtClean="0"/>
              <a:t>Акватушь</a:t>
            </a:r>
            <a:r>
              <a:rPr lang="ru-RU" b="1" dirty="0"/>
              <a:t>» </a:t>
            </a:r>
            <a:r>
              <a:rPr lang="ru-RU" b="1" dirty="0" smtClean="0"/>
              <a:t>            «</a:t>
            </a:r>
            <a:r>
              <a:rPr lang="ru-RU" b="1" dirty="0"/>
              <a:t>Монотипия»</a:t>
            </a:r>
          </a:p>
          <a:p>
            <a:pPr marL="45720" indent="0">
              <a:buNone/>
            </a:pPr>
            <a:endParaRPr lang="ru-RU" b="1" dirty="0" smtClean="0"/>
          </a:p>
          <a:p>
            <a:pPr marL="45720" indent="0">
              <a:buNone/>
            </a:pPr>
            <a:endParaRPr lang="ru-RU" b="1" dirty="0" smtClean="0"/>
          </a:p>
          <a:p>
            <a:pPr>
              <a:buFont typeface="Wingdings" pitchFamily="2" charset="2"/>
              <a:buChar char="q"/>
            </a:pPr>
            <a:endParaRPr lang="ru-RU" b="1" dirty="0" smtClean="0"/>
          </a:p>
          <a:p>
            <a:pPr marL="45720" indent="0">
              <a:buNone/>
            </a:pPr>
            <a:endParaRPr lang="ru-RU" b="1" dirty="0"/>
          </a:p>
          <a:p>
            <a:pPr marL="45720" indent="0">
              <a:buNone/>
            </a:pPr>
            <a:r>
              <a:rPr lang="ru-RU" b="1" dirty="0" smtClean="0"/>
              <a:t>«Рисование клубком</a:t>
            </a:r>
            <a:r>
              <a:rPr lang="ru-RU" b="1" dirty="0"/>
              <a:t>» </a:t>
            </a:r>
            <a:r>
              <a:rPr lang="ru-RU" b="1" dirty="0" smtClean="0"/>
              <a:t>                          «</a:t>
            </a:r>
            <a:r>
              <a:rPr lang="ru-RU" b="1" dirty="0"/>
              <a:t>Рисунок по кругу»</a:t>
            </a:r>
          </a:p>
          <a:p>
            <a:pPr marL="45720" indent="0">
              <a:buNone/>
            </a:pPr>
            <a:r>
              <a:rPr lang="ru-RU" b="1" dirty="0" smtClean="0"/>
              <a:t> </a:t>
            </a:r>
          </a:p>
          <a:p>
            <a:pPr marL="45720" indent="0">
              <a:buNone/>
            </a:pPr>
            <a:endParaRPr lang="ru-RU" b="1" dirty="0" smtClean="0"/>
          </a:p>
          <a:p>
            <a:pPr marL="45720" indent="0">
              <a:buNone/>
            </a:pPr>
            <a:endParaRPr lang="ru-RU" b="1" dirty="0"/>
          </a:p>
          <a:p>
            <a:pPr marL="4572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                   «</a:t>
            </a:r>
            <a:r>
              <a:rPr lang="ru-RU" b="1" dirty="0"/>
              <a:t>Пластилиновая композиция»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42783"/>
            <a:ext cx="1618346" cy="1235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3477" y="1123811"/>
            <a:ext cx="1584176" cy="1188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159762"/>
            <a:ext cx="1512168" cy="1171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8350" y="3284984"/>
            <a:ext cx="1806731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714" y="3212976"/>
            <a:ext cx="1871686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3477" y="4938537"/>
            <a:ext cx="1375615" cy="191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57469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332656"/>
            <a:ext cx="8856984" cy="194421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b="1" dirty="0" err="1" smtClean="0"/>
              <a:t>Библиотерапия</a:t>
            </a:r>
            <a:r>
              <a:rPr lang="ru-RU" sz="2400" dirty="0"/>
              <a:t> </a:t>
            </a:r>
            <a:r>
              <a:rPr lang="ru-RU" sz="2400" dirty="0" smtClean="0"/>
              <a:t>( от лат.</a:t>
            </a:r>
            <a:r>
              <a:rPr lang="en-US" sz="2400" dirty="0" err="1" smtClean="0"/>
              <a:t>biblio</a:t>
            </a:r>
            <a:r>
              <a:rPr lang="en-US" sz="2400" dirty="0" smtClean="0"/>
              <a:t> – </a:t>
            </a:r>
            <a:r>
              <a:rPr lang="ru-RU" sz="2400" dirty="0" smtClean="0"/>
              <a:t>книга и гр. </a:t>
            </a:r>
            <a:r>
              <a:rPr lang="en-US" sz="2400" dirty="0" err="1"/>
              <a:t>t</a:t>
            </a:r>
            <a:r>
              <a:rPr lang="en-US" sz="2400" dirty="0" err="1" smtClean="0"/>
              <a:t>herapia</a:t>
            </a:r>
            <a:r>
              <a:rPr lang="en-US" sz="2400" dirty="0" smtClean="0"/>
              <a:t> – </a:t>
            </a:r>
            <a:r>
              <a:rPr lang="ru-RU" sz="2400" dirty="0" smtClean="0"/>
              <a:t> лечение, уход за больным) – метод психотерапии, использующий литературу как одно из форм лечения словом.)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2025908"/>
            <a:ext cx="46805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     Задачи:</a:t>
            </a:r>
          </a:p>
          <a:p>
            <a:endParaRPr lang="ru-RU" sz="2800" dirty="0" smtClean="0"/>
          </a:p>
          <a:p>
            <a:pPr marL="457200" indent="-457200">
              <a:buFont typeface="Wingdings" pitchFamily="2" charset="2"/>
              <a:buChar char="ü"/>
            </a:pPr>
            <a:r>
              <a:rPr lang="ru-RU" sz="2400" dirty="0"/>
              <a:t> </a:t>
            </a:r>
            <a:r>
              <a:rPr lang="ru-RU" sz="2400" dirty="0" smtClean="0"/>
              <a:t>Воспитывать эмоциональную отзывчивость на состояние другого человека.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400" dirty="0" smtClean="0"/>
              <a:t>Накапливать благоприятный опыт добрых чувств, поступков, взаимоотношений людей.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400" dirty="0" smtClean="0"/>
              <a:t>Развитие творчества. 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ru-RU" sz="2400" dirty="0" smtClean="0"/>
              <a:t>Воспитать культуру речи.</a:t>
            </a:r>
          </a:p>
          <a:p>
            <a:pPr marL="457200" indent="-457200">
              <a:buFont typeface="Wingdings" pitchFamily="2" charset="2"/>
              <a:buChar char="ü"/>
            </a:pPr>
            <a:endParaRPr lang="ru-RU" sz="3200" dirty="0" smtClean="0"/>
          </a:p>
          <a:p>
            <a:pPr marL="457200" indent="-457200">
              <a:buFont typeface="Wingdings" pitchFamily="2" charset="2"/>
              <a:buChar char="ü"/>
            </a:pPr>
            <a:endParaRPr lang="ru-RU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25908"/>
            <a:ext cx="3956669" cy="4159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58941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332656"/>
            <a:ext cx="8064896" cy="604867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ru-RU" sz="2400" b="1" dirty="0" smtClean="0"/>
          </a:p>
          <a:p>
            <a:pPr marL="45720" indent="0" algn="ctr">
              <a:buNone/>
            </a:pPr>
            <a:r>
              <a:rPr lang="ru-RU" sz="2400" b="1" dirty="0" smtClean="0"/>
              <a:t>На занятиях используют:</a:t>
            </a:r>
          </a:p>
          <a:p>
            <a:pPr marL="45720" indent="0">
              <a:buNone/>
            </a:pPr>
            <a:r>
              <a:rPr lang="ru-RU" sz="2400" dirty="0" smtClean="0"/>
              <a:t>Беседа, чтение в слух, комментирование чтения, инсценировку, прослушивание музыки, рисование, этюды, другие виды творческих наук</a:t>
            </a:r>
          </a:p>
          <a:p>
            <a:pPr marL="45720" indent="0">
              <a:buNone/>
            </a:pPr>
            <a:endParaRPr lang="ru-RU" sz="2400" dirty="0" smtClean="0"/>
          </a:p>
          <a:p>
            <a:pPr marL="45720" indent="0" algn="ctr">
              <a:buNone/>
            </a:pPr>
            <a:r>
              <a:rPr lang="ru-RU" sz="2400" b="1" dirty="0" smtClean="0"/>
              <a:t>Главный принцип </a:t>
            </a:r>
            <a:r>
              <a:rPr lang="ru-RU" sz="2400" b="1" dirty="0" err="1" smtClean="0"/>
              <a:t>библиотерапии</a:t>
            </a:r>
            <a:endParaRPr lang="ru-RU" sz="2400" b="1" dirty="0" smtClean="0"/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 произведение должно быть увлекательным и заставлять думать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/>
              <a:t> </a:t>
            </a:r>
            <a:r>
              <a:rPr lang="ru-RU" sz="2400" dirty="0" smtClean="0"/>
              <a:t>ситуации, в которые попадает герой должны быть сходны с вашими</a:t>
            </a:r>
          </a:p>
          <a:p>
            <a:pPr>
              <a:buFont typeface="Wingdings" pitchFamily="2" charset="2"/>
              <a:buChar char="v"/>
            </a:pPr>
            <a:r>
              <a:rPr lang="ru-RU" sz="2400" dirty="0" smtClean="0"/>
              <a:t>Книга должна вселять оптимизм и веру в лучшее </a:t>
            </a: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14020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12117</TotalTime>
  <Words>789</Words>
  <Application>Microsoft Office PowerPoint</Application>
  <PresentationFormat>Экран (4:3)</PresentationFormat>
  <Paragraphs>119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Воздушный поток</vt:lpstr>
      <vt:lpstr>Арт-терапия </vt:lpstr>
      <vt:lpstr>   Что такое Арт-терапия </vt:lpstr>
      <vt:lpstr>Слайд 3</vt:lpstr>
      <vt:lpstr>Виды арт – терапии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Арт-терапия </dc:title>
  <dc:creator>Александра Маркова</dc:creator>
  <cp:lastModifiedBy>Виктор</cp:lastModifiedBy>
  <cp:revision>28</cp:revision>
  <dcterms:created xsi:type="dcterms:W3CDTF">2021-11-02T14:11:12Z</dcterms:created>
  <dcterms:modified xsi:type="dcterms:W3CDTF">2023-02-04T12:45:12Z</dcterms:modified>
</cp:coreProperties>
</file>