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  <p:sldId id="271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AB2D-9AF4-473C-9A88-E39569F7A71E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9D38-3C97-4B67-9DD0-7A88D7C39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AB2D-9AF4-473C-9A88-E39569F7A71E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9D38-3C97-4B67-9DD0-7A88D7C39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AB2D-9AF4-473C-9A88-E39569F7A71E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9D38-3C97-4B67-9DD0-7A88D7C39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AB2D-9AF4-473C-9A88-E39569F7A71E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9D38-3C97-4B67-9DD0-7A88D7C39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AB2D-9AF4-473C-9A88-E39569F7A71E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9D38-3C97-4B67-9DD0-7A88D7C39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AB2D-9AF4-473C-9A88-E39569F7A71E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9D38-3C97-4B67-9DD0-7A88D7C39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AB2D-9AF4-473C-9A88-E39569F7A71E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9D38-3C97-4B67-9DD0-7A88D7C39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AB2D-9AF4-473C-9A88-E39569F7A71E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9D38-3C97-4B67-9DD0-7A88D7C39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AB2D-9AF4-473C-9A88-E39569F7A71E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9D38-3C97-4B67-9DD0-7A88D7C39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AB2D-9AF4-473C-9A88-E39569F7A71E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9D38-3C97-4B67-9DD0-7A88D7C39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AB2D-9AF4-473C-9A88-E39569F7A71E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0989D38-3C97-4B67-9DD0-7A88D7C399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1CAB2D-9AF4-473C-9A88-E39569F7A71E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989D38-3C97-4B67-9DD0-7A88D7C3992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285293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МКДОУ «Детский сад №1 п. Алексеевск»</a:t>
            </a:r>
            <a:br>
              <a:rPr lang="ru-RU" sz="3600" dirty="0" smtClean="0"/>
            </a:br>
            <a:r>
              <a:rPr lang="ru-RU" dirty="0" smtClean="0">
                <a:solidFill>
                  <a:srgbClr val="C00000"/>
                </a:solidFill>
              </a:rPr>
              <a:t>Работа по наставничеству с молодым специалистом.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149080"/>
            <a:ext cx="7854696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Воспитатель 1 категории: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Воробьева Татьяна Юрьевна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852936"/>
            <a:ext cx="2622875" cy="3861048"/>
          </a:xfrm>
          <a:prstGeom prst="round2DiagRect">
            <a:avLst/>
          </a:prstGeom>
          <a:ln w="762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успешности молодого специалиста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Степень удовлетворенности своим трудом;</a:t>
            </a:r>
          </a:p>
          <a:p>
            <a:r>
              <a:rPr lang="ru-RU" sz="2800" dirty="0" smtClean="0"/>
              <a:t>Стремление к личностному росту;</a:t>
            </a:r>
          </a:p>
          <a:p>
            <a:r>
              <a:rPr lang="ru-RU" sz="2800" dirty="0" smtClean="0"/>
              <a:t>Эмоционально – благоприятная атмосфера в группе;</a:t>
            </a:r>
          </a:p>
          <a:p>
            <a:r>
              <a:rPr lang="ru-RU" sz="2800" dirty="0" smtClean="0"/>
              <a:t>Повышение квалификации;</a:t>
            </a:r>
          </a:p>
          <a:p>
            <a:r>
              <a:rPr lang="ru-RU" sz="2800" dirty="0" smtClean="0"/>
              <a:t>Достижения молодого специалиста (награды);</a:t>
            </a:r>
          </a:p>
          <a:p>
            <a:r>
              <a:rPr lang="ru-RU" sz="2800" dirty="0" smtClean="0"/>
              <a:t>Методическая работа (документация, авторские разработки и др.);</a:t>
            </a:r>
          </a:p>
          <a:p>
            <a:r>
              <a:rPr lang="ru-RU" sz="2800" dirty="0" smtClean="0"/>
              <a:t>Распространение передового опыта;</a:t>
            </a:r>
          </a:p>
          <a:p>
            <a:r>
              <a:rPr lang="ru-RU" sz="2800" dirty="0" smtClean="0"/>
              <a:t>Достижения воспитанников.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797152"/>
            <a:ext cx="2424270" cy="1818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Задачи на  </a:t>
            </a:r>
            <a:br>
              <a:rPr lang="ru-RU" dirty="0" smtClean="0"/>
            </a:br>
            <a:r>
              <a:rPr lang="ru-RU" dirty="0" smtClean="0"/>
              <a:t>учебный год: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работать над повышением компетентности молодого педагога в вопросах развития интеллектуального и творческого потенциала детей; </a:t>
            </a:r>
          </a:p>
          <a:p>
            <a:r>
              <a:rPr lang="ru-RU" dirty="0" smtClean="0"/>
              <a:t>направить работу на изучение и практическое применение эффективных методов работы с детьми.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smtClean="0"/>
              <a:t>Правильно организованная и систематически выстроенная работа по сопровождению молодых специалистов является важным условием для их педагогического мастерства, личностного роста, служит важным этапом подготовки и перехода к целенаправленной и творческой работе педагогов, что свидетельствует об их более высоком профессиональном, образовательном уровне, а это, в свою очередь, влияет на результативность  педагогической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атьяна\Desktop\фото през наст\IMG-20211201-WA0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4030414" cy="3022810"/>
          </a:xfrm>
          <a:prstGeom prst="round2Diag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1027" name="Picture 3" descr="C:\Users\Татьяна\Desktop\фото през наст\IMG-20211201-WA0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3936438" cy="2952328"/>
          </a:xfrm>
          <a:prstGeom prst="round2Diag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1028" name="Picture 4" descr="C:\Users\Татьяна\Desktop\фото през наст\IMG-20211201-WA0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429000"/>
            <a:ext cx="3995936" cy="2996952"/>
          </a:xfrm>
          <a:prstGeom prst="round2Same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1029" name="Picture 5" descr="C:\Users\Татьяна\Desktop\фото през наст\IMG-20211201-WA00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429000"/>
            <a:ext cx="3936438" cy="2952328"/>
          </a:xfrm>
          <a:prstGeom prst="round2Same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/>
              <a:t>Я считаю необходимым: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больше уделять внимания методике планирования и анализу воспитательной работы с молодыми специалистами; 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добиваться повышения качества знаний по психологии дошкольника у молодых специалистов , умения их использовать в работе; 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учить молодых специалистов современным образовательным технологиям; 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воспитывать у начинающих педагогов чувства сопереживания, коллективизма, внимательного отношения к коллегам, обучать навыкам воспитания сознательной дисциплины.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8c2/000880b9-ca54d6e3/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/>
              <a:t>Актуальность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fontScale="55000" lnSpcReduction="20000"/>
          </a:bodyPr>
          <a:lstStyle/>
          <a:p>
            <a:pPr algn="r">
              <a:buNone/>
            </a:pPr>
            <a:r>
              <a:rPr lang="ru-RU" b="1" dirty="0" smtClean="0"/>
              <a:t> Ищите себе такого наставника,</a:t>
            </a:r>
          </a:p>
          <a:p>
            <a:pPr algn="r">
              <a:buNone/>
            </a:pPr>
            <a:r>
              <a:rPr lang="ru-RU" b="1" dirty="0" smtClean="0"/>
              <a:t> который уже добился того, о чем мечтаете вы.</a:t>
            </a:r>
            <a:br>
              <a:rPr lang="ru-RU" b="1" dirty="0" smtClean="0"/>
            </a:br>
            <a:r>
              <a:rPr lang="ru-RU" b="1" dirty="0" smtClean="0"/>
              <a:t>Ищите наставника, который уже стал тем,</a:t>
            </a:r>
            <a:br>
              <a:rPr lang="ru-RU" b="1" dirty="0" smtClean="0"/>
            </a:br>
            <a:r>
              <a:rPr lang="ru-RU" b="1" dirty="0" smtClean="0"/>
              <a:t> кем бы вы желали видеть себя.</a:t>
            </a:r>
            <a:br>
              <a:rPr lang="ru-RU" b="1" dirty="0" smtClean="0"/>
            </a:br>
            <a:r>
              <a:rPr lang="ru-RU" b="1" dirty="0" err="1" smtClean="0"/>
              <a:t>Ренди</a:t>
            </a:r>
            <a:r>
              <a:rPr lang="ru-RU" b="1" dirty="0" smtClean="0"/>
              <a:t> </a:t>
            </a:r>
            <a:r>
              <a:rPr lang="ru-RU" b="1" dirty="0" err="1" smtClean="0"/>
              <a:t>Гейдж</a:t>
            </a:r>
            <a:endParaRPr lang="ru-RU" b="1" dirty="0" smtClean="0"/>
          </a:p>
          <a:p>
            <a:r>
              <a:rPr lang="ru-RU" sz="3300" dirty="0" smtClean="0"/>
              <a:t>Молодые специалисты, приходя работать в дошкольные учреждения, сталкиваются с рядом проблем и часто испытывают трудности вхождения в трудовую деятельность и педагогический коллектив.</a:t>
            </a:r>
          </a:p>
          <a:p>
            <a:r>
              <a:rPr lang="ru-RU" sz="3300" dirty="0" smtClean="0"/>
              <a:t>Поэтому в нашем педагогическом коллективе работа с молодыми педагогами построена в форме наставничества, что позволяет молодому специалисту быстро адаптироваться к работе в детском саду, избежать момента неуверенности в собственных силах, наладить успешную коммуникацию педагогического процесса, раскрыть свою индивидуальность и начать формирование собственной профессиональной траектории.</a:t>
            </a:r>
          </a:p>
          <a:p>
            <a:r>
              <a:rPr lang="ru-RU" sz="3300" dirty="0" smtClean="0"/>
              <a:t>Очень важно с самого первого дня трудовой деятельности грамотно выстроить работу с молодым специалистом. Это является одним из успешных факторов быстрого и качественного вхождения педагога в профессиональную среду. Большое значение в этот период имеет морально-психологический климат, атмосфера взаимопонимания, нравственная основа коллектива.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/>
              <a:t>Цель: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благоприятных условий для работы и профессионального роста молодого специалиста, способствующих снижению порога адаптации и успешному вхождению в профессиональную деятельность молодого педагога.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087190"/>
            <a:ext cx="2592288" cy="277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/>
              <a:t>Задачи: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обогащение психолого-педагогической культуры молодого педагога; </a:t>
            </a:r>
          </a:p>
          <a:p>
            <a:r>
              <a:rPr lang="ru-RU" dirty="0" smtClean="0"/>
              <a:t>обеспечение упрощенной адаптации молодых специалистов в коллективе ДОУ, </a:t>
            </a:r>
          </a:p>
          <a:p>
            <a:r>
              <a:rPr lang="ru-RU" dirty="0" smtClean="0"/>
              <a:t>поддержка педагога в процессе адаптации эмоционально, укрепление веры педагога в себя; </a:t>
            </a:r>
          </a:p>
          <a:p>
            <a:r>
              <a:rPr lang="ru-RU" dirty="0" smtClean="0"/>
              <a:t>совместное планирование работы с молодым педагогом.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Ожидаемые результаты: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/>
          <a:lstStyle/>
          <a:p>
            <a:r>
              <a:rPr lang="ru-RU" dirty="0" smtClean="0"/>
              <a:t>умение планировать и анализировать работу воспитателя (календарно-тематическое планирование, перспективное планирование, план работы на месяц); </a:t>
            </a:r>
          </a:p>
          <a:p>
            <a:r>
              <a:rPr lang="ru-RU" dirty="0" smtClean="0"/>
              <a:t>навыки разработки примерной рабочей программы воспитателя; </a:t>
            </a:r>
          </a:p>
          <a:p>
            <a:r>
              <a:rPr lang="ru-RU" dirty="0" smtClean="0"/>
              <a:t>навыки консультирования родителей и коллег-педагогов; </a:t>
            </a:r>
          </a:p>
          <a:p>
            <a:r>
              <a:rPr lang="ru-RU" dirty="0" smtClean="0"/>
              <a:t>навыки диагностической деятельности; навыки ведения организационно-методической работы.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Формы работы: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индивидуальное консультирование;</a:t>
            </a:r>
          </a:p>
          <a:p>
            <a:r>
              <a:rPr lang="ru-RU" dirty="0" smtClean="0"/>
              <a:t> изучение нормативной документации; </a:t>
            </a:r>
          </a:p>
          <a:p>
            <a:r>
              <a:rPr lang="ru-RU" dirty="0" smtClean="0"/>
              <a:t>осуществление совместной и самостоятельной деятельности воспитателей с детьми в процессе режимных моментов; </a:t>
            </a:r>
          </a:p>
          <a:p>
            <a:r>
              <a:rPr lang="ru-RU" dirty="0" smtClean="0"/>
              <a:t>совместное проведение родительских собраний, консультаций; </a:t>
            </a:r>
          </a:p>
          <a:p>
            <a:r>
              <a:rPr lang="ru-RU" dirty="0" smtClean="0"/>
              <a:t>посещение открытых мероприятий ДОУ,  методических объединений г. Киренска.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:\metod_ma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149080"/>
            <a:ext cx="2524241" cy="285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План работы с молодым специалистом.</a:t>
            </a:r>
            <a:endParaRPr lang="ru-RU" sz="40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1124744"/>
          <a:ext cx="8568952" cy="5433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657"/>
                <a:gridCol w="3898819"/>
                <a:gridCol w="3492388"/>
                <a:gridCol w="792088"/>
              </a:tblGrid>
              <a:tr h="370840">
                <a:tc>
                  <a:txBody>
                    <a:bodyPr/>
                    <a:lstStyle/>
                    <a:p>
                      <a:pPr marL="2159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1225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Содержание</a:t>
                      </a:r>
                      <a:r>
                        <a:rPr lang="en-US" sz="1200" b="1" spc="-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работы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8155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Форма</a:t>
                      </a:r>
                      <a:r>
                        <a:rPr lang="en-US" sz="1200" b="1" spc="-2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проведения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 marR="6921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91135" marR="17145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20" marR="158750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Помощь</a:t>
                      </a:r>
                      <a:r>
                        <a:rPr lang="ru-RU" sz="1200" spc="-3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200" spc="-3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изучении</a:t>
                      </a:r>
                      <a:r>
                        <a:rPr lang="ru-RU" sz="1200" spc="-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федерального</a:t>
                      </a:r>
                      <a:r>
                        <a:rPr lang="ru-RU" sz="1200" spc="-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закона</a:t>
                      </a:r>
                      <a:r>
                        <a:rPr lang="ru-RU" sz="1200" spc="-2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«Об</a:t>
                      </a:r>
                      <a:r>
                        <a:rPr lang="ru-RU" sz="1200" spc="-28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образовании»,</a:t>
                      </a:r>
                      <a:r>
                        <a:rPr lang="ru-RU" sz="1200" spc="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ФГОС,</a:t>
                      </a:r>
                      <a:r>
                        <a:rPr lang="ru-RU" sz="1200" spc="-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санитарно-</a:t>
                      </a:r>
                      <a:r>
                        <a:rPr lang="ru-RU" sz="12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эпидемиологических правилах и нормативов</a:t>
                      </a:r>
                      <a:r>
                        <a:rPr lang="ru-RU" sz="12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для</a:t>
                      </a:r>
                      <a:r>
                        <a:rPr lang="ru-RU" sz="12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ДОУ.</a:t>
                      </a:r>
                    </a:p>
                    <a:p>
                      <a:pPr marL="33020" marR="8045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Оформление</a:t>
                      </a:r>
                      <a:r>
                        <a:rPr lang="ru-RU" sz="1200" spc="-6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документации</a:t>
                      </a:r>
                      <a:r>
                        <a:rPr lang="ru-RU" sz="1200" spc="-2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группы.</a:t>
                      </a:r>
                      <a:r>
                        <a:rPr lang="ru-RU" sz="1200" spc="-28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Мониторинг</a:t>
                      </a:r>
                      <a:r>
                        <a:rPr lang="ru-RU" sz="1200" spc="-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детского</a:t>
                      </a:r>
                      <a:r>
                        <a:rPr lang="ru-RU" sz="12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развития.</a:t>
                      </a:r>
                    </a:p>
                    <a:p>
                      <a:pPr marL="33020" marR="525145">
                        <a:lnSpc>
                          <a:spcPct val="96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Знакомство с содержанием комплексно-</a:t>
                      </a:r>
                      <a:r>
                        <a:rPr lang="ru-RU" sz="1200" spc="-28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тематического</a:t>
                      </a:r>
                      <a:r>
                        <a:rPr lang="ru-RU" sz="12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планирования.</a:t>
                      </a:r>
                    </a:p>
                    <a:p>
                      <a:pPr marL="33020" marR="570865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Ведение</a:t>
                      </a:r>
                      <a:r>
                        <a:rPr lang="ru-RU" sz="1200" spc="-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документации</a:t>
                      </a:r>
                      <a:r>
                        <a:rPr lang="ru-RU" sz="1200" spc="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педагога,</a:t>
                      </a:r>
                      <a:r>
                        <a:rPr lang="ru-RU" sz="12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формы</a:t>
                      </a:r>
                      <a:r>
                        <a:rPr lang="ru-RU" sz="1200" spc="-3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планирования</a:t>
                      </a:r>
                      <a:r>
                        <a:rPr lang="ru-RU" sz="1200" spc="-6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образовательного</a:t>
                      </a:r>
                      <a:r>
                        <a:rPr lang="ru-RU" sz="1200" spc="-28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процесса.</a:t>
                      </a:r>
                    </a:p>
                    <a:p>
                      <a:pPr marL="33020" marR="13970" indent="39370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Совместное изучение примерной основной общеобразовательной программы дошкольного образования «От рождения до школы» Н. Е. </a:t>
                      </a:r>
                      <a:r>
                        <a:rPr lang="ru-RU" sz="1200" dirty="0" err="1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Вераксы</a:t>
                      </a:r>
                      <a:r>
                        <a:rPr lang="ru-RU" sz="120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М. А. Васильевой, 2019 г.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20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Индивидуальное консультирование по запросу молодого педагога (перечень необходимой документации в группе, оформление журналов приёма детей и передачи воспитанников родителям).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464185">
                        <a:lnSpc>
                          <a:spcPct val="98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Консультации и ответы на</a:t>
                      </a:r>
                      <a:r>
                        <a:rPr lang="ru-RU" sz="1200" spc="-29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интересующие</a:t>
                      </a:r>
                      <a:r>
                        <a:rPr lang="ru-RU" sz="1200" spc="-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вопросы.</a:t>
                      </a:r>
                    </a:p>
                    <a:p>
                      <a:pPr marL="36195" marR="499745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Подбор</a:t>
                      </a:r>
                      <a:r>
                        <a:rPr lang="ru-RU" sz="1200" spc="-5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диагностического</a:t>
                      </a:r>
                      <a:r>
                        <a:rPr lang="ru-RU" sz="1200" spc="-28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материала.</a:t>
                      </a:r>
                    </a:p>
                    <a:p>
                      <a:pPr marL="5715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Консультация</a:t>
                      </a:r>
                      <a:r>
                        <a:rPr lang="ru-RU" sz="12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«Документация</a:t>
                      </a:r>
                      <a:r>
                        <a:rPr lang="ru-RU" sz="12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воспитателя</a:t>
                      </a:r>
                      <a:r>
                        <a:rPr lang="ru-RU" sz="12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2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соответствии</a:t>
                      </a:r>
                      <a:r>
                        <a:rPr lang="ru-RU" sz="12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ФГОС»</a:t>
                      </a:r>
                    </a:p>
                    <a:p>
                      <a:pPr marL="36195" marR="464185">
                        <a:lnSpc>
                          <a:spcPct val="98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Консультации и ответы на</a:t>
                      </a:r>
                      <a:r>
                        <a:rPr lang="ru-RU" sz="1200" spc="-29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интересующие</a:t>
                      </a:r>
                      <a:r>
                        <a:rPr lang="ru-RU" sz="1200" spc="-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вопросы.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89535" marR="7239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91135" marR="171450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20" marR="86360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Оказание помощи в организации качественной</a:t>
                      </a:r>
                      <a:r>
                        <a:rPr lang="ru-RU" sz="1200" spc="-28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работы с документацией:</a:t>
                      </a:r>
                      <a:r>
                        <a:rPr lang="ru-RU" sz="1200" spc="3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участие</a:t>
                      </a:r>
                      <a:r>
                        <a:rPr lang="ru-RU" sz="12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молодого</a:t>
                      </a:r>
                      <a:r>
                        <a:rPr lang="ru-RU" sz="1200" spc="1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педагога</a:t>
                      </a:r>
                      <a:r>
                        <a:rPr lang="ru-RU" sz="12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200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составлении перспективного и календарного</a:t>
                      </a:r>
                      <a:r>
                        <a:rPr lang="ru-RU" sz="1200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планов, выбор темы по самообразованию,</a:t>
                      </a:r>
                      <a:r>
                        <a:rPr lang="ru-RU" sz="1200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составление</a:t>
                      </a:r>
                      <a:r>
                        <a:rPr lang="ru-RU" sz="1200" spc="-3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плана</a:t>
                      </a: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</a:t>
                      </a:r>
                      <a:r>
                        <a:rPr lang="ru-RU" sz="1200" spc="2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самообразованию.</a:t>
                      </a:r>
                    </a:p>
                    <a:p>
                      <a:pPr marL="33020" marR="247650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Оформление листов адаптации.</a:t>
                      </a:r>
                      <a:r>
                        <a:rPr lang="ru-RU" sz="1200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Эффективное</a:t>
                      </a:r>
                      <a:r>
                        <a:rPr lang="ru-RU" sz="1200" spc="-5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использование</a:t>
                      </a:r>
                      <a:r>
                        <a:rPr lang="ru-RU" sz="1200" spc="-3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дидактического</a:t>
                      </a:r>
                      <a:r>
                        <a:rPr lang="ru-RU" sz="1200" spc="-285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материала в</a:t>
                      </a:r>
                      <a:r>
                        <a:rPr lang="ru-RU" sz="1200" spc="1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период адаптации детей 2 лет.</a:t>
                      </a:r>
                    </a:p>
                    <a:p>
                      <a:pPr marL="33020" marR="3365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Взаимопосещение молодого специалиста и</a:t>
                      </a:r>
                      <a:r>
                        <a:rPr lang="ru-RU" sz="1200" spc="-28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наставника</a:t>
                      </a:r>
                      <a:r>
                        <a:rPr lang="ru-RU" sz="12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НОД</a:t>
                      </a:r>
                      <a:r>
                        <a:rPr lang="ru-RU" sz="12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200" spc="-2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режимных</a:t>
                      </a:r>
                      <a:r>
                        <a:rPr lang="ru-RU" sz="1200" spc="-2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моментов.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21590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Консультация,</a:t>
                      </a:r>
                      <a:r>
                        <a:rPr lang="ru-RU" sz="1200" spc="-2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оказание</a:t>
                      </a:r>
                      <a:r>
                        <a:rPr lang="ru-RU" sz="1200" spc="-3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помощи.</a:t>
                      </a:r>
                      <a:r>
                        <a:rPr lang="ru-RU" sz="1200" spc="-28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Знакомство с основными</a:t>
                      </a:r>
                      <a:r>
                        <a:rPr lang="ru-RU" sz="12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документами,</a:t>
                      </a:r>
                      <a:r>
                        <a:rPr lang="ru-RU" sz="12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регламентирующими</a:t>
                      </a:r>
                    </a:p>
                    <a:p>
                      <a:pPr marL="36195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деятельность</a:t>
                      </a:r>
                      <a:r>
                        <a:rPr lang="ru-RU" sz="1200" spc="-2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ДОУ.</a:t>
                      </a:r>
                    </a:p>
                    <a:p>
                      <a:pPr marL="5715" indent="3937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08075" algn="l"/>
                          <a:tab pos="1625600" algn="l"/>
                        </a:tabLst>
                      </a:pPr>
                      <a:r>
                        <a:rPr lang="ru-RU" sz="120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Консультация	для	молодого</a:t>
                      </a:r>
                      <a:r>
                        <a:rPr lang="ru-RU" sz="1200" spc="-285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специалиста: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5715" indent="78740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Использование дидактического материала в период адаптации детей».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14935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Октябрь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0"/>
          <a:ext cx="8568952" cy="6835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3672408"/>
                <a:gridCol w="3446040"/>
                <a:gridCol w="1008112"/>
              </a:tblGrid>
              <a:tr h="2736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91135" marR="171450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20" marR="247650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Особенности развития детей 2-3 лет.</a:t>
                      </a:r>
                    </a:p>
                    <a:p>
                      <a:pPr marL="33020" marR="247650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Изучение</a:t>
                      </a:r>
                      <a:r>
                        <a:rPr lang="ru-RU" sz="1400" spc="-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методики</a:t>
                      </a:r>
                      <a:r>
                        <a:rPr lang="ru-RU" sz="1400" spc="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проведения НОД с детьми  1 младшей группы,</a:t>
                      </a: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совместная</a:t>
                      </a: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</a:t>
                      </a:r>
                      <a:r>
                        <a:rPr lang="ru-RU" sz="1400" spc="-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конспектов</a:t>
                      </a:r>
                      <a:r>
                        <a:rPr lang="ru-RU" sz="1400" spc="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НОД,</a:t>
                      </a: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эффективное</a:t>
                      </a:r>
                      <a:r>
                        <a:rPr lang="ru-RU" sz="1400" spc="-5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использование</a:t>
                      </a:r>
                      <a:r>
                        <a:rPr lang="ru-RU" sz="1400" spc="-3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дидактического</a:t>
                      </a:r>
                      <a:r>
                        <a:rPr lang="ru-RU" sz="1400" spc="-28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материала в</a:t>
                      </a:r>
                      <a:r>
                        <a:rPr lang="ru-RU" sz="1400" spc="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работе.</a:t>
                      </a:r>
                    </a:p>
                    <a:p>
                      <a:pPr marL="88265" marR="106680">
                        <a:lnSpc>
                          <a:spcPct val="98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Помощь</a:t>
                      </a:r>
                      <a:r>
                        <a:rPr lang="ru-RU" sz="1400" spc="-2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подборе и</a:t>
                      </a:r>
                      <a:r>
                        <a:rPr lang="ru-RU" sz="1400" spc="-4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оформлении</a:t>
                      </a:r>
                      <a:r>
                        <a:rPr lang="ru-RU" sz="1400" spc="-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картотек</a:t>
                      </a:r>
                      <a:r>
                        <a:rPr lang="ru-RU" sz="1400" spc="-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</a:t>
                      </a:r>
                      <a:r>
                        <a:rPr lang="ru-RU" sz="1400" spc="-28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дидактическим</a:t>
                      </a: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400" spc="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развивающим</a:t>
                      </a:r>
                      <a:r>
                        <a:rPr lang="ru-RU" sz="1400" spc="-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играм,</a:t>
                      </a: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планированию</a:t>
                      </a:r>
                      <a:r>
                        <a:rPr lang="ru-RU" sz="1400" spc="-3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прогулок.</a:t>
                      </a:r>
                    </a:p>
                    <a:p>
                      <a:pPr marL="33020" marR="179705">
                        <a:lnSpc>
                          <a:spcPct val="96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Ведение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портфолио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 Общие вопросы ведения</a:t>
                      </a:r>
                      <a:r>
                        <a:rPr lang="ru-RU" sz="1400" spc="-29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портфолио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5715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Практикум</a:t>
                      </a:r>
                      <a:r>
                        <a:rPr lang="ru-RU" sz="1400" spc="-1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молодого специалиста: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5715" marR="720725">
                        <a:lnSpc>
                          <a:spcPct val="98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«Трудности</a:t>
                      </a:r>
                      <a:r>
                        <a:rPr lang="ru-RU" sz="1400" spc="-1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400" spc="-5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организации</a:t>
                      </a:r>
                      <a:r>
                        <a:rPr lang="ru-RU" sz="1400" spc="-1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режимных</a:t>
                      </a:r>
                      <a:r>
                        <a:rPr lang="ru-RU" sz="1400" spc="-285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моментов».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69215">
                        <a:lnSpc>
                          <a:spcPct val="98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Консультация, подбор литературы.</a:t>
                      </a:r>
                    </a:p>
                    <a:p>
                      <a:pPr marL="36195" marR="69215">
                        <a:lnSpc>
                          <a:spcPct val="98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Посещение молодым</a:t>
                      </a: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специалистом НОД и режимных</a:t>
                      </a:r>
                      <a:r>
                        <a:rPr lang="ru-RU" sz="1400" spc="-29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моментов</a:t>
                      </a: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1400" spc="-4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наставника.</a:t>
                      </a:r>
                    </a:p>
                    <a:p>
                      <a:pPr marL="36195" marR="244475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Консультирование.</a:t>
                      </a:r>
                      <a:r>
                        <a:rPr lang="ru-RU" sz="1400" spc="-3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Помощь</a:t>
                      </a:r>
                      <a:r>
                        <a:rPr lang="ru-RU" sz="1400" spc="-3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400" spc="-28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ведении</a:t>
                      </a:r>
                      <a:r>
                        <a:rPr lang="ru-RU" sz="1400" spc="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портфолио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36195" marR="95885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Помощь</a:t>
                      </a:r>
                      <a:r>
                        <a:rPr lang="ru-RU" sz="1400" spc="-3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400" spc="-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разработке</a:t>
                      </a:r>
                      <a:r>
                        <a:rPr lang="ru-RU" sz="1400" spc="-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конспекта</a:t>
                      </a:r>
                      <a:r>
                        <a:rPr lang="ru-RU" sz="1400" spc="-28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развлечения.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42240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Ноябрь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91135" marR="171450">
                        <a:spcBef>
                          <a:spcPts val="85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875" marR="112395">
                        <a:spcBef>
                          <a:spcPts val="175"/>
                        </a:spcBef>
                        <a:spcAft>
                          <a:spcPts val="0"/>
                        </a:spcAft>
                        <a:tabLst>
                          <a:tab pos="198501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Просмотр</a:t>
                      </a:r>
                      <a:r>
                        <a:rPr lang="ru-RU" sz="1400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конспекта</a:t>
                      </a:r>
                      <a:r>
                        <a:rPr lang="ru-RU" sz="1400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400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проведение</a:t>
                      </a:r>
                      <a:r>
                        <a:rPr lang="ru-RU" sz="1400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организованной образовательной</a:t>
                      </a:r>
                      <a:r>
                        <a:rPr lang="ru-RU" sz="1400" spc="-29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деятельности</a:t>
                      </a:r>
                      <a:r>
                        <a:rPr lang="ru-RU" sz="1400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молодым</a:t>
                      </a:r>
                      <a:r>
                        <a:rPr lang="ru-RU" sz="1400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специалистом.</a:t>
                      </a:r>
                      <a:r>
                        <a:rPr lang="ru-RU" sz="1400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Анализ</a:t>
                      </a:r>
                      <a:r>
                        <a:rPr lang="ru-RU" sz="1400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НОД,</a:t>
                      </a:r>
                      <a:r>
                        <a:rPr lang="ru-RU" sz="1400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определение</a:t>
                      </a:r>
                      <a:r>
                        <a:rPr lang="ru-RU" sz="1400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эффективных</a:t>
                      </a:r>
                      <a:r>
                        <a:rPr lang="ru-RU" sz="1400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форм и методов в соответствии с возрастом</a:t>
                      </a:r>
                      <a:r>
                        <a:rPr lang="ru-RU" sz="1400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детей</a:t>
                      </a:r>
                      <a:r>
                        <a:rPr lang="ru-RU" sz="1400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400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видом</a:t>
                      </a:r>
                      <a:r>
                        <a:rPr lang="ru-RU" sz="1400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деятельности.</a:t>
                      </a:r>
                      <a:r>
                        <a:rPr lang="ru-RU" sz="1400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42875" marR="112395">
                        <a:spcBef>
                          <a:spcPts val="175"/>
                        </a:spcBef>
                        <a:spcAft>
                          <a:spcPts val="0"/>
                        </a:spcAft>
                        <a:tabLst>
                          <a:tab pos="198501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Психолого-педагогические</a:t>
                      </a:r>
                      <a:r>
                        <a:rPr lang="ru-RU" sz="1400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основы</a:t>
                      </a:r>
                      <a:r>
                        <a:rPr lang="ru-RU" sz="1400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установления</a:t>
                      </a:r>
                      <a:r>
                        <a:rPr lang="ru-RU" sz="1400" spc="-28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контактов</a:t>
                      </a:r>
                      <a:r>
                        <a:rPr lang="ru-RU" sz="1400" spc="-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 семьей</a:t>
                      </a:r>
                      <a:r>
                        <a:rPr lang="ru-RU" sz="1400" spc="-2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воспитанников.</a:t>
                      </a:r>
                    </a:p>
                    <a:p>
                      <a:pPr marL="33020" marR="179070">
                        <a:lnSpc>
                          <a:spcPct val="98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Инструктажи в детском саду. </a:t>
                      </a:r>
                    </a:p>
                    <a:p>
                      <a:pPr marL="33020" marR="179070">
                        <a:lnSpc>
                          <a:spcPct val="98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Подготовка</a:t>
                      </a:r>
                      <a:r>
                        <a:rPr lang="ru-RU" sz="1400" spc="-2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1400" spc="-2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новогодним</a:t>
                      </a:r>
                      <a:r>
                        <a:rPr lang="ru-RU" sz="1400" spc="-3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мероприятиям.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60960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Посещения НОД и режимным</a:t>
                      </a: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моментов молодого педагога.</a:t>
                      </a: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Обсуждение. Составление плана</a:t>
                      </a:r>
                      <a:r>
                        <a:rPr lang="ru-RU" sz="1400" spc="-28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предварительной</a:t>
                      </a:r>
                      <a:r>
                        <a:rPr lang="ru-RU" sz="1400" spc="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работы</a:t>
                      </a:r>
                      <a:r>
                        <a:rPr lang="ru-RU" sz="1400" spc="-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детьми</a:t>
                      </a:r>
                      <a:r>
                        <a:rPr lang="ru-RU" sz="1400" spc="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родителями.</a:t>
                      </a:r>
                    </a:p>
                    <a:p>
                      <a:pPr marL="36195" marR="10414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Познакомить с различными</a:t>
                      </a: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инструкциями в детском саду,</a:t>
                      </a: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помочь осознать серьезность их</a:t>
                      </a:r>
                      <a:r>
                        <a:rPr lang="ru-RU" sz="1400" spc="-28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исполнения.</a:t>
                      </a: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Консультация</a:t>
                      </a:r>
                      <a:r>
                        <a:rPr lang="ru-RU" sz="1400" spc="-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для</a:t>
                      </a: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педагогов:</a:t>
                      </a:r>
                    </a:p>
                    <a:p>
                      <a:pPr marL="36195" indent="39370">
                        <a:lnSpc>
                          <a:spcPct val="98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«Организация</a:t>
                      </a:r>
                      <a:r>
                        <a:rPr lang="ru-RU" sz="1400" spc="2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сюжетно-ролевой</a:t>
                      </a:r>
                      <a:r>
                        <a:rPr lang="ru-RU" sz="1400" spc="-28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игры».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120650">
                        <a:spcBef>
                          <a:spcPts val="85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Декабрь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390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91135" marR="171450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20" marR="453390">
                        <a:lnSpc>
                          <a:spcPct val="98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Анализ педагогических ситуаций, стилей</a:t>
                      </a:r>
                      <a:r>
                        <a:rPr lang="ru-RU" sz="1400" spc="-28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педагогического</a:t>
                      </a:r>
                      <a:r>
                        <a:rPr lang="ru-RU" sz="1400" spc="-2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общения</a:t>
                      </a:r>
                      <a:r>
                        <a:rPr lang="ru-RU" sz="1400" spc="-2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 детьми.</a:t>
                      </a:r>
                    </a:p>
                    <a:p>
                      <a:pPr marL="33020" marR="57658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Углубленное знакомство с локальными</a:t>
                      </a:r>
                      <a:r>
                        <a:rPr lang="ru-RU" sz="1400" spc="-29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документами,</a:t>
                      </a: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приказами</a:t>
                      </a:r>
                      <a:r>
                        <a:rPr lang="ru-RU" sz="1400" spc="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ДОУ.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267335">
                        <a:lnSpc>
                          <a:spcPct val="98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Консультация «Современные</a:t>
                      </a:r>
                      <a:r>
                        <a:rPr lang="ru-RU" sz="1400" spc="-28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методы</a:t>
                      </a: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работы</a:t>
                      </a:r>
                      <a:r>
                        <a:rPr lang="ru-RU" sz="1400" spc="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400" spc="-2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детьми»</a:t>
                      </a:r>
                    </a:p>
                    <a:p>
                      <a:pPr marL="36195" marR="554355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Знакомство с основными</a:t>
                      </a:r>
                      <a:r>
                        <a:rPr lang="ru-RU" sz="1400" spc="-28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документами,</a:t>
                      </a: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регламентирующими</a:t>
                      </a: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деятельность</a:t>
                      </a: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ДОУ.</a:t>
                      </a:r>
                    </a:p>
                    <a:p>
                      <a:pPr marL="36195" marR="24701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Консультация, планирование,</a:t>
                      </a:r>
                      <a:r>
                        <a:rPr lang="ru-RU" sz="1400" spc="-28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обмен опытом, помощь</a:t>
                      </a: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наставника.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76530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Январь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476672"/>
          <a:ext cx="8229600" cy="615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3538736"/>
                <a:gridCol w="3096344"/>
                <a:gridCol w="1018456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91135" marR="17145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920" marR="93980" algn="just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Анализ основных проблем в педагогической</a:t>
                      </a: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деятельности</a:t>
                      </a: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молодого</a:t>
                      </a: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специалиста.</a:t>
                      </a:r>
                    </a:p>
                    <a:p>
                      <a:pPr marL="121920" marR="889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Использование</a:t>
                      </a: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современных</a:t>
                      </a: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технологий</a:t>
                      </a: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воспитательном</a:t>
                      </a: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процессе.</a:t>
                      </a: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Знакомство</a:t>
                      </a: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400" spc="-28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использованием</a:t>
                      </a: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работе</a:t>
                      </a: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проектов.</a:t>
                      </a: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Выбор</a:t>
                      </a:r>
                      <a:r>
                        <a:rPr lang="en-US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253365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Консультация,</a:t>
                      </a:r>
                      <a:r>
                        <a:rPr lang="ru-RU" sz="1400" spc="-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планирование,</a:t>
                      </a:r>
                      <a:r>
                        <a:rPr lang="ru-RU" sz="1400" spc="-28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обмен опытом, помощь</a:t>
                      </a: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наставника.</a:t>
                      </a:r>
                    </a:p>
                    <a:p>
                      <a:pPr marL="36195" marR="475615">
                        <a:lnSpc>
                          <a:spcPct val="98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Консультация и ответы на</a:t>
                      </a:r>
                      <a:r>
                        <a:rPr lang="ru-RU" sz="1400" spc="-28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интересующие</a:t>
                      </a: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вопросы.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89535" marR="63500"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Февраль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91135" marR="171450" algn="ctr">
                        <a:spcBef>
                          <a:spcPts val="108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20" marR="367665" algn="just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Нетрадиционные формы взаимодействия с</a:t>
                      </a:r>
                      <a:r>
                        <a:rPr lang="ru-RU" sz="1400" spc="-28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родителями, участие молодого педагога в</a:t>
                      </a: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подготовке</a:t>
                      </a:r>
                      <a:r>
                        <a:rPr lang="ru-RU" sz="1400" spc="-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материала для</a:t>
                      </a:r>
                      <a:r>
                        <a:rPr lang="ru-RU" sz="1400" spc="-2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родителей.</a:t>
                      </a:r>
                    </a:p>
                    <a:p>
                      <a:pPr marL="33020">
                        <a:lnSpc>
                          <a:spcPts val="137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предметно-пространственной</a:t>
                      </a: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среды</a:t>
                      </a:r>
                      <a:r>
                        <a:rPr lang="ru-RU" sz="1400" spc="-3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400" spc="-3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группе</a:t>
                      </a:r>
                      <a:r>
                        <a:rPr lang="ru-RU" sz="1400" spc="-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1400" spc="-28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 участке.</a:t>
                      </a:r>
                    </a:p>
                    <a:p>
                      <a:pPr marL="33020" marR="10718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</a:t>
                      </a:r>
                      <a:r>
                        <a:rPr lang="ru-RU" sz="1400" spc="-4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прогулки</a:t>
                      </a: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400" spc="-2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детьми</a:t>
                      </a:r>
                      <a:r>
                        <a:rPr lang="ru-RU" sz="1400" spc="-28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400" spc="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разное</a:t>
                      </a:r>
                      <a:r>
                        <a:rPr lang="ru-RU" sz="1400" spc="-2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время</a:t>
                      </a:r>
                      <a:r>
                        <a:rPr lang="ru-RU" sz="1400" spc="-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года.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88900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Консультация наставника,</a:t>
                      </a: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участие</a:t>
                      </a:r>
                      <a:r>
                        <a:rPr lang="ru-RU" sz="1400" spc="-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молодого</a:t>
                      </a:r>
                      <a:r>
                        <a:rPr lang="ru-RU" sz="1400" spc="2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педагога</a:t>
                      </a:r>
                      <a:r>
                        <a:rPr lang="ru-RU" sz="1400" spc="-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разработке материалов для</a:t>
                      </a: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родителей. Консультация,</a:t>
                      </a: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мастер-класс.</a:t>
                      </a:r>
                      <a:r>
                        <a:rPr lang="ru-RU" sz="1400" spc="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Обсуждение</a:t>
                      </a: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(принципы построения, наличие</a:t>
                      </a:r>
                      <a:r>
                        <a:rPr lang="ru-RU" sz="1400" spc="-29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игровых зон, их оснащение,</a:t>
                      </a: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смена материала.</a:t>
                      </a:r>
                    </a:p>
                    <a:p>
                      <a:pPr marL="36195" marR="317500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Взаимопосещение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400" spc="-28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консультация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89535" marR="62865" algn="ctr">
                        <a:spcBef>
                          <a:spcPts val="10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91135" marR="171450"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20" marR="110490" indent="115570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Самостоятельная</a:t>
                      </a:r>
                      <a:r>
                        <a:rPr lang="ru-RU" sz="1400" spc="-5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организация</a:t>
                      </a:r>
                      <a:r>
                        <a:rPr lang="ru-RU" sz="1400" spc="-3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 руководство</a:t>
                      </a:r>
                      <a:r>
                        <a:rPr lang="ru-RU" sz="1400" spc="-28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творческими играми детей 2-3 лет. Роль игры в</a:t>
                      </a:r>
                      <a:r>
                        <a:rPr lang="ru-RU" sz="1400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развитии</a:t>
                      </a:r>
                      <a:r>
                        <a:rPr lang="ru-RU" sz="1400" spc="-1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дошкольников.</a:t>
                      </a:r>
                    </a:p>
                    <a:p>
                      <a:pPr marL="112395" marR="99695"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966470" algn="l"/>
                          <a:tab pos="222567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Причины	возникновения	</a:t>
                      </a:r>
                      <a:r>
                        <a:rPr lang="ru-RU" sz="1400" spc="-20">
                          <a:latin typeface="Times New Roman"/>
                          <a:ea typeface="Times New Roman"/>
                          <a:cs typeface="Times New Roman"/>
                        </a:rPr>
                        <a:t>конфликтных</a:t>
                      </a:r>
                      <a:r>
                        <a:rPr lang="ru-RU" sz="1400" spc="-28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ситуаций и их урегулирование в процессе</a:t>
                      </a:r>
                      <a:r>
                        <a:rPr lang="ru-RU" sz="1400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педагогической</a:t>
                      </a:r>
                      <a:r>
                        <a:rPr lang="ru-RU" sz="14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деятельности.</a:t>
                      </a:r>
                    </a:p>
                    <a:p>
                      <a:pPr marL="112395" marR="81280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Оказание помощи при составление отчетов о</a:t>
                      </a:r>
                      <a:r>
                        <a:rPr lang="ru-RU" sz="1400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работе.</a:t>
                      </a:r>
                      <a:r>
                        <a:rPr lang="ru-RU" sz="1400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Аналитический</a:t>
                      </a:r>
                      <a:r>
                        <a:rPr lang="en-US" sz="1400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r>
                        <a:rPr lang="en-US" sz="1400" spc="-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за</a:t>
                      </a:r>
                      <a:r>
                        <a:rPr lang="en-US" sz="1400" spc="-2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год.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12700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Консультация наставника,</a:t>
                      </a: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наблюдение за работой молодого</a:t>
                      </a:r>
                      <a:r>
                        <a:rPr lang="ru-RU" sz="1400" spc="-28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специалиста (совместной игровой</a:t>
                      </a:r>
                      <a:r>
                        <a:rPr lang="ru-RU" sz="1400" spc="-285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деятельности).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Обсуждение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и</a:t>
                      </a:r>
                      <a:r>
                        <a:rPr lang="en-US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консультирование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молодого</a:t>
                      </a:r>
                      <a:r>
                        <a:rPr lang="en-US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педагога</a:t>
                      </a:r>
                      <a:r>
                        <a:rPr lang="en-US" sz="1400" spc="-2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по</a:t>
                      </a:r>
                      <a:r>
                        <a:rPr lang="en-US" sz="1400" spc="3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этой</a:t>
                      </a:r>
                      <a:r>
                        <a:rPr lang="en-US" sz="1400" spc="-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теме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89535" marR="69215"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91135" marR="1714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20" marR="158750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Оказание помощи</a:t>
                      </a:r>
                      <a:r>
                        <a:rPr lang="ru-RU" sz="1400" spc="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при</a:t>
                      </a:r>
                      <a:r>
                        <a:rPr lang="ru-RU" sz="1400" spc="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проведении</a:t>
                      </a:r>
                      <a:r>
                        <a:rPr lang="ru-RU" sz="1400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мониторинга,</a:t>
                      </a:r>
                      <a:r>
                        <a:rPr lang="ru-RU" sz="1400" spc="-3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изучение</a:t>
                      </a:r>
                      <a:r>
                        <a:rPr lang="ru-RU" sz="1400" spc="-2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методик,</a:t>
                      </a:r>
                      <a:r>
                        <a:rPr lang="ru-RU" sz="1400" spc="-2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проведение</a:t>
                      </a:r>
                      <a:r>
                        <a:rPr lang="ru-RU" sz="1400" spc="-2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1400" spc="-285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обследования воспитанников. 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Подготовка к</a:t>
                      </a:r>
                      <a:r>
                        <a:rPr lang="en-US" sz="1400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летне-оздоровительному</a:t>
                      </a:r>
                      <a:r>
                        <a:rPr lang="en-US" sz="1400" spc="-4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периоду.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Проведение</a:t>
                      </a:r>
                      <a:r>
                        <a:rPr lang="en-US" sz="1400" spc="-4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итогов</a:t>
                      </a:r>
                      <a:r>
                        <a:rPr lang="en-US" sz="14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работы.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191770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Консультация</a:t>
                      </a: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400" spc="-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ответы</a:t>
                      </a:r>
                      <a:r>
                        <a:rPr lang="ru-RU" sz="1400" spc="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интересующие вопросы,</a:t>
                      </a: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оказание помощи.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Самоанализ</a:t>
                      </a:r>
                      <a:r>
                        <a:rPr lang="en-US" sz="1400" spc="-28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молодого</a:t>
                      </a:r>
                      <a:r>
                        <a:rPr lang="en-US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специалиста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89535" marR="6286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</TotalTime>
  <Words>967</Words>
  <Application>Microsoft Office PowerPoint</Application>
  <PresentationFormat>Экран (4:3)</PresentationFormat>
  <Paragraphs>145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     МКДОУ «Детский сад №1 п. Алексеевск» Работа по наставничеству с молодым специалистом.</vt:lpstr>
      <vt:lpstr>Актуальность</vt:lpstr>
      <vt:lpstr>Цель:</vt:lpstr>
      <vt:lpstr>Задачи:</vt:lpstr>
      <vt:lpstr>Ожидаемые результаты:</vt:lpstr>
      <vt:lpstr>Формы работы:</vt:lpstr>
      <vt:lpstr>План работы с молодым специалистом.</vt:lpstr>
      <vt:lpstr>Слайд 8</vt:lpstr>
      <vt:lpstr>Слайд 9</vt:lpstr>
      <vt:lpstr>Результаты успешности молодого специалиста</vt:lpstr>
      <vt:lpstr>Задачи на   учебный год:</vt:lpstr>
      <vt:lpstr>Вывод:</vt:lpstr>
      <vt:lpstr>Слайд 13</vt:lpstr>
      <vt:lpstr>Я считаю необходимым: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18</cp:revision>
  <dcterms:created xsi:type="dcterms:W3CDTF">2021-11-28T12:20:55Z</dcterms:created>
  <dcterms:modified xsi:type="dcterms:W3CDTF">2021-12-01T14:45:57Z</dcterms:modified>
</cp:coreProperties>
</file>