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9" r:id="rId2"/>
    <p:sldId id="262" r:id="rId3"/>
    <p:sldId id="257" r:id="rId4"/>
    <p:sldId id="270" r:id="rId5"/>
    <p:sldId id="282" r:id="rId6"/>
    <p:sldId id="258" r:id="rId7"/>
    <p:sldId id="263" r:id="rId8"/>
    <p:sldId id="287" r:id="rId9"/>
    <p:sldId id="285" r:id="rId10"/>
    <p:sldId id="264" r:id="rId11"/>
    <p:sldId id="260" r:id="rId12"/>
    <p:sldId id="294" r:id="rId13"/>
    <p:sldId id="268" r:id="rId14"/>
    <p:sldId id="295" r:id="rId15"/>
    <p:sldId id="266" r:id="rId16"/>
    <p:sldId id="296" r:id="rId17"/>
    <p:sldId id="261" r:id="rId18"/>
    <p:sldId id="288" r:id="rId19"/>
    <p:sldId id="273" r:id="rId20"/>
    <p:sldId id="293" r:id="rId21"/>
    <p:sldId id="297" r:id="rId22"/>
    <p:sldId id="298" r:id="rId23"/>
    <p:sldId id="292" r:id="rId24"/>
    <p:sldId id="291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3" autoAdjust="0"/>
    <p:restoredTop sz="96057" autoAdjust="0"/>
  </p:normalViewPr>
  <p:slideViewPr>
    <p:cSldViewPr>
      <p:cViewPr varScale="1">
        <p:scale>
          <a:sx n="85" d="100"/>
          <a:sy n="85" d="100"/>
        </p:scale>
        <p:origin x="-1286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3C07F-8858-407D-9BAC-1C856EEB8ADE}" type="datetimeFigureOut">
              <a:rPr lang="ru-RU" smtClean="0"/>
              <a:pPr/>
              <a:t>11.11.2021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FB412-6F24-4363-B7F7-B7507F41AD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54296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9600" b="1" dirty="0" smtClean="0">
                <a:solidFill>
                  <a:srgbClr val="0033CC"/>
                </a:solidFill>
              </a:rPr>
              <a:t>Мнемотехнику 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FB412-6F24-4363-B7F7-B7507F41AD87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1517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CC00-CDD8-4172-B2B4-4AD4E98661CB}" type="datetimeFigureOut">
              <a:rPr lang="ru-RU" smtClean="0"/>
              <a:pPr/>
              <a:t>11.11.2021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D0A5-DA7B-45D4-B493-506EE39B63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CC00-CDD8-4172-B2B4-4AD4E98661CB}" type="datetimeFigureOut">
              <a:rPr lang="ru-RU" smtClean="0"/>
              <a:pPr/>
              <a:t>11.11.2021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D0A5-DA7B-45D4-B493-506EE39B63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CC00-CDD8-4172-B2B4-4AD4E98661CB}" type="datetimeFigureOut">
              <a:rPr lang="ru-RU" smtClean="0"/>
              <a:pPr/>
              <a:t>11.11.2021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D0A5-DA7B-45D4-B493-506EE39B63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CC00-CDD8-4172-B2B4-4AD4E98661CB}" type="datetimeFigureOut">
              <a:rPr lang="ru-RU" smtClean="0"/>
              <a:pPr/>
              <a:t>11.11.2021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D0A5-DA7B-45D4-B493-506EE39B63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CC00-CDD8-4172-B2B4-4AD4E98661CB}" type="datetimeFigureOut">
              <a:rPr lang="ru-RU" smtClean="0"/>
              <a:pPr/>
              <a:t>11.11.2021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D0A5-DA7B-45D4-B493-506EE39B63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CC00-CDD8-4172-B2B4-4AD4E98661CB}" type="datetimeFigureOut">
              <a:rPr lang="ru-RU" smtClean="0"/>
              <a:pPr/>
              <a:t>11.11.2021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D0A5-DA7B-45D4-B493-506EE39B63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CC00-CDD8-4172-B2B4-4AD4E98661CB}" type="datetimeFigureOut">
              <a:rPr lang="ru-RU" smtClean="0"/>
              <a:pPr/>
              <a:t>11.11.2021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D0A5-DA7B-45D4-B493-506EE39B63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CC00-CDD8-4172-B2B4-4AD4E98661CB}" type="datetimeFigureOut">
              <a:rPr lang="ru-RU" smtClean="0"/>
              <a:pPr/>
              <a:t>11.11.2021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D0A5-DA7B-45D4-B493-506EE39B63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CC00-CDD8-4172-B2B4-4AD4E98661CB}" type="datetimeFigureOut">
              <a:rPr lang="ru-RU" smtClean="0"/>
              <a:pPr/>
              <a:t>11.11.2021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D0A5-DA7B-45D4-B493-506EE39B63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CC00-CDD8-4172-B2B4-4AD4E98661CB}" type="datetimeFigureOut">
              <a:rPr lang="ru-RU" smtClean="0"/>
              <a:pPr/>
              <a:t>11.11.2021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D0A5-DA7B-45D4-B493-506EE39B63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CC00-CDD8-4172-B2B4-4AD4E98661CB}" type="datetimeFigureOut">
              <a:rPr lang="ru-RU" smtClean="0"/>
              <a:pPr/>
              <a:t>11.11.2021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D0A5-DA7B-45D4-B493-506EE39B63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7CC00-CDD8-4172-B2B4-4AD4E98661CB}" type="datetimeFigureOut">
              <a:rPr lang="ru-RU" smtClean="0"/>
              <a:pPr/>
              <a:t>11.11.2021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6D0A5-DA7B-45D4-B493-506EE39B63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23528" y="81357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казённое дошкольное образовательное учреждение «Детский сад № 1 п. Алексеевск  Киренского района» Иркутская область,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иренский район п. Алексеевск,  ул. Чапаева 46а</a:t>
            </a:r>
          </a:p>
        </p:txBody>
      </p:sp>
      <p:pic>
        <p:nvPicPr>
          <p:cNvPr id="1027" name="Picture 3" descr="C:\Users\анна\Desktop\Зарубина А.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700808"/>
            <a:ext cx="217739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827584" y="1124744"/>
            <a:ext cx="568863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Название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практики :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экономических представлений у дошкольников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посредством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театрализованной деятельности и обучающих сказок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Направление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практики: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 предпосылок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функциональной грамотности у детей дошкольного возраста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79704" y="3861048"/>
            <a:ext cx="266429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Зарубина Анна Николаевна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2448880"/>
      </p:ext>
    </p:extLst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052736"/>
            <a:ext cx="836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значение имеет предметно – развивающая среда в формировании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нравственных и экономических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представлений. Разнообразный наглядно-иллюстративный материал помогает лучше усвоить экономические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понятия.</a:t>
            </a:r>
          </a:p>
        </p:txBody>
      </p:sp>
      <p:sp>
        <p:nvSpPr>
          <p:cNvPr id="9" name="Облако 8"/>
          <p:cNvSpPr/>
          <p:nvPr/>
        </p:nvSpPr>
        <p:spPr>
          <a:xfrm>
            <a:off x="1043608" y="142852"/>
            <a:ext cx="6768752" cy="10539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развивающей предметно –пространственной  среды в группе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5462600" cy="412470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анна\Desktop\Camera\IMG_20210208_1512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49"/>
          <a:stretch/>
        </p:blipFill>
        <p:spPr bwMode="auto">
          <a:xfrm>
            <a:off x="5652120" y="2132856"/>
            <a:ext cx="3384376" cy="443224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332656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Игры-драматизации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дали возможность стать на позицию персонажа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проникнуться его эмоциями, воспитывали интерес к экономическому миру, развивали внимание, мышление, воображение.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14290"/>
            <a:ext cx="850112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103266" cy="4379895"/>
          </a:xfrm>
          <a:prstGeom prst="round2DiagRect">
            <a:avLst>
              <a:gd name="adj1" fmla="val 16667"/>
              <a:gd name="adj2" fmla="val 1067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2816"/>
            <a:ext cx="4397885" cy="4209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79675108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5292289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3730551" cy="496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33553720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20506" cy="4581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4248617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506359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анна\Desktop\Camera\IMG_20211022_162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383442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8205260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11560" y="188640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Для закрепления применяю дидактические упражнения и игры: «Расскажи сказку», «Узнай сказку», «Собери сказку», «Разрезные картинки», «Сказочное лото», «Составь предложение» и другие.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анна\Desktop\Camera\IMG_20210208_1537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696168" cy="49282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C:\Users\анна\Desktop\Camera\IMG_20210208_1543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420"/>
          <a:stretch/>
        </p:blipFill>
        <p:spPr bwMode="auto">
          <a:xfrm>
            <a:off x="4355976" y="1556792"/>
            <a:ext cx="4470760" cy="45053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7"/>
            <a:ext cx="4248471" cy="5360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87" t="11535" r="15015" b="16536"/>
          <a:stretch>
            <a:fillRect/>
          </a:stretch>
        </p:blipFill>
        <p:spPr bwMode="auto">
          <a:xfrm>
            <a:off x="4644008" y="836712"/>
            <a:ext cx="3960440" cy="4997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8135954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269403"/>
            <a:ext cx="79928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7" name="Picture 3" descr="C:\Users\анна\Desktop\Camera\IMG_20210209_1306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042"/>
          <a:stretch/>
        </p:blipFill>
        <p:spPr bwMode="auto">
          <a:xfrm>
            <a:off x="755576" y="1444360"/>
            <a:ext cx="7704856" cy="50249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лако 8"/>
          <p:cNvSpPr/>
          <p:nvPr/>
        </p:nvSpPr>
        <p:spPr>
          <a:xfrm>
            <a:off x="1691680" y="116632"/>
            <a:ext cx="5604115" cy="18002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творчество: Рисование героев сказки</a:t>
            </a:r>
            <a:endParaRPr lang="ru-RU" sz="20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5381241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3600" b="1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637112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r>
              <a:rPr lang="ru-RU" sz="3400" dirty="0">
                <a:solidFill>
                  <a:srgbClr val="000000"/>
                </a:solidFill>
                <a:latin typeface="Times New Roman"/>
                <a:ea typeface="Times New Roman"/>
              </a:rPr>
              <a:t>Определены направления совместной деятельности педагога и родителей по данной проблеме:</a:t>
            </a:r>
            <a:endParaRPr lang="ru-RU" sz="2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3400" dirty="0">
                <a:solidFill>
                  <a:srgbClr val="000000"/>
                </a:solidFill>
                <a:latin typeface="Times New Roman"/>
                <a:ea typeface="Times New Roman"/>
              </a:rPr>
              <a:t>-информирование родителей о задачах и содержании работы по формированию экономических представлений (консультации, советы, памятки, </a:t>
            </a:r>
            <a:r>
              <a:rPr lang="ru-RU" sz="3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рекомендации </a:t>
            </a:r>
            <a:r>
              <a:rPr lang="ru-RU" sz="3400" dirty="0">
                <a:solidFill>
                  <a:srgbClr val="000000"/>
                </a:solidFill>
                <a:latin typeface="Times New Roman"/>
                <a:ea typeface="Times New Roman"/>
              </a:rPr>
              <a:t>и др.).</a:t>
            </a:r>
            <a:endParaRPr lang="ru-RU" sz="2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3400" dirty="0">
                <a:solidFill>
                  <a:srgbClr val="000000"/>
                </a:solidFill>
                <a:latin typeface="Times New Roman"/>
                <a:ea typeface="Times New Roman"/>
              </a:rPr>
              <a:t>-участие семей в развлечениях, конкурсах обогащает семейный досуг, объединяет детей и взрослых в общих делах.</a:t>
            </a:r>
            <a:endParaRPr lang="ru-RU" sz="2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3400" dirty="0">
                <a:solidFill>
                  <a:srgbClr val="000000"/>
                </a:solidFill>
                <a:latin typeface="Times New Roman"/>
                <a:ea typeface="Times New Roman"/>
              </a:rPr>
              <a:t>-создание обогащенной развивающей среды в домашних условиях.</a:t>
            </a:r>
            <a:endParaRPr lang="ru-RU" sz="2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3400" dirty="0">
                <a:solidFill>
                  <a:srgbClr val="000000"/>
                </a:solidFill>
                <a:latin typeface="Times New Roman"/>
                <a:ea typeface="Times New Roman"/>
              </a:rPr>
              <a:t>-привлечение детей к обсуждению семейного бюджета с целью воспитания рационального отношения к деньгам, развития умения считаться с потребностями и желаниями всех членов семьи.</a:t>
            </a:r>
            <a:endParaRPr lang="ru-RU" sz="26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90699576"/>
      </p:ext>
    </p:extLst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:\IMG_20210210_0936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51141">
            <a:off x="4517927" y="2224673"/>
            <a:ext cx="4270215" cy="4186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:\IMG_20210210_0928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8816">
            <a:off x="419620" y="2281804"/>
            <a:ext cx="3696248" cy="413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116632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Опыт работы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теме: «Формирование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экономических представлений у дошкольников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посредством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театрализованной деятельности и обучающих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сказок» представлен педагогам Киренского района на РМО, и на  фестивале методических инновационных идей «Педагогический вернисаж» в центре развития образования.</a:t>
            </a:r>
            <a:r>
              <a:rPr lang="ru-RU" dirty="0" smtClean="0"/>
              <a:t>                                          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03848" y="1628800"/>
            <a:ext cx="2583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Федорино горе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9297486"/>
      </p:ext>
    </p:extLst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 descr="F:\%D1%84%D0%BE%D1%80%D1%83%D0%BC\s1200 (2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700" name="AutoShape 4" descr="F:\%D1%84%D0%BE%D1%80%D1%83%D0%BC\s1200 (2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703" name="AutoShape 7" descr="F:\%D1%84%D0%BE%D1%80%D1%83%D0%BC\s1200 (2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705" name="AutoShape 9" descr="F:\%D1%84%D0%BE%D1%80%D1%83%D0%BC\s1200 (2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95536" y="260648"/>
            <a:ext cx="832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Срок реализации практики: долгосрочный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7975" y="476672"/>
            <a:ext cx="8728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340768"/>
            <a:ext cx="86409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Одна из важней задач дошкольной педагогики является обучение детей экономики, это обусловлено необходимо в современных  условиях. Существуют различные формы и методы ознакомления с азами экономики, но я выбрала наиболее приемлемый 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результативный.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Театральные постановки и обучающие сказки знакомят  детей с экономическими представлениями (труд, производство, обмен и др.) и для воспитания таких «экономических» качеств личности: хозяйственность, трудолюбие, старание, бережливость, прилежность.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836712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Актуальность практики: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1576" y="764704"/>
            <a:ext cx="5582424" cy="6540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Заяц - портной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:\ФОТО\Романовне фото сад\IMG-20191206-WA00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204864"/>
            <a:ext cx="4896544" cy="41764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146" name="Picture 2" descr="C:\Users\анна\Desktop\Моё\Фото\Camera\IMG-20200930-WA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3838580" cy="43924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1340768"/>
            <a:ext cx="4038715" cy="453650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4018161" cy="46403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332656"/>
            <a:ext cx="2701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Рукавичка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3158234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624039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332656"/>
            <a:ext cx="5346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Квест игра по сказке «Теремок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16832"/>
            <a:ext cx="4751598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44091537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272231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Вывод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Таким образом работа по формированию экономических представлений у дошкольников посредством театрализованной деятельности и обучающих сказок формирует  интеллект детей, развивает интерес и любознательность. Сказки помогают ребёнку совместно со взрослым увлеченно и активно открывать маленькие экономические истины.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3214686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Перспективы: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продолжить работу по формированию  экономических представлений у  дошкольников, используя интеграцию  образовательных областей в соответствии с ФГОС ДОУ.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 изыскивать новые эффективные формы и методы работы с детьми и родителями,  привлекать родителей к активному сотрудничеству и участию  в различных мероприятиях.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Список рекомендуемой литературы: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256584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Помораева И. А., Позина В.А. Формирование математических представлений: – М.: МОЗАИКА – СИНТЕЗ, 2017. – 64с.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Котюсова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И. М., Лукьянова Р. С. Экономика в сказках и играх [Текст]: пособие для воспитателей ДОУ/ И. М. Котюсова, Р. С. Лукьянова. – Нижний Новгород, 1994. – 45 с.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Смоленцева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А. А. Знакомим дошкольника с азами экономики с помощью сказок [Текст]: практическое пособие/ А. А. Смоленцева М. : Аркти, 2006. – 88 с.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Фесюкова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Л. Б. Воспитание сказкой [Текст]: практическое пособие 1996. – 464 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98454389"/>
      </p:ext>
    </p:extLst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9551" y="1685590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4181605" y="3861048"/>
            <a:ext cx="4974575" cy="2116545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Построить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систему применения сказок, позволяющую вводить детей в новую – экономическую – сферу социальной жизни людей и способствующую формированию нравственных качеств, необходимых в экономической деятельности</a:t>
            </a: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 flipH="1">
            <a:off x="151864" y="3852769"/>
            <a:ext cx="3929090" cy="2376264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Обогатить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знания родителей по экономическому воспитанию детей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3275856" y="2060848"/>
            <a:ext cx="2761478" cy="1296144"/>
          </a:xfrm>
          <a:prstGeom prst="cloudCallout">
            <a:avLst>
              <a:gd name="adj1" fmla="val -20184"/>
              <a:gd name="adj2" fmla="val 9846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260648"/>
            <a:ext cx="8568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Лента лицом вверх 2"/>
          <p:cNvSpPr/>
          <p:nvPr/>
        </p:nvSpPr>
        <p:spPr>
          <a:xfrm>
            <a:off x="0" y="260648"/>
            <a:ext cx="9144000" cy="2010860"/>
          </a:xfrm>
          <a:prstGeom prst="ribbon2">
            <a:avLst/>
          </a:prstGeom>
          <a:solidFill>
            <a:schemeClr val="bg2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Цель: создать условия, способствующие формированию экономических качеств у дошкольников.</a:t>
            </a:r>
            <a:endParaRPr lang="ru-RU" sz="2400" b="1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953061"/>
      </p:ext>
    </p:extLst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Лента лицом вверх 6"/>
          <p:cNvSpPr/>
          <p:nvPr/>
        </p:nvSpPr>
        <p:spPr>
          <a:xfrm>
            <a:off x="176872" y="99485"/>
            <a:ext cx="8563886" cy="1241283"/>
          </a:xfrm>
          <a:prstGeom prst="ribbon2">
            <a:avLst/>
          </a:prstGeom>
          <a:solidFill>
            <a:schemeClr val="bg2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сказки мы воспитываем у детей: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323528" y="1628800"/>
            <a:ext cx="2622752" cy="1112201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defRPr/>
            </a:pPr>
            <a:r>
              <a:rPr lang="ru-RU" b="1" kern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Волю</a:t>
            </a:r>
            <a:endParaRPr lang="ru-RU" b="1" kern="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5724128" y="1484784"/>
            <a:ext cx="2822322" cy="1154662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defRPr/>
            </a:pPr>
            <a:r>
              <a:rPr lang="ru-RU" b="1" kern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Веру в себя</a:t>
            </a:r>
            <a:endParaRPr lang="ru-RU" b="1" kern="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право с вырезом 9"/>
          <p:cNvSpPr/>
          <p:nvPr/>
        </p:nvSpPr>
        <p:spPr>
          <a:xfrm rot="6761511">
            <a:off x="3026837" y="1537034"/>
            <a:ext cx="1052726" cy="473237"/>
          </a:xfrm>
          <a:prstGeom prst="notched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трелка вправо с вырезом 10"/>
          <p:cNvSpPr/>
          <p:nvPr/>
        </p:nvSpPr>
        <p:spPr>
          <a:xfrm rot="4527354">
            <a:off x="4732301" y="1491315"/>
            <a:ext cx="1007480" cy="515534"/>
          </a:xfrm>
          <a:prstGeom prst="notchedRightArrow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бъект 14"/>
          <p:cNvSpPr>
            <a:spLocks noGrp="1"/>
          </p:cNvSpPr>
          <p:nvPr>
            <p:ph idx="1"/>
          </p:nvPr>
        </p:nvSpPr>
        <p:spPr>
          <a:xfrm>
            <a:off x="457200" y="5351512"/>
            <a:ext cx="5698976" cy="774651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17" name="Облако 16"/>
          <p:cNvSpPr/>
          <p:nvPr/>
        </p:nvSpPr>
        <p:spPr>
          <a:xfrm>
            <a:off x="5580112" y="2852936"/>
            <a:ext cx="3379667" cy="1224136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Настойчивость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Облако 17"/>
          <p:cNvSpPr/>
          <p:nvPr/>
        </p:nvSpPr>
        <p:spPr>
          <a:xfrm>
            <a:off x="323528" y="2996952"/>
            <a:ext cx="2448272" cy="9144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Смелость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9" name="Облако 18"/>
          <p:cNvSpPr/>
          <p:nvPr/>
        </p:nvSpPr>
        <p:spPr>
          <a:xfrm>
            <a:off x="2761752" y="2467744"/>
            <a:ext cx="2804350" cy="9144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Трудолюбие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лако 2"/>
          <p:cNvSpPr/>
          <p:nvPr/>
        </p:nvSpPr>
        <p:spPr>
          <a:xfrm>
            <a:off x="3234586" y="3835896"/>
            <a:ext cx="2520279" cy="9144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Оптимизм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107504" y="4221088"/>
            <a:ext cx="3168352" cy="986408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Ответственность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5004048" y="4653136"/>
            <a:ext cx="3995936" cy="1227584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Целеустремленность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1691680" y="5157192"/>
            <a:ext cx="3240360" cy="120907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Доброту и  честность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Лента лицом вверх 8"/>
          <p:cNvSpPr/>
          <p:nvPr/>
        </p:nvSpPr>
        <p:spPr>
          <a:xfrm>
            <a:off x="179512" y="0"/>
            <a:ext cx="8856984" cy="1017312"/>
          </a:xfrm>
          <a:prstGeom prst="ribbon2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 помощью сказки мы развиваем у ребенка: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блако 11"/>
          <p:cNvSpPr/>
          <p:nvPr/>
        </p:nvSpPr>
        <p:spPr>
          <a:xfrm>
            <a:off x="251520" y="1484784"/>
            <a:ext cx="2338709" cy="1517572"/>
          </a:xfrm>
          <a:prstGeom prst="clou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Умение слушать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блако 12"/>
          <p:cNvSpPr/>
          <p:nvPr/>
        </p:nvSpPr>
        <p:spPr>
          <a:xfrm>
            <a:off x="2915816" y="1772816"/>
            <a:ext cx="2811074" cy="1557068"/>
          </a:xfrm>
          <a:prstGeom prst="clou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Умение познавать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блако 13"/>
          <p:cNvSpPr/>
          <p:nvPr/>
        </p:nvSpPr>
        <p:spPr>
          <a:xfrm>
            <a:off x="5652120" y="1628800"/>
            <a:ext cx="3631308" cy="1856717"/>
          </a:xfrm>
          <a:prstGeom prst="clou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Умение сравнивать и сопоставлять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блако 14"/>
          <p:cNvSpPr/>
          <p:nvPr/>
        </p:nvSpPr>
        <p:spPr>
          <a:xfrm>
            <a:off x="179512" y="3140968"/>
            <a:ext cx="3312367" cy="1659311"/>
          </a:xfrm>
          <a:prstGeom prst="clou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Разговорную речь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блако 15"/>
          <p:cNvSpPr/>
          <p:nvPr/>
        </p:nvSpPr>
        <p:spPr>
          <a:xfrm>
            <a:off x="611560" y="5013176"/>
            <a:ext cx="5079001" cy="1433906"/>
          </a:xfrm>
          <a:prstGeom prst="clou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Коммуникативные качества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блако 16"/>
          <p:cNvSpPr/>
          <p:nvPr/>
        </p:nvSpPr>
        <p:spPr>
          <a:xfrm>
            <a:off x="5292080" y="3645024"/>
            <a:ext cx="3559300" cy="1819997"/>
          </a:xfrm>
          <a:prstGeom prst="clou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Мышление, память, внимание, воображение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 rot="1941284">
            <a:off x="3356024" y="972727"/>
            <a:ext cx="484632" cy="978408"/>
          </a:xfrm>
          <a:prstGeom prst="downArrow">
            <a:avLst>
              <a:gd name="adj1" fmla="val 50000"/>
              <a:gd name="adj2" fmla="val 8483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трелка вниз 18"/>
          <p:cNvSpPr/>
          <p:nvPr/>
        </p:nvSpPr>
        <p:spPr>
          <a:xfrm rot="20032352">
            <a:off x="5270376" y="938550"/>
            <a:ext cx="484632" cy="978408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52306345"/>
      </p:ext>
    </p:extLst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/>
          <p:cNvSpPr/>
          <p:nvPr/>
        </p:nvSpPr>
        <p:spPr>
          <a:xfrm>
            <a:off x="2627784" y="2564904"/>
            <a:ext cx="4176464" cy="112318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Этапы работы со сказкой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лако 9"/>
          <p:cNvSpPr/>
          <p:nvPr/>
        </p:nvSpPr>
        <p:spPr>
          <a:xfrm>
            <a:off x="0" y="0"/>
            <a:ext cx="4932040" cy="292494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Определить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вопросы экономической и нравственной направленности, короткие диалоги, подобрать иллюстрации (картинки с изображением сказочных героев и их действий).</a:t>
            </a:r>
          </a:p>
        </p:txBody>
      </p:sp>
      <p:sp>
        <p:nvSpPr>
          <p:cNvPr id="11" name="Облако 10"/>
          <p:cNvSpPr/>
          <p:nvPr/>
        </p:nvSpPr>
        <p:spPr>
          <a:xfrm>
            <a:off x="4679504" y="260648"/>
            <a:ext cx="4464496" cy="194421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познакомить детей со сказкой, как  целостным произведением при первичном ознакомлении </a:t>
            </a:r>
            <a:r>
              <a:rPr lang="ru-RU" dirty="0"/>
              <a:t>дошкольников.</a:t>
            </a:r>
          </a:p>
        </p:txBody>
      </p:sp>
      <p:sp>
        <p:nvSpPr>
          <p:cNvPr id="12" name="Облако 11"/>
          <p:cNvSpPr/>
          <p:nvPr/>
        </p:nvSpPr>
        <p:spPr>
          <a:xfrm>
            <a:off x="0" y="3558545"/>
            <a:ext cx="4427984" cy="282278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осваивают «экономическое» содержание сказки, овладевают умениями высказывать оценочные суждения о поступках героев с «экономических» позиций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3" name="Облако 12"/>
          <p:cNvSpPr/>
          <p:nvPr/>
        </p:nvSpPr>
        <p:spPr>
          <a:xfrm>
            <a:off x="4644008" y="3789040"/>
            <a:ext cx="4464496" cy="259228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творческое применение экономических представлений в самостоятельной детской деятельности (игровой, трудовой, коммуникативной и др.)</a:t>
            </a:r>
          </a:p>
        </p:txBody>
      </p:sp>
    </p:spTree>
    <p:extLst>
      <p:ext uri="{BB962C8B-B14F-4D97-AF65-F5344CB8AC3E}">
        <p14:creationId xmlns:p14="http://schemas.microsoft.com/office/powerpoint/2010/main" xmlns="" val="3450153388"/>
      </p:ext>
    </p:extLst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14282" y="2076339"/>
            <a:ext cx="871543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AutoShape 3" descr="C:\Users\%D0%90%D0%BD%D0%B0%D1%81%D1%82%D0%B0%D1%81%D0%B8%D1%8F\Desktop\s1200 (4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20"/>
          <p:cNvSpPr>
            <a:spLocks noChangeArrowheads="1"/>
          </p:cNvSpPr>
          <p:nvPr/>
        </p:nvSpPr>
        <p:spPr bwMode="auto">
          <a:xfrm>
            <a:off x="6300192" y="1772816"/>
            <a:ext cx="2664296" cy="4680520"/>
          </a:xfrm>
          <a:prstGeom prst="plaque">
            <a:avLst>
              <a:gd name="adj" fmla="val 16667"/>
            </a:avLst>
          </a:prstGeom>
          <a:solidFill>
            <a:srgbClr val="0070C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организация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продуктивной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рисование, лепка,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ппликация по сказкам.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постановки сказок,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литературных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произведений;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организация вечеров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родителями.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5"/>
          <p:cNvSpPr>
            <a:spLocks noChangeArrowheads="1"/>
          </p:cNvSpPr>
          <p:nvPr/>
        </p:nvSpPr>
        <p:spPr bwMode="auto">
          <a:xfrm>
            <a:off x="155575" y="1736477"/>
            <a:ext cx="2976265" cy="4630618"/>
          </a:xfrm>
          <a:prstGeom prst="plaque">
            <a:avLst>
              <a:gd name="adj" fmla="val 16667"/>
            </a:avLst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книжных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иллюстраций, репродукций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дидактических игр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драматизации 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педагогом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итературы с использованием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нформационно-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коммуникативных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21"/>
          <p:cNvSpPr>
            <a:spLocks noChangeArrowheads="1"/>
          </p:cNvSpPr>
          <p:nvPr/>
        </p:nvSpPr>
        <p:spPr bwMode="auto">
          <a:xfrm>
            <a:off x="3275856" y="1736478"/>
            <a:ext cx="2664296" cy="4630618"/>
          </a:xfrm>
          <a:prstGeom prst="plaque">
            <a:avLst>
              <a:gd name="adj" fmla="val 16667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и обыгрывание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литературных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воспитателем;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загадывание 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отгадывание загадок;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беседы с элементами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диалога,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ответы на вопросы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педагога, детей;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проведение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разнообразных игр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(малоподвижные,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дидактические, игры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драматизации и др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188640"/>
            <a:ext cx="57895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Методы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работы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345814" y="836712"/>
            <a:ext cx="2642010" cy="67322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Наглядно - действенный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метод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75856" y="836712"/>
            <a:ext cx="2664296" cy="67322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Словесно-образный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метод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57938" y="836712"/>
            <a:ext cx="2390526" cy="67322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Практический метод</a:t>
            </a: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14282" y="2076339"/>
            <a:ext cx="871543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AutoShape 3" descr="C:\Users\%D0%90%D0%BD%D0%B0%D1%81%D1%82%D0%B0%D1%81%D0%B8%D1%8F\Desktop\s1200 (4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116632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Группы сказок, ориентированных на освоение экономических представлений.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7975" y="936417"/>
            <a:ext cx="4066301" cy="30869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Сказки, раскрывающие потребности и возможности их удовлетворения.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их помощью у детей формируются представления о видах потребностей (материальные, духовные, социальные), дети устанавливают взаимосвязь потребностей и возможностей, знакомятся с понятиями: потребности, возможности, долг, обязанность.</a:t>
            </a:r>
          </a:p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32626" y="936417"/>
            <a:ext cx="4206950" cy="31405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Сказки, отражающие труд людей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В процессе работы с данными сказками, дети уточняют и расширяют знания о видах труда (сельскохозяйственный, ремесленный, домашний), выделяют цепочку трудовых действий, устанавливают связь между качеством материала и продуктом труда, самостоятельно выстраивают цепочку трудового процесса. Дети знакомятся с понятиями: награда, расплата, убытки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7975" y="4120852"/>
            <a:ext cx="4221137" cy="22818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Сказки, знакомящие с понятием «деньги», «доходы», «расходы», «выгода», экономическими представлениями о труде, распределении, обмене, производстве.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Они формируют представление детей о достоинстве денег, воспитывают бережливость, трудолюбие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8063" y="4293096"/>
            <a:ext cx="3815815" cy="21095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Сказки, помогающие понять значение таких «экономических» качеств личности, как экономичность, предприимчивость, расчётливость, практичность, хозяйственность, бережливость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81452501"/>
      </p:ext>
    </p:extLst>
  </p:cSld>
  <p:clrMapOvr>
    <a:masterClrMapping/>
  </p:clrMapOvr>
  <p:transition advClick="0" advTm="4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003232" cy="77809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Картотека сказок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49178695"/>
              </p:ext>
            </p:extLst>
          </p:nvPr>
        </p:nvGraphicFramePr>
        <p:xfrm>
          <a:off x="251520" y="836713"/>
          <a:ext cx="8640960" cy="5544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/>
                <a:gridCol w="2880320"/>
                <a:gridCol w="2880320"/>
              </a:tblGrid>
              <a:tr h="603941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Экономические потребности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Названия сказок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8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Народные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Авторские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211863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Потребности и возможности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«Как коза избушку построила»; </a:t>
                      </a:r>
                    </a:p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«Морозко»; </a:t>
                      </a:r>
                    </a:p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«Терем-теремок».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«Телефон» К. И. Чуковский </a:t>
                      </a:r>
                    </a:p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«Сказка о рыбаке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рыбке» А.С. Пушкин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32203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Труд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 Бобовое зернышко»</a:t>
                      </a:r>
                    </a:p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«Хаврошечка»</a:t>
                      </a:r>
                    </a:p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«Заяц-портной»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«Федорино горе»</a:t>
                      </a:r>
                    </a:p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К. Чуковский</a:t>
                      </a:r>
                    </a:p>
                    <a:p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32203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Деньги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«Три поросенка» (английская)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«Муха-Цокотуха».</a:t>
                      </a:r>
                    </a:p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К. И. Чуковский</a:t>
                      </a:r>
                    </a:p>
                    <a:p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91524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Обмен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«Лисичка со скалочкой»; </a:t>
                      </a:r>
                    </a:p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«Зайкина избушка»;</a:t>
                      </a:r>
                    </a:p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«Кот и лиса»;</a:t>
                      </a:r>
                    </a:p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«Гуси – лебеди»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«Дудочка и кувшин»</a:t>
                      </a:r>
                    </a:p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В. Катаев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45650903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4499</TotalTime>
  <Words>1080</Words>
  <Application>Microsoft Office PowerPoint</Application>
  <PresentationFormat>Экран (4:3)</PresentationFormat>
  <Paragraphs>163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Картотека сказок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Работа с родителями</vt:lpstr>
      <vt:lpstr>Слайд 19</vt:lpstr>
      <vt:lpstr>Заяц - портной</vt:lpstr>
      <vt:lpstr>Слайд 21</vt:lpstr>
      <vt:lpstr>Слайд 22</vt:lpstr>
      <vt:lpstr> Вывод: Таким образом работа по формированию экономических представлений у дошкольников посредством театрализованной деятельности и обучающих сказок формирует  интеллект детей, развивает интерес и любознательность. Сказки помогают ребёнку совместно со взрослым увлеченно и активно открывать маленькие экономические истины.</vt:lpstr>
      <vt:lpstr>Список рекомендуемой литературы: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ириор</dc:title>
  <dc:creator>Наталья</dc:creator>
  <cp:lastModifiedBy>Виктор</cp:lastModifiedBy>
  <cp:revision>345</cp:revision>
  <dcterms:created xsi:type="dcterms:W3CDTF">2020-02-09T10:54:35Z</dcterms:created>
  <dcterms:modified xsi:type="dcterms:W3CDTF">2021-11-11T07:03:02Z</dcterms:modified>
</cp:coreProperties>
</file>