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3" r:id="rId2"/>
    <p:sldId id="287" r:id="rId3"/>
    <p:sldId id="289" r:id="rId4"/>
    <p:sldId id="290" r:id="rId5"/>
    <p:sldId id="292" r:id="rId6"/>
    <p:sldId id="293" r:id="rId7"/>
    <p:sldId id="288" r:id="rId8"/>
    <p:sldId id="294" r:id="rId9"/>
    <p:sldId id="324" r:id="rId10"/>
    <p:sldId id="296" r:id="rId11"/>
    <p:sldId id="328" r:id="rId12"/>
    <p:sldId id="329" r:id="rId13"/>
    <p:sldId id="330" r:id="rId14"/>
    <p:sldId id="297" r:id="rId15"/>
    <p:sldId id="298" r:id="rId16"/>
    <p:sldId id="299" r:id="rId17"/>
    <p:sldId id="339" r:id="rId18"/>
    <p:sldId id="340" r:id="rId19"/>
    <p:sldId id="300" r:id="rId20"/>
    <p:sldId id="301" r:id="rId21"/>
    <p:sldId id="302" r:id="rId22"/>
    <p:sldId id="338" r:id="rId23"/>
    <p:sldId id="336" r:id="rId24"/>
    <p:sldId id="337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33" r:id="rId36"/>
    <p:sldId id="315" r:id="rId37"/>
    <p:sldId id="316" r:id="rId38"/>
    <p:sldId id="317" r:id="rId39"/>
    <p:sldId id="318" r:id="rId40"/>
    <p:sldId id="335" r:id="rId41"/>
    <p:sldId id="320" r:id="rId42"/>
    <p:sldId id="319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A2D2A0F-E466-495F-BAEC-77C72BC53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9F78DE-65F0-4AE5-99FF-89F960DC15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545053-8323-4D71-B0D3-49A37F3CEE8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FC90AA8-DB65-40E9-A8AE-987DDD4F86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BF28AAC0-243B-473E-BEA5-E8B2D04DF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8EDE13-8E19-40E7-AE67-73DB9C7582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2F066-8307-497F-8490-B292A856A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EEBAD2-16E2-4B32-BC7A-6F93087FFA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95B72689-37E1-4527-A746-51B9477230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BA67CAB4-1CB5-4F8D-956D-2BF3D44D1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32066D9A-8112-4EED-8B38-2F7BE7030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9850A8-F0F9-4AC3-9A4D-D3E4C083A779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DEA80702-B052-40AE-95A2-40EEA4F9C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BE3E5D1A-C92C-4136-B27A-9864F4BE2A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BBA48A72-ED89-4BA0-B5E2-B1EE70CF6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F6B7A4-4EB0-4326-9263-16B55ECFA3EE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:a16="http://schemas.microsoft.com/office/drawing/2014/main" id="{ED8ECC96-B8CE-47C5-80B5-608BE8142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>
            <a:extLst>
              <a:ext uri="{FF2B5EF4-FFF2-40B4-BE49-F238E27FC236}">
                <a16:creationId xmlns:a16="http://schemas.microsoft.com/office/drawing/2014/main" id="{01AA00FF-7648-488D-B19E-03B383FC9E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8372" name="Номер слайда 3">
            <a:extLst>
              <a:ext uri="{FF2B5EF4-FFF2-40B4-BE49-F238E27FC236}">
                <a16:creationId xmlns:a16="http://schemas.microsoft.com/office/drawing/2014/main" id="{91D98DC3-6D45-4420-B44E-311E44FE3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B0FD0A-2BCA-41AB-84A1-265E7D11F2B7}" type="slidenum">
              <a:rPr lang="ru-RU" altLang="ru-RU"/>
              <a:pPr eaLnBrk="1" hangingPunct="1"/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ф.jpg">
            <a:extLst>
              <a:ext uri="{FF2B5EF4-FFF2-40B4-BE49-F238E27FC236}">
                <a16:creationId xmlns:a16="http://schemas.microsoft.com/office/drawing/2014/main" id="{BF2EF7C0-18F7-44DB-A9B4-308EE170A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 descr="р.png">
            <a:extLst>
              <a:ext uri="{FF2B5EF4-FFF2-40B4-BE49-F238E27FC236}">
                <a16:creationId xmlns:a16="http://schemas.microsoft.com/office/drawing/2014/main" id="{C31488E3-E47B-4A40-9979-CF6D9BBEB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072063"/>
            <a:ext cx="18811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2" descr="к.png">
            <a:extLst>
              <a:ext uri="{FF2B5EF4-FFF2-40B4-BE49-F238E27FC236}">
                <a16:creationId xmlns:a16="http://schemas.microsoft.com/office/drawing/2014/main" id="{BEAD695E-CA7B-4FE3-8CCE-09DF30DEA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0250"/>
            <a:ext cx="6858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 descr=",fбачки.png">
            <a:extLst>
              <a:ext uri="{FF2B5EF4-FFF2-40B4-BE49-F238E27FC236}">
                <a16:creationId xmlns:a16="http://schemas.microsoft.com/office/drawing/2014/main" id="{0ADA19FF-2A0C-4C7F-A3F1-2E7537A41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0282">
            <a:off x="6786563" y="571500"/>
            <a:ext cx="1571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ром.png">
            <a:extLst>
              <a:ext uri="{FF2B5EF4-FFF2-40B4-BE49-F238E27FC236}">
                <a16:creationId xmlns:a16="http://schemas.microsoft.com/office/drawing/2014/main" id="{FF1C63DA-73D0-4574-B127-A77C51682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2368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,fбачки.png">
            <a:extLst>
              <a:ext uri="{FF2B5EF4-FFF2-40B4-BE49-F238E27FC236}">
                <a16:creationId xmlns:a16="http://schemas.microsoft.com/office/drawing/2014/main" id="{A233739E-453F-4216-82FC-CC9260EB8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57625"/>
            <a:ext cx="13573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FED07E97-DF9A-4266-AC04-7D2C95C3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97E7-5875-428B-AE39-7794A174E10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D11DB321-AC22-40F7-BFE9-8A169F6E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A127823A-F153-4863-AAEC-94470B0B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8B7A2-84BB-4E7E-A7D7-4F3EEE8F49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58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E703B-F94A-4FB2-A3EF-02BA75B4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CBB1-1C65-4888-87D7-815060722CC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D1FFDD-5724-4661-A766-17AF05DE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410C5-761B-44FE-ABC1-5DAEA217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6EFCE-0063-4E3D-BC5D-3B13AA6C15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01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ф.jpg">
            <a:extLst>
              <a:ext uri="{FF2B5EF4-FFF2-40B4-BE49-F238E27FC236}">
                <a16:creationId xmlns:a16="http://schemas.microsoft.com/office/drawing/2014/main" id="{F05AC6F7-4C0C-4E2E-BDCE-F05A863AB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 descr="р.png">
            <a:extLst>
              <a:ext uri="{FF2B5EF4-FFF2-40B4-BE49-F238E27FC236}">
                <a16:creationId xmlns:a16="http://schemas.microsoft.com/office/drawing/2014/main" id="{47624AA0-C564-4B99-BBDA-51561E201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5090">
            <a:off x="7537450" y="5178425"/>
            <a:ext cx="15319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3487864E-20AA-4275-AED5-07741D73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239E-A839-4552-AD3F-1FEDDFA52BB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B49D276F-B58B-4C50-9AE3-7B8869B8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8A05D48F-5ED8-43D4-AE38-570367E4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6E0E-D3ED-499E-8A80-C12A218BF7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7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р1.png">
            <a:extLst>
              <a:ext uri="{FF2B5EF4-FFF2-40B4-BE49-F238E27FC236}">
                <a16:creationId xmlns:a16="http://schemas.microsoft.com/office/drawing/2014/main" id="{60CAC54B-833D-4370-A6AE-72E3E4862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57875"/>
            <a:ext cx="928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 descr="р1.png">
            <a:extLst>
              <a:ext uri="{FF2B5EF4-FFF2-40B4-BE49-F238E27FC236}">
                <a16:creationId xmlns:a16="http://schemas.microsoft.com/office/drawing/2014/main" id="{C12CD7DC-C9FB-43FB-9337-88B778C19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6165850"/>
            <a:ext cx="642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 descr="р1.png">
            <a:extLst>
              <a:ext uri="{FF2B5EF4-FFF2-40B4-BE49-F238E27FC236}">
                <a16:creationId xmlns:a16="http://schemas.microsoft.com/office/drawing/2014/main" id="{5A53B06C-5A0B-4E46-B95B-4A7387161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143500"/>
            <a:ext cx="530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242FDC1-3324-4BB7-AE54-91D98F90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AB35-E692-4A1D-BE86-0DDF2A7B79A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8AE2241-EB38-4A10-8F4C-CE2761D8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23CA15E-6A3D-4EA9-90E7-67EF0014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200B5-763E-47FF-B609-696478C8CB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39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ф.jpg">
            <a:extLst>
              <a:ext uri="{FF2B5EF4-FFF2-40B4-BE49-F238E27FC236}">
                <a16:creationId xmlns:a16="http://schemas.microsoft.com/office/drawing/2014/main" id="{A985896A-4872-4CC6-B870-5D4CEE235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 descr="к.png">
            <a:extLst>
              <a:ext uri="{FF2B5EF4-FFF2-40B4-BE49-F238E27FC236}">
                <a16:creationId xmlns:a16="http://schemas.microsoft.com/office/drawing/2014/main" id="{290D0CD5-F504-40A7-B9DB-3CBAD26A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357688"/>
            <a:ext cx="8001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 descr="ром.png">
            <a:extLst>
              <a:ext uri="{FF2B5EF4-FFF2-40B4-BE49-F238E27FC236}">
                <a16:creationId xmlns:a16="http://schemas.microsoft.com/office/drawing/2014/main" id="{0E82832A-BD41-41B2-99E5-20ED9FC9E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929063"/>
            <a:ext cx="25241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2" descr="р1.png">
            <a:extLst>
              <a:ext uri="{FF2B5EF4-FFF2-40B4-BE49-F238E27FC236}">
                <a16:creationId xmlns:a16="http://schemas.microsoft.com/office/drawing/2014/main" id="{D174C3C8-522D-4A37-9C97-27556D38C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72125"/>
            <a:ext cx="9286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 descr=",fбачки.png">
            <a:extLst>
              <a:ext uri="{FF2B5EF4-FFF2-40B4-BE49-F238E27FC236}">
                <a16:creationId xmlns:a16="http://schemas.microsoft.com/office/drawing/2014/main" id="{9B63D44C-5ADB-49B5-9322-74715FAD9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786313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 descr=",fбачки.png">
            <a:extLst>
              <a:ext uri="{FF2B5EF4-FFF2-40B4-BE49-F238E27FC236}">
                <a16:creationId xmlns:a16="http://schemas.microsoft.com/office/drawing/2014/main" id="{09D3D130-6BD2-45DA-9FD0-59577CDE9D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431">
            <a:off x="1111250" y="660400"/>
            <a:ext cx="928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5" descr=",fбачки.png">
            <a:extLst>
              <a:ext uri="{FF2B5EF4-FFF2-40B4-BE49-F238E27FC236}">
                <a16:creationId xmlns:a16="http://schemas.microsoft.com/office/drawing/2014/main" id="{80CACE2F-8E81-42EE-8AE9-9EBB661E44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9034">
            <a:off x="7700963" y="2281238"/>
            <a:ext cx="12080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 descr=",fбачки.png">
            <a:extLst>
              <a:ext uri="{FF2B5EF4-FFF2-40B4-BE49-F238E27FC236}">
                <a16:creationId xmlns:a16="http://schemas.microsoft.com/office/drawing/2014/main" id="{FB74039B-F993-4BA7-BBBA-D3A18C26C9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1071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3">
            <a:extLst>
              <a:ext uri="{FF2B5EF4-FFF2-40B4-BE49-F238E27FC236}">
                <a16:creationId xmlns:a16="http://schemas.microsoft.com/office/drawing/2014/main" id="{CD77EF18-E9A8-42B6-A89E-11945F9D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320F-149B-41A4-A853-671457E559E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4AF932B5-4EA7-4EF3-8840-F8430CA0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B2277DF-0393-4C71-99EF-18F22114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9E7A4-FFB4-441B-9368-F1262F18E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25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 descr="р1.png">
            <a:extLst>
              <a:ext uri="{FF2B5EF4-FFF2-40B4-BE49-F238E27FC236}">
                <a16:creationId xmlns:a16="http://schemas.microsoft.com/office/drawing/2014/main" id="{C2633157-CA51-4353-B80B-9A1E2437D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1295">
            <a:off x="4067969" y="5879306"/>
            <a:ext cx="928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BE98B974-1F34-4891-9F88-FA01FC6E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C8E32-E054-4CEC-927F-D2C349E80CE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91D3870A-2C86-491E-9C89-DF211E40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E2B96F22-99F1-4CD0-BF4D-5F69A12B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7D992-32F1-415B-9F1B-1AFAD88382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8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 descr="р1.png">
            <a:extLst>
              <a:ext uri="{FF2B5EF4-FFF2-40B4-BE49-F238E27FC236}">
                <a16:creationId xmlns:a16="http://schemas.microsoft.com/office/drawing/2014/main" id="{D0D8ABCD-5D16-43D7-AE35-EEF0739F8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1295">
            <a:off x="4067969" y="5879306"/>
            <a:ext cx="928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6">
            <a:extLst>
              <a:ext uri="{FF2B5EF4-FFF2-40B4-BE49-F238E27FC236}">
                <a16:creationId xmlns:a16="http://schemas.microsoft.com/office/drawing/2014/main" id="{C04D7D2B-6FCC-4BE0-BA97-D20ADFA3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B3F3-4275-4587-AA03-A9533C95CCF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43E04CE5-E9F9-4D3A-97F6-27C31F69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>
            <a:extLst>
              <a:ext uri="{FF2B5EF4-FFF2-40B4-BE49-F238E27FC236}">
                <a16:creationId xmlns:a16="http://schemas.microsoft.com/office/drawing/2014/main" id="{D55E3A91-2D38-4B79-B9E6-0C7AFF4E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370B-F740-4D36-9239-3738E865C6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4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 descr="р1.png">
            <a:extLst>
              <a:ext uri="{FF2B5EF4-FFF2-40B4-BE49-F238E27FC236}">
                <a16:creationId xmlns:a16="http://schemas.microsoft.com/office/drawing/2014/main" id="{1EF9AFA1-49D1-460D-BF4C-1F30B780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3476">
            <a:off x="8050213" y="6326188"/>
            <a:ext cx="479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0" descr="р1.png">
            <a:extLst>
              <a:ext uri="{FF2B5EF4-FFF2-40B4-BE49-F238E27FC236}">
                <a16:creationId xmlns:a16="http://schemas.microsoft.com/office/drawing/2014/main" id="{056C75F8-C37D-4A95-AE82-5715ADEB8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2067">
            <a:off x="8360569" y="4944269"/>
            <a:ext cx="8032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1" descr="р1.png">
            <a:extLst>
              <a:ext uri="{FF2B5EF4-FFF2-40B4-BE49-F238E27FC236}">
                <a16:creationId xmlns:a16="http://schemas.microsoft.com/office/drawing/2014/main" id="{D974B86E-2F1F-4627-BFF3-20140BC47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1295">
            <a:off x="7369969" y="6122194"/>
            <a:ext cx="6842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2" descr="р.png">
            <a:extLst>
              <a:ext uri="{FF2B5EF4-FFF2-40B4-BE49-F238E27FC236}">
                <a16:creationId xmlns:a16="http://schemas.microsoft.com/office/drawing/2014/main" id="{C0803521-A78B-464A-B168-7288B49C9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5090">
            <a:off x="7537450" y="5178425"/>
            <a:ext cx="15319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 descr=",fбачки.png">
            <a:extLst>
              <a:ext uri="{FF2B5EF4-FFF2-40B4-BE49-F238E27FC236}">
                <a16:creationId xmlns:a16="http://schemas.microsoft.com/office/drawing/2014/main" id="{0305E46D-A1AF-4D0D-A104-867E0EE0F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500688"/>
            <a:ext cx="74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Дата 2">
            <a:extLst>
              <a:ext uri="{FF2B5EF4-FFF2-40B4-BE49-F238E27FC236}">
                <a16:creationId xmlns:a16="http://schemas.microsoft.com/office/drawing/2014/main" id="{4DB04DA6-5C73-4657-B7C0-CA29E87C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41D8-956E-4E00-8DEF-186E578B456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0DBAE342-4004-469F-A78F-F31DF85D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2450CA69-CE6E-4F2D-BCF5-37955B57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BE3DA-928D-4F44-9204-6401DFB909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34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ф.jpg">
            <a:extLst>
              <a:ext uri="{FF2B5EF4-FFF2-40B4-BE49-F238E27FC236}">
                <a16:creationId xmlns:a16="http://schemas.microsoft.com/office/drawing/2014/main" id="{CDCE990A-1360-4CEA-B680-732F5EF52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0" descr="ром.png">
            <a:extLst>
              <a:ext uri="{FF2B5EF4-FFF2-40B4-BE49-F238E27FC236}">
                <a16:creationId xmlns:a16="http://schemas.microsoft.com/office/drawing/2014/main" id="{29AC1840-CF31-4389-BFCE-E2C66369B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878">
            <a:off x="214313" y="4500563"/>
            <a:ext cx="18573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1" descr=",fбачки.png">
            <a:extLst>
              <a:ext uri="{FF2B5EF4-FFF2-40B4-BE49-F238E27FC236}">
                <a16:creationId xmlns:a16="http://schemas.microsoft.com/office/drawing/2014/main" id="{656CFFB7-C4B1-4D25-8C50-8E8EA9E7B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2082">
            <a:off x="7473157" y="367506"/>
            <a:ext cx="14287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2" descr=",fбачки.png">
            <a:extLst>
              <a:ext uri="{FF2B5EF4-FFF2-40B4-BE49-F238E27FC236}">
                <a16:creationId xmlns:a16="http://schemas.microsoft.com/office/drawing/2014/main" id="{9AFDC374-FFA9-4498-9F14-7137080FE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790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 descr=",fбачки.png">
            <a:extLst>
              <a:ext uri="{FF2B5EF4-FFF2-40B4-BE49-F238E27FC236}">
                <a16:creationId xmlns:a16="http://schemas.microsoft.com/office/drawing/2014/main" id="{6E268655-527A-4C18-BB64-943C5D4CD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214938"/>
            <a:ext cx="9588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1">
            <a:extLst>
              <a:ext uri="{FF2B5EF4-FFF2-40B4-BE49-F238E27FC236}">
                <a16:creationId xmlns:a16="http://schemas.microsoft.com/office/drawing/2014/main" id="{E86775DD-DE05-4946-8D19-5D38F6A8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29A3-9545-4D0B-90E5-1D945E1B6B7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8AC7168A-F984-44EB-9ACA-30084494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C60667F9-CB4E-4F74-85E7-26ACB11A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860B4-5C07-442B-BE01-F03D7A8517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94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 descr="ф.jpg">
            <a:extLst>
              <a:ext uri="{FF2B5EF4-FFF2-40B4-BE49-F238E27FC236}">
                <a16:creationId xmlns:a16="http://schemas.microsoft.com/office/drawing/2014/main" id="{ACA1083A-B77F-4F7F-B973-3B29315F0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в.png">
            <a:extLst>
              <a:ext uri="{FF2B5EF4-FFF2-40B4-BE49-F238E27FC236}">
                <a16:creationId xmlns:a16="http://schemas.microsoft.com/office/drawing/2014/main" id="{3F0E8334-9790-4A70-A3CE-2820727B8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2499" r="4062" b="81250"/>
          <a:stretch>
            <a:fillRect/>
          </a:stretch>
        </p:blipFill>
        <p:spPr bwMode="auto">
          <a:xfrm>
            <a:off x="285750" y="214313"/>
            <a:ext cx="3214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р.png">
            <a:extLst>
              <a:ext uri="{FF2B5EF4-FFF2-40B4-BE49-F238E27FC236}">
                <a16:creationId xmlns:a16="http://schemas.microsoft.com/office/drawing/2014/main" id="{07AD56A7-5591-44F2-982A-180B10659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5090">
            <a:off x="250825" y="5270500"/>
            <a:ext cx="15319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E5C76490-2F8F-4E0F-B8EA-5533B8C7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DEB0-290B-4398-A545-1D4D3D9E138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57801968-ABF6-4DF8-AE84-2E27D096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07000174-1E5B-44A4-A833-12C1FD9D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71107-6EB8-4DB6-BD06-62D75E6423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1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 descr="ф.jpg">
            <a:extLst>
              <a:ext uri="{FF2B5EF4-FFF2-40B4-BE49-F238E27FC236}">
                <a16:creationId xmlns:a16="http://schemas.microsoft.com/office/drawing/2014/main" id="{D9B6672E-49A3-4BC0-8741-AA9BC7E2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в.png">
            <a:extLst>
              <a:ext uri="{FF2B5EF4-FFF2-40B4-BE49-F238E27FC236}">
                <a16:creationId xmlns:a16="http://schemas.microsoft.com/office/drawing/2014/main" id="{77E2D847-37FB-437A-98B0-FC0CD77CF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2499" r="4062" b="81250"/>
          <a:stretch>
            <a:fillRect/>
          </a:stretch>
        </p:blipFill>
        <p:spPr bwMode="auto">
          <a:xfrm>
            <a:off x="1714500" y="4786313"/>
            <a:ext cx="5715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2" descr=",fбачки.png">
            <a:extLst>
              <a:ext uri="{FF2B5EF4-FFF2-40B4-BE49-F238E27FC236}">
                <a16:creationId xmlns:a16="http://schemas.microsoft.com/office/drawing/2014/main" id="{2760417E-D74F-4269-AE34-911EE7420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45000" r="64999" b="32500"/>
          <a:stretch>
            <a:fillRect/>
          </a:stretch>
        </p:blipFill>
        <p:spPr bwMode="auto">
          <a:xfrm rot="20262315">
            <a:off x="6694488" y="-4763"/>
            <a:ext cx="1357312" cy="12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р1.png">
            <a:extLst>
              <a:ext uri="{FF2B5EF4-FFF2-40B4-BE49-F238E27FC236}">
                <a16:creationId xmlns:a16="http://schemas.microsoft.com/office/drawing/2014/main" id="{1959DB50-890D-4551-BE2B-65C3211BE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966">
            <a:off x="285750" y="5500688"/>
            <a:ext cx="12604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7372C5C2-A09E-40DA-8F77-01F4BA15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1DE9-7938-4852-9846-CEFB25C8366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5DBB5101-9BEC-48CF-B124-9C153014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1CA5BC54-F047-4FAA-B11C-DD97D127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756E7-B383-49C2-95D2-3F994FEEE6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24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.jpg">
            <a:extLst>
              <a:ext uri="{FF2B5EF4-FFF2-40B4-BE49-F238E27FC236}">
                <a16:creationId xmlns:a16="http://schemas.microsoft.com/office/drawing/2014/main" id="{4CF09660-3BE4-4150-8262-445DDC8CB1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7" descr="в.png">
            <a:extLst>
              <a:ext uri="{FF2B5EF4-FFF2-40B4-BE49-F238E27FC236}">
                <a16:creationId xmlns:a16="http://schemas.microsoft.com/office/drawing/2014/main" id="{6743DCF7-4F1F-4F09-A833-0D9D1A496F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2499" r="4062" b="81250"/>
          <a:stretch>
            <a:fillRect/>
          </a:stretch>
        </p:blipFill>
        <p:spPr bwMode="auto">
          <a:xfrm>
            <a:off x="285750" y="214313"/>
            <a:ext cx="86439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Заголовок 1">
            <a:extLst>
              <a:ext uri="{FF2B5EF4-FFF2-40B4-BE49-F238E27FC236}">
                <a16:creationId xmlns:a16="http://schemas.microsoft.com/office/drawing/2014/main" id="{8B1DF439-4BB7-4996-9A48-ABDFBEE6E4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Текст 2">
            <a:extLst>
              <a:ext uri="{FF2B5EF4-FFF2-40B4-BE49-F238E27FC236}">
                <a16:creationId xmlns:a16="http://schemas.microsoft.com/office/drawing/2014/main" id="{5896468F-E6C8-47C1-AE3F-B3F1B92A2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9D99-428A-4624-B1D8-D4FD1CD6A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513D37-F430-4074-A39B-FFF4C3116E9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5CC884-0353-4DF3-9C80-5A8F1273F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BF54A-317A-4647-85B4-C97C15FE4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E7F2F37-399E-4EE4-A5C3-9CDF4ED00861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3" name="Рисунок 9" descr="р1.png">
            <a:extLst>
              <a:ext uri="{FF2B5EF4-FFF2-40B4-BE49-F238E27FC236}">
                <a16:creationId xmlns:a16="http://schemas.microsoft.com/office/drawing/2014/main" id="{D8328537-835B-493D-A562-7CF7A7606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1193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74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Kursiv95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ursiv95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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C962ABD9-0D41-427B-BBAC-53339C6F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85750"/>
            <a:ext cx="7500937" cy="2143125"/>
          </a:xfrm>
        </p:spPr>
        <p:txBody>
          <a:bodyPr/>
          <a:lstStyle/>
          <a:p>
            <a:br>
              <a:rPr lang="ru-RU" altLang="ru-RU" sz="2400" b="1"/>
            </a:b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воспитателей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основ экологической культуры у детей дошкольного возраста </a:t>
            </a:r>
            <a:b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 экспериментирования» </a:t>
            </a:r>
            <a:br>
              <a:rPr lang="ru-RU" altLang="ru-RU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 Дмитриева Т.Д. 2016 год.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EB069498-753E-4B27-BB91-F326FA285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520950"/>
            <a:ext cx="5616575" cy="3605213"/>
          </a:xfrm>
        </p:spPr>
      </p:pic>
      <p:pic>
        <p:nvPicPr>
          <p:cNvPr id="12292" name="Picture 2">
            <a:extLst>
              <a:ext uri="{FF2B5EF4-FFF2-40B4-BE49-F238E27FC236}">
                <a16:creationId xmlns:a16="http://schemas.microsoft.com/office/drawing/2014/main" id="{0ACE3798-E0FB-4302-9679-7154813A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2555875"/>
            <a:ext cx="560387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3C9E913D-0FC8-4084-89BB-007DF867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id="{154035D9-C82B-4F8E-AD1E-773D939C6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Эксперимент, самостоятельно проводимый ребенком, позволяет ему создать модель явления, обобщить полученные действенным путем результаты, сопоставить их, классифицировать и сделать выводы данных явлений для  самого себя.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Из всего вышеизложенного можно сделать вывод, что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возраста познавательно-исследовательская деятельность, наравне с игровой  деятельностью является ведущим видом деятельности.</a:t>
            </a:r>
            <a:endParaRPr lang="ru-RU" altLang="ru-R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5D852039-D3DE-4246-8A52-BE663503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2531" name="Содержимое 2">
            <a:extLst>
              <a:ext uri="{FF2B5EF4-FFF2-40B4-BE49-F238E27FC236}">
                <a16:creationId xmlns:a16="http://schemas.microsoft.com/office/drawing/2014/main" id="{ED82C889-4510-4341-A099-CEABEA0B2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8625"/>
            <a:ext cx="8186738" cy="2714625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достоинства применения  экспериментирования в детском саду: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реальные представления о различных сторонах изучаемого объекта, о его взаимоотношениях с другими объектами и со средой обитания;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- происходит обогащение памяти ребенка, активизируются его мыслительные процессы, т.к. постоянно возникает необходимость совершать операции анализа и синтеза, сравнения и классификации,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 и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экстраполяции. </a:t>
            </a:r>
          </a:p>
        </p:txBody>
      </p:sp>
      <p:pic>
        <p:nvPicPr>
          <p:cNvPr id="22532" name="Объект 5">
            <a:extLst>
              <a:ext uri="{FF2B5EF4-FFF2-40B4-BE49-F238E27FC236}">
                <a16:creationId xmlns:a16="http://schemas.microsoft.com/office/drawing/2014/main" id="{19A04941-D5C8-4C0A-B19B-7C2B89C95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214688"/>
            <a:ext cx="4186237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E300AEA8-F054-4EC6-AD39-D555C6AC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E38BFB79-CAE3-441C-90F5-D69928D9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8" y="285750"/>
            <a:ext cx="7643812" cy="22145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- развивается речь ребенка, т.к. ему необходимо давать отчет об увиденном, формулировать обнаруженные закономерности и выводы.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-происходит накопление фонда умственных приемов и операций, которые рассматриваются как умственные умения.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-детское экспериментирование важно и для формирования самостоятельности, целеполагания, способности преобразовывать какие-либо предметы и явления для достижения определенного результата.</a:t>
            </a:r>
          </a:p>
        </p:txBody>
      </p:sp>
      <p:pic>
        <p:nvPicPr>
          <p:cNvPr id="23556" name="Объект 6">
            <a:extLst>
              <a:ext uri="{FF2B5EF4-FFF2-40B4-BE49-F238E27FC236}">
                <a16:creationId xmlns:a16="http://schemas.microsoft.com/office/drawing/2014/main" id="{5B30F10B-16C0-4F81-B9BD-29D1EB35B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786063"/>
            <a:ext cx="478631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5A301409-5B06-4366-9C5E-2AA3FF6A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571500"/>
            <a:ext cx="6858000" cy="1643063"/>
          </a:xfrm>
        </p:spPr>
        <p:txBody>
          <a:bodyPr/>
          <a:lstStyle/>
          <a:p>
            <a:pPr algn="l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экспериментальной деятельности развивается эмоциональная сфера ребенка, творческие способности, формируются трудовые навыки, укрепляется здоровье за счет повышения общего уровня двигательной активности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63DE2EDC-0261-4EB0-B14C-1336A546C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143125"/>
            <a:ext cx="7358063" cy="39290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/>
              <a:t>.</a:t>
            </a:r>
          </a:p>
        </p:txBody>
      </p:sp>
      <p:pic>
        <p:nvPicPr>
          <p:cNvPr id="24580" name="Объект 6">
            <a:extLst>
              <a:ext uri="{FF2B5EF4-FFF2-40B4-BE49-F238E27FC236}">
                <a16:creationId xmlns:a16="http://schemas.microsoft.com/office/drawing/2014/main" id="{021550F2-A3A0-4847-A6E7-8995D9222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286000"/>
            <a:ext cx="38576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Объект 7">
            <a:extLst>
              <a:ext uri="{FF2B5EF4-FFF2-40B4-BE49-F238E27FC236}">
                <a16:creationId xmlns:a16="http://schemas.microsoft.com/office/drawing/2014/main" id="{5899D0D2-FD03-4AB4-A49F-41D2AFBD7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429000"/>
            <a:ext cx="382428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7F200ED3-BC9F-441F-91F7-08043B46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439862"/>
          </a:xfrm>
        </p:spPr>
        <p:txBody>
          <a:bodyPr/>
          <a:lstStyle/>
          <a:p>
            <a:b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опытно-экспериментальной деятельности построено  из трех блоков педагогического процесса,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это: </a:t>
            </a:r>
            <a:b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/>
          </a:p>
        </p:txBody>
      </p:sp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A044589F-BD56-4C9B-AF93-EEEF58E73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специально-организованное обучение в форме занятий (НОД); 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совместная деятельность взрослого с детьми; 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свободная самостоятельная деятельность детей.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06A7BE19-66F0-45CE-8BDF-D5AB5A0B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85750"/>
            <a:ext cx="8186738" cy="1143000"/>
          </a:xfrm>
        </p:spPr>
        <p:txBody>
          <a:bodyPr/>
          <a:lstStyle/>
          <a:p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экспериментированию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id="{8DE65F9F-B0FF-4DC1-867C-9488FB86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НОД; </a:t>
            </a:r>
          </a:p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деятельность;</a:t>
            </a:r>
          </a:p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эксперименты; </a:t>
            </a:r>
          </a:p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Дидактические игры; </a:t>
            </a:r>
          </a:p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 </a:t>
            </a:r>
          </a:p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Наблюдение и труд в природе; </a:t>
            </a:r>
          </a:p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в лаборатории. </a:t>
            </a:r>
          </a:p>
          <a:p>
            <a:pPr algn="ctr"/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9F2528E1-B8D0-478C-BA24-645BD833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1.Специально-организованное обучение в форме занятий (НОД)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Содержимое 2">
            <a:extLst>
              <a:ext uri="{FF2B5EF4-FFF2-40B4-BE49-F238E27FC236}">
                <a16:creationId xmlns:a16="http://schemas.microsoft.com/office/drawing/2014/main" id="{6B406276-34B5-46E9-BE05-29299354A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организации детей может быть: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индивидуальная,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групповая (с подгруппой),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фронтальная (со всей группой).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отдается подгрупповой форме организации экспериментальной работы.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блоке организованного обучения проводятся НОД обобщающего характера,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итоговое – проводится 1раз в месяц./ </a:t>
            </a:r>
          </a:p>
          <a:p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917FC381-E78F-4899-BBD3-23353F7C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28675" name="Picture 2" descr="C:\Users\Пользователь\Desktop\фото детский сад\Метод. неделя 2016 Алексеевск МКДОУ №1\НОД Воздух-невидимка (2).JPG">
            <a:extLst>
              <a:ext uri="{FF2B5EF4-FFF2-40B4-BE49-F238E27FC236}">
                <a16:creationId xmlns:a16="http://schemas.microsoft.com/office/drawing/2014/main" id="{0A5BF250-5F74-47D8-92DD-C62886A09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285875"/>
            <a:ext cx="6518275" cy="484028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8C716BDB-64B2-40E1-819E-A3726CD4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29699" name="Picture 2" descr="C:\Users\Пользователь\Desktop\фото детский сад\Метод. неделя 2016 Алексеевск МКДОУ №1\НОД Воздух-невидимка.JPG">
            <a:extLst>
              <a:ext uri="{FF2B5EF4-FFF2-40B4-BE49-F238E27FC236}">
                <a16:creationId xmlns:a16="http://schemas.microsoft.com/office/drawing/2014/main" id="{AECFE663-A5BF-435F-AD00-E081B54B4E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071563"/>
            <a:ext cx="6715125" cy="491172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9DAD46D1-DA5E-4C07-B4D6-2BE2A625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2.Блок совместной деятельности взрослого с детьми является основным в опытно экспериментальной деятельности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38AC160C-5156-4D38-ABD8-080F85A2A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54538"/>
          </a:xfrm>
        </p:spPr>
        <p:txBody>
          <a:bodyPr/>
          <a:lstStyle/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Здесь планируются различные опыты и наблюдения,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познавательные беседы,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эвристические беседы, при наличии у детей богатых и точных представлений о тех явлениях, причины которых нужно отыскать,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проводятся экологические игры,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художественной и познавательной литературы.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и эксперименты могут быть случайными, они не требуют специальной подготовки и зависят от возникшей ситуации или заданного вопроса,  проводятся на участке или в “Уголке экспериментирования».</a:t>
            </a:r>
          </a:p>
          <a:p>
            <a:endParaRPr lang="ru-RU" altLang="ru-RU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>
            <a:extLst>
              <a:ext uri="{FF2B5EF4-FFF2-40B4-BE49-F238E27FC236}">
                <a16:creationId xmlns:a16="http://schemas.microsoft.com/office/drawing/2014/main" id="{60A7BCE8-100D-46C4-8C4A-802224AAE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4291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«Чем больше ребенок видел, слышал, пережил, </a:t>
            </a:r>
            <a:endParaRPr lang="ru-RU" altLang="ru-RU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большим количеством элементов действительности</a:t>
            </a:r>
            <a:endParaRPr lang="ru-RU" altLang="ru-RU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 располагает в своем опыте, тем значительнее и продуктивнее</a:t>
            </a:r>
            <a:endParaRPr lang="ru-RU" altLang="ru-RU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других равных условиях будет его творческая деятельность</a:t>
            </a:r>
            <a:r>
              <a:rPr lang="ru-RU" altLang="ru-RU" sz="2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Л.С. Выготский </a:t>
            </a:r>
            <a:endParaRPr lang="ru-RU" altLang="ru-RU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 typeface="Wingdings 2" panose="05020102010507070707" pitchFamily="18" charset="2"/>
              <a:buNone/>
            </a:pPr>
            <a:endParaRPr lang="ru-RU" altLang="ru-RU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A4D040A5-1039-4462-A408-75A3A3E3E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B47FD9F1-754D-4A6A-96F0-DC98FF58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r>
              <a:rPr lang="ru-RU" altLang="ru-RU" sz="3200" b="1"/>
              <a:t>3.Планирование работы в блоке свободной самостоятельной деятельности</a:t>
            </a:r>
            <a:endParaRPr lang="ru-RU" altLang="ru-RU" sz="3200"/>
          </a:p>
        </p:txBody>
      </p:sp>
      <p:sp>
        <p:nvSpPr>
          <p:cNvPr id="31747" name="Содержимое 2">
            <a:extLst>
              <a:ext uri="{FF2B5EF4-FFF2-40B4-BE49-F238E27FC236}">
                <a16:creationId xmlns:a16="http://schemas.microsoft.com/office/drawing/2014/main" id="{AA8B9D08-263B-4DE0-90F7-DCA65094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в первую очередь создание педагогом условий для возникновения самостоятельной деятельности детей. Окружающая детей предметно-развивающая среда оказывает огромное влияние на познавательную активность дошкольника. Дети проводят опыты в “лаборатории”, в “Уголке природы”,  на участке, используя имеющиеся  пособия и материалы для проведения исследований. 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8C9F34DF-2942-4898-A744-95550997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br>
              <a:rPr lang="ru-RU" altLang="ru-RU" sz="3200"/>
            </a:b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опытно-экспериментальной  деятельности используют методы:</a:t>
            </a:r>
            <a:b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Содержимое 2">
            <a:extLst>
              <a:ext uri="{FF2B5EF4-FFF2-40B4-BE49-F238E27FC236}">
                <a16:creationId xmlns:a16="http://schemas.microsoft.com/office/drawing/2014/main" id="{77B483DB-1D86-42A1-9F72-6A40B5D25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повышающие познавательную активность. 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повышающие эмоциональную активность детей при усвоении знаний. 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коррекции и уточнения представлений, при проведении экспериментирования.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DE535C52-0265-49A5-B628-F8D69CEA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r>
              <a:rPr lang="ru-RU" altLang="ru-RU"/>
              <a:t> </a:t>
            </a:r>
            <a:r>
              <a:rPr lang="ru-RU" altLang="ru-RU" sz="3200"/>
              <a:t>Методы повышающие познавательную активность</a:t>
            </a:r>
            <a:endParaRPr lang="ru-RU" altLang="ru-RU" sz="3600"/>
          </a:p>
        </p:txBody>
      </p:sp>
      <p:sp>
        <p:nvSpPr>
          <p:cNvPr id="33795" name="Содержимое 2">
            <a:extLst>
              <a:ext uri="{FF2B5EF4-FFF2-40B4-BE49-F238E27FC236}">
                <a16:creationId xmlns:a16="http://schemas.microsoft.com/office/drawing/2014/main" id="{35968008-5D56-41ED-A219-C5AC1D413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Эти методы позволяют формировать заинтересованность в принятии информации, желание уточнять и углублять свои знания, самостоятельно искать ответы на интересующие вопросы, умение усвоить способ познания и применить его.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эффективными методами этой группы являются: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элементарный и причинно-следственный анализ,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сравнение,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 и конструирование,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вопросов, 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повторения, 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логических задач,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исследование. </a:t>
            </a:r>
          </a:p>
          <a:p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222B9D97-CC22-4D3F-915F-8A97E97D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r>
              <a:rPr lang="ru-RU" altLang="ru-RU" sz="3200"/>
              <a:t>Методы повышающие эмоциональную активность детей при усвоении знаний:</a:t>
            </a:r>
          </a:p>
        </p:txBody>
      </p:sp>
      <p:sp>
        <p:nvSpPr>
          <p:cNvPr id="34819" name="Содержимое 2">
            <a:extLst>
              <a:ext uri="{FF2B5EF4-FFF2-40B4-BE49-F238E27FC236}">
                <a16:creationId xmlns:a16="http://schemas.microsoft.com/office/drawing/2014/main" id="{7CB97348-1986-4E23-AC6A-6DF162A8F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/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 новизны,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проблемно –игровые приемы,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разнообразных средств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проведение опыта и зарисовка его результата).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6CEEAE79-2580-497F-98B2-CB5E8F56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186738" cy="1143000"/>
          </a:xfrm>
        </p:spPr>
        <p:txBody>
          <a:bodyPr/>
          <a:lstStyle/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коррекции и уточнения представлений, при проведении экспериментирования:</a:t>
            </a:r>
          </a:p>
        </p:txBody>
      </p:sp>
      <p:sp>
        <p:nvSpPr>
          <p:cNvPr id="35843" name="Содержимое 2">
            <a:extLst>
              <a:ext uri="{FF2B5EF4-FFF2-40B4-BE49-F238E27FC236}">
                <a16:creationId xmlns:a16="http://schemas.microsoft.com/office/drawing/2014/main" id="{31A1F681-0087-47D4-B1D4-F8D40459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упражнения,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переключения на другую деятельность,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обобщенного ответа,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проблемно-поисковый метод  (все что позволяет выяснить, что и как поняли дети в содержании сообщаемых им знаний). 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2E644C79-E759-4EA8-BD6E-E79C843D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br>
              <a:rPr lang="ru-RU" altLang="ru-RU" sz="3600" b="1"/>
            </a:b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детского экспериментирования: </a:t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Содержимое 3">
            <a:extLst>
              <a:ext uri="{FF2B5EF4-FFF2-40B4-BE49-F238E27FC236}">
                <a16:creationId xmlns:a16="http://schemas.microsoft.com/office/drawing/2014/main" id="{DCD64B05-795D-471A-9FB6-8800B2CA97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1639888"/>
            <a:ext cx="7623175" cy="444658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4BB3B71F-258F-4CEA-9429-C0AB94F1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7891" name="Содержимое 2">
            <a:extLst>
              <a:ext uri="{FF2B5EF4-FFF2-40B4-BE49-F238E27FC236}">
                <a16:creationId xmlns:a16="http://schemas.microsoft.com/office/drawing/2014/main" id="{34B3D3AE-B403-42A3-830C-D07209C7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умений ребенка взаимодействовать с исследуемыми объектами в «лабораторных» условиях как средствами познания окружающего мира;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мыслительных процессов;</a:t>
            </a:r>
          </a:p>
          <a:p>
            <a:pPr lvl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мыслительных операций; </a:t>
            </a:r>
          </a:p>
          <a:p>
            <a:pPr lvl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методов познания;</a:t>
            </a:r>
          </a:p>
          <a:p>
            <a:pPr lvl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причинно-следственных связей и отношений;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E97F023B-C5DC-46AE-801F-B2B6D23C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8915" name="Содержимое 2">
            <a:extLst>
              <a:ext uri="{FF2B5EF4-FFF2-40B4-BE49-F238E27FC236}">
                <a16:creationId xmlns:a16="http://schemas.microsoft.com/office/drawing/2014/main" id="{295B87F5-F5B3-4A34-8651-B34007B68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объектах и явлениях, предметах;</a:t>
            </a:r>
          </a:p>
          <a:p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познавательные потребности, познавательный интерес, в основе которых лежит ориентировочный рефлекс «Что это?», «Что такое?» В старшем дошкольном возрасте познавательный интерес имеет направленность: «Узнать — научиться — познать»</a:t>
            </a:r>
          </a:p>
          <a:p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язык, речь, поисковые действия;</a:t>
            </a:r>
          </a:p>
          <a:p>
            <a:endParaRPr lang="ru-RU" altLang="ru-RU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1FC5142E-3F7E-4052-B3AC-C55E2799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9939" name="Содержимое 2">
            <a:extLst>
              <a:ext uri="{FF2B5EF4-FFF2-40B4-BE49-F238E27FC236}">
                <a16:creationId xmlns:a16="http://schemas.microsoft.com/office/drawing/2014/main" id="{BD7B485F-C404-4070-A62C-043A2B18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Формы: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познавательно-исследовательская деятельность, проектная деятельность, опыты, эксперименты;.</a:t>
            </a:r>
          </a:p>
          <a:p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усложнение, организация условий для самостоятельной и образовательной деятельности, использование проблемных ситуаций;</a:t>
            </a:r>
          </a:p>
          <a:p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опыта самостоятельной деятельности, исследовательской работы, новые знания и умения.</a:t>
            </a:r>
          </a:p>
          <a:p>
            <a:endParaRPr lang="ru-RU" altLang="ru-RU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613E4A23-F928-4CE1-BFA6-60B51907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r>
              <a:rPr lang="ru-RU" altLang="ru-RU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воспитателей:</a:t>
            </a:r>
            <a:endParaRPr lang="ru-RU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Содержимое 2">
            <a:extLst>
              <a:ext uri="{FF2B5EF4-FFF2-40B4-BE49-F238E27FC236}">
                <a16:creationId xmlns:a16="http://schemas.microsoft.com/office/drawing/2014/main" id="{522D5C94-6B2C-47F4-9714-DC0B2027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последовательный  план организации детского экспериментирования, используя термины: </a:t>
            </a:r>
          </a:p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предположения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проблемная ситуация,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формулировка вывода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гипотеза. </a:t>
            </a: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D1469E7B-7F95-48C2-BE63-66B6965C5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семинара: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Обогатить  знания педагогов в образовательной области «познавательное  развитие», а именно   в познавательно-исследовательской деятельности  детей дошкольного возраста средствами экспериментирования</a:t>
            </a:r>
          </a:p>
          <a:p>
            <a:pPr algn="ctr"/>
            <a:endParaRPr lang="ru-RU" alt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126C4CD1-0685-45A5-B45E-4FA30731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br>
              <a:rPr lang="ru-RU" altLang="ru-RU" b="1"/>
            </a:br>
            <a:r>
              <a:rPr lang="ru-RU" altLang="ru-RU" b="1"/>
              <a:t>Правильный ответ: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41987" name="Содержимое 2">
            <a:extLst>
              <a:ext uri="{FF2B5EF4-FFF2-40B4-BE49-F238E27FC236}">
                <a16:creationId xmlns:a16="http://schemas.microsoft.com/office/drawing/2014/main" id="{0B2A7B36-92DF-4E8F-B43B-E90E9EFF6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предположения,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предположение подтвердилось: формулирование выводов (как получилось),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предположение не подтвердилось: возникновение новой гипотезы, реализация ее в действии, подтверждение новой гипотезы, формулировка вывода (как получилось).</a:t>
            </a: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38C70-9A97-48B1-8C6C-66C40A5A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500042"/>
            <a:ext cx="8186766" cy="1143000"/>
          </a:xfrm>
          <a:ln>
            <a:miter lim="800000"/>
            <a:headEnd/>
            <a:tailEnd/>
          </a:ln>
        </p:spPr>
        <p:txBody>
          <a:bodyPr/>
          <a:lstStyle/>
          <a:p>
            <a:pPr marL="0" lvl="6" eaLnBrk="0" hangingPunct="0">
              <a:defRPr/>
            </a:pP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Примерная структура НОД </a:t>
            </a:r>
            <a:br>
              <a:rPr lang="ru-RU" sz="2800" b="1" dirty="0"/>
            </a:br>
            <a:br>
              <a:rPr lang="ru-RU" dirty="0"/>
            </a:br>
            <a:endParaRPr lang="ru-RU" dirty="0"/>
          </a:p>
        </p:txBody>
      </p:sp>
      <p:sp>
        <p:nvSpPr>
          <p:cNvPr id="43011" name="Содержимое 2">
            <a:extLst>
              <a:ext uri="{FF2B5EF4-FFF2-40B4-BE49-F238E27FC236}">
                <a16:creationId xmlns:a16="http://schemas.microsoft.com/office/drawing/2014/main" id="{69BBCFF4-BE37-4E2A-BC30-146D1D8A1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000"/>
          </a:p>
          <a:p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исследовательской задачи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того или иного варианта проблемной ситуации,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правил безопасности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ходе осуществления экспериментирования,</a:t>
            </a:r>
          </a:p>
          <a:p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плана исследования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оборудования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самостоятельное его размещение детьми в зоне исследования,</a:t>
            </a:r>
          </a:p>
          <a:p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на подгруппы, выбор ведущих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помогающих организовать сверстников, комментирующих 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ход и результаты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детей в группах,</a:t>
            </a:r>
          </a:p>
          <a:p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детьми результатов экспериментирования.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83B90181-5854-429C-9F2D-5111641B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br>
              <a:rPr lang="ru-RU" altLang="ru-RU" sz="3200" b="1"/>
            </a:br>
            <a:r>
              <a:rPr lang="ru-RU" altLang="ru-RU" sz="3200" b="1"/>
              <a:t>Содержание уголков экспериментирования.</a:t>
            </a:r>
            <a:br>
              <a:rPr lang="ru-RU" altLang="ru-RU" sz="3200"/>
            </a:br>
            <a:endParaRPr lang="ru-RU" altLang="ru-RU" sz="3200"/>
          </a:p>
        </p:txBody>
      </p:sp>
      <p:pic>
        <p:nvPicPr>
          <p:cNvPr id="44035" name="Содержимое 3">
            <a:extLst>
              <a:ext uri="{FF2B5EF4-FFF2-40B4-BE49-F238E27FC236}">
                <a16:creationId xmlns:a16="http://schemas.microsoft.com/office/drawing/2014/main" id="{BFD19919-6330-4918-85C8-4BC4D24A6F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800" y="1714500"/>
            <a:ext cx="6370638" cy="42862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2EC8702D-6ED0-445C-9C18-82EFDD3D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уголка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D0AE3C6-788B-4EA8-B7B2-B55F5ADCB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первичных естественнонаучных представлений,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наблюдательности,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любознательности,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активности,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мыслительных  операций (анализ, сравнение, обобщение, классификация, наблюдение);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формирование умений комплексно обследовать предмет.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5AB00B2B-7C56-4C8B-A6F3-C0AE7485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br>
              <a:rPr lang="ru-RU" altLang="ru-RU" sz="2400"/>
            </a:br>
            <a:br>
              <a:rPr lang="ru-RU" altLang="ru-RU" sz="2400"/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экспериментальной деятельности 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(мини-лаборатория, центр науки) 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выделены: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46083" name="Содержимое 2">
            <a:extLst>
              <a:ext uri="{FF2B5EF4-FFF2-40B4-BE49-F238E27FC236}">
                <a16:creationId xmlns:a16="http://schemas.microsoft.com/office/drawing/2014/main" id="{85C13A77-94CF-429B-B590-5C248322B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постоянной выставки, где размещают музей, различные коллекции, экспонаты, редкие предметы (раковины, камни, кристаллы, перья и т.п.),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приборов,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хранения материалов (природного, «бросового»),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проведения опытов,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неструктурированных материалов (песок, вода, опилки, стружка, пенопласт и др.).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245199A3-0102-4E36-9CFE-A53E4869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47107" name="Объект 10">
            <a:extLst>
              <a:ext uri="{FF2B5EF4-FFF2-40B4-BE49-F238E27FC236}">
                <a16:creationId xmlns:a16="http://schemas.microsoft.com/office/drawing/2014/main" id="{C54B9042-5C1F-4052-B4A4-377BBCE82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357188"/>
            <a:ext cx="4000500" cy="3714750"/>
          </a:xfrm>
        </p:spPr>
      </p:pic>
      <p:pic>
        <p:nvPicPr>
          <p:cNvPr id="47108" name="Объект 9">
            <a:extLst>
              <a:ext uri="{FF2B5EF4-FFF2-40B4-BE49-F238E27FC236}">
                <a16:creationId xmlns:a16="http://schemas.microsoft.com/office/drawing/2014/main" id="{34FC1F75-104F-4C49-997B-BA69D112E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43188"/>
            <a:ext cx="407193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54E22948-08BC-4D37-B87A-8B2DF323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r>
              <a:rPr lang="ru-RU" altLang="ru-RU" b="1"/>
              <a:t>Младший дошкольный возраст</a:t>
            </a:r>
            <a:br>
              <a:rPr lang="ru-RU" altLang="ru-RU"/>
            </a:br>
            <a:endParaRPr lang="ru-RU" altLang="ru-RU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1328C424-AF33-48CB-8F1D-62B84F0246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352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Дидактичекий материал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Стимулирующий материал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Книги познавательного характера для младшего возраста;- тематические альбомы;- коллекции:  семена разных растений, шишки, камешки, коллекции «Подарки :» (зимы, весны, осени), «Ткани».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Песок, глина;- набор игрушек резиновых и пластмассовых для игр в воде; — материалы для игр с мыльной пеной, красители — пищевые и непещевые (гуашь, акварельные краски и др.).Простейшие приборы и приспособления:- Лупы, сосуды  для воды, «ящик ощущений» (чудесный мешочек), зеркальце для игр с «солнечным зайчиком», контейнеры из «киндер-сюрпризов» с отверстиями, внутрь помещены вещества и травы с разными запахами.- «бросовый материал»: веревки, шнурки, тесьма, катушки деревянные, прищепки, пробки- семена бобов, фасоли, гороха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видном на видном месте вывешиваются правила работы с материалами, доступные детям  младшего возраста.-  персонажи, наделанные определенными чертами(«почемучка») от имени которого моделируется проблемная ситуация.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id="{4E5946E5-2A3E-4F96-BBBD-26E1D103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r>
              <a:rPr lang="ru-RU" altLang="ru-RU" b="1"/>
              <a:t>Средний дошкольный возраст</a:t>
            </a:r>
            <a:br>
              <a:rPr lang="ru-RU" altLang="ru-RU"/>
            </a:br>
            <a:endParaRPr lang="ru-RU" altLang="ru-RU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554B17EE-8167-4A1E-999B-9C7306FE5D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576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Дидактичекий материал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Стимулирующий материал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Книги познавательного характера для среднего возраста, тематические альбомы, семена разных растений, шишки, камешки. Коллекции «Подарки (зимы, весны, осени), «Ткани», «Бумага», «Пуговицы». Мини музеи (камня, стекла и т.д.)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Песок, глина; набор игрушек резиновых и пластмассовых для игр в воде; материалы для игр с мыльной пеной, красители : пищевые и непищевые (гуашь, акварельные краски и др.). Простейшие приборы и приспособления: лупы, сосуды  для воды, «ящик ощущений» (чудесный мешочек), зеркальце для игр с «солнечным зайчиком», контейнеры из «киндер-сюрпризов» с отверстиями, внутрь помещены вещества и травы с разными запахами. «Бросовый материал»: веревки, шнурки, тесьма, катушки деревянные, прищепки, пробки, семена бобов, фасоли, гороха, некоторые пищевые  продукты (сахар, соль, крахмал, мука ит.д.)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видном на видном месте вывешиваются правила работы с материалами, доступные детям  среднего дошкольного возраста,   персонажи, наделанные определенными чертами («почемучка») от имени которого моделируется проблемная ситуация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id="{AFB8CBB4-E744-4485-978C-D9B184E0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011237"/>
          </a:xfrm>
        </p:spPr>
        <p:txBody>
          <a:bodyPr/>
          <a:lstStyle/>
          <a:p>
            <a:br>
              <a:rPr lang="ru-RU" altLang="ru-RU" b="1"/>
            </a:br>
            <a:r>
              <a:rPr lang="ru-RU" altLang="ru-RU" b="1"/>
              <a:t>Старший  дошкольный возраст</a:t>
            </a:r>
            <a:br>
              <a:rPr lang="ru-RU" altLang="ru-RU"/>
            </a:br>
            <a:endParaRPr lang="ru-RU" altLang="ru-RU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9BB4E996-50B1-474A-A084-D01B8FA9EE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695007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Дидактичекий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материал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Стимулирующий материал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9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Схемы, таблицы, модели с алгоритмами выполнения опытов; серии картин с изображением природных сообществ; книги познавательного характера, атласы; тематические альбомы; коллекции, мини-музей (тематика различна, например»Часы бывают разные:»,  «Изделия из камня»).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распределены по разделам: «Песок, глина, вода», «Звук», «Магниты», «Бумага», «Свет»,  «Стекло», «Резина». Природные материалы: камни, ракушки,  спилы  и листья деревьев, мох, семена, почва разных видов. Бросовый материал: проволока, кусочки кожи, меха, ткани, пластмассы, дерева, пробки и т.д. Технические материалы: гайки, скрепки, болты, гвозди, винтики, шурупы, детали конструктора и т.д.. Разные виды бумаги: обычная, картон, наждачная, копировальная и т.д.. Красители: пищевые и непищевые (гуашь, акварельные краски и др.). 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id="{EA79B879-D0D6-4119-B2FC-3AAAA0E9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r>
              <a:rPr lang="ru-RU" altLang="ru-RU" b="1"/>
              <a:t>Старший  дошкольный возраст</a:t>
            </a:r>
            <a:br>
              <a:rPr lang="ru-RU" altLang="ru-RU"/>
            </a:br>
            <a:endParaRPr lang="ru-RU" altLang="ru-RU"/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ED832982-BD51-4705-A6C7-F3D96BD2B1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84788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Медицинские материалы: пипетки с закругленными концами, колбы, деревянные палочки, мерные ложки, резиновые груши, шприцы без игл. Прочие материалы: зеркала, воздушные шары, масло, мука, соль, сахар, цветные и прозрачные стекла, свечи,  сито, воронки- половинки мыльницы,  формы для льда.  Приборы-помощники: увеличительное стекло, песочные часы, микроскопы, лупы, клеенчатые фартуки, нарукавники, резиновые перчатки, тряпки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Мини-стенд «О чем хочу узнать завтра», личные блокноты детей для фиксации результатов опытов, карточки-подсказки, разрешающие -запрещающие знаки «Что можно, что нельзя», персонажи, наделанные определенными чертами («почемучка») от имени которого моделируется проблемная ситуация На видном на видном месте вывешиваются правила работы с материалами, доступные детям  среднего дошкольного возраста,   персонажи, наделанные определенными чертами («почемучка») от имени которого моделируется проблемная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ситуация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:a16="http://schemas.microsoft.com/office/drawing/2014/main" id="{2ECD4613-BEE9-4066-9B1A-0AB8C90B9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семинара:</a:t>
            </a:r>
          </a:p>
          <a:p>
            <a:pPr algn="ctr">
              <a:buFont typeface="Wingdings 2" panose="05020102010507070707" pitchFamily="18" charset="2"/>
              <a:buNone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педагогов о значении экспериментирования в развитии детей дошкольного возраста.</a:t>
            </a:r>
          </a:p>
          <a:p>
            <a:pPr algn="ctr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правильной организации экспериментирования с ребенком-дошкольником.</a:t>
            </a:r>
          </a:p>
          <a:p>
            <a:pPr algn="ctr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знания педагогов о наполняемости уголков экспериментальной деятельности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>
            <a:extLst>
              <a:ext uri="{FF2B5EF4-FFF2-40B4-BE49-F238E27FC236}">
                <a16:creationId xmlns:a16="http://schemas.microsoft.com/office/drawing/2014/main" id="{F23DCF45-307E-41EE-9BE0-4647C30D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74638"/>
            <a:ext cx="7572375" cy="1143000"/>
          </a:xfrm>
        </p:spPr>
        <p:txBody>
          <a:bodyPr/>
          <a:lstStyle/>
          <a:p>
            <a:br>
              <a:rPr lang="ru-RU" altLang="ru-RU" sz="2000" b="1"/>
            </a:br>
            <a:br>
              <a:rPr lang="ru-RU" altLang="ru-RU" sz="2000" b="1"/>
            </a:br>
            <a:r>
              <a:rPr lang="ru-RU" altLang="ru-RU" sz="2000"/>
              <a:t>Эксперименты составляют основу всякого знания, без них любые понятия превращаются в сухие абстракции. В дошкольном воспитании экспериментирование является тем методом обучения, который позволяет ребенку моделировать в своем сознании картину мира, основанную на собственных наблюдениях, опытах, установлении взаимозависимостей, закономерностей.</a:t>
            </a:r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2C2C7F84-47BF-4343-91CB-5281921092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6613" y="2286000"/>
            <a:ext cx="4930775" cy="4357688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id="{689F7F75-6533-42BB-A6F7-F8B3169D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3251" name="Содержимое 2">
            <a:extLst>
              <a:ext uri="{FF2B5EF4-FFF2-40B4-BE49-F238E27FC236}">
                <a16:creationId xmlns:a16="http://schemas.microsoft.com/office/drawing/2014/main" id="{3A155891-FE71-42C5-991E-3DE64A8BC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дети самостоятельно ищут решения поставленных перед ними задач, пробуют, экспериментируют, ошибаются и получают неожиданный ответ на свои вопросы.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902215FD-1516-4A7A-89FE-86F721F5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b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удачи!</a:t>
            </a:r>
            <a:b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pic>
        <p:nvPicPr>
          <p:cNvPr id="54275" name="Содержимое 3">
            <a:extLst>
              <a:ext uri="{FF2B5EF4-FFF2-40B4-BE49-F238E27FC236}">
                <a16:creationId xmlns:a16="http://schemas.microsoft.com/office/drawing/2014/main" id="{94D6E908-648F-4678-AB66-BA6CB7385B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00200"/>
            <a:ext cx="602615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:a16="http://schemas.microsoft.com/office/drawing/2014/main" id="{49D86626-516D-4510-82D4-BDC1F743E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Воспитание основ экологической культуры у детей дошкольного возраста предполагает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два направления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осознанно-правильного отношения к природе и  окружающему миру;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Ознакомление с живой и неживой природой  на основе обогащения опыта ребенка.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>
            <a:extLst>
              <a:ext uri="{FF2B5EF4-FFF2-40B4-BE49-F238E27FC236}">
                <a16:creationId xmlns:a16="http://schemas.microsoft.com/office/drawing/2014/main" id="{794A8066-10C4-4134-9E59-9A1E56A4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00188"/>
            <a:ext cx="8229600" cy="4525962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второе направление предполагает деятельный, практический   подход   ознакомления  ребенка  с миром  природы.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Под деятельным подходом мы предполагаем познавательно-исследовательскую деятельность.  Известно, что  знакомство,  с каким либо предметом или явлением дает наиболее оптимальный результат, если оно носит деятельный характер, поэтому воспитателю нужно предоставить детям возможность  «действовать» с изучаемыми объектами  окружающего мира.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>
            <a:extLst>
              <a:ext uri="{FF2B5EF4-FFF2-40B4-BE49-F238E27FC236}">
                <a16:creationId xmlns:a16="http://schemas.microsoft.com/office/drawing/2014/main" id="{8CFD9F8B-EABA-4376-9045-34390A69C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пословица гласит: </a:t>
            </a:r>
          </a:p>
          <a:p>
            <a:pPr algn="ctr">
              <a:buFont typeface="Wingdings 2" panose="05020102010507070707" pitchFamily="18" charset="2"/>
              <a:buNone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– и я забуду,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-  и я запомню,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попробовать – и я пойму».</a:t>
            </a:r>
            <a:endParaRPr lang="ru-RU" altLang="ru-RU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33176AEF-1569-41FC-8DBE-3BFD7E45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1E7CE77D-6620-4E46-9FE9-453EE6F7D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деятельность,  а именно детское экспериментирование получило новый толчок в развитии с введением ФГОС ДО. Ребенок дошкольного возраста сам по себе является исследователем, проявляет живой интерес к исследовательской деятельности, а в частности к экспериментированию. Экспериментирование способствует формированию у детей познавательного интереса, развивает наблюдательность, мыслительную деятельность. В ходе  познавательно-исследовательской  деятельности  создаются  ситуации, которые ребенок разрешает посредством проведения опыта и,  анализируя, делает вывод, умозаключение, самостоятельно овладевая представлением о том или ином законе или явлении. Основная задача ДОУ поддержать и развить в ребенке интерес к исследованиям, открытиям, создать необходимые для этого условия.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901D3B5-2483-48EE-B1C3-ACF5E9A1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803B77DF-354D-4397-9EAA-15AACE709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видеть наших воспитанников любознательными, общительными, умеющими ориентироваться в окружающей обстановке, решать возникающие проблемы, самостоятельными, творческими личностями.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1288</TotalTime>
  <Words>2268</Words>
  <Application>Microsoft Office PowerPoint</Application>
  <PresentationFormat>Экран (4:3)</PresentationFormat>
  <Paragraphs>182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Kursiv95</vt:lpstr>
      <vt:lpstr>Calibri</vt:lpstr>
      <vt:lpstr>Wingdings 2</vt:lpstr>
      <vt:lpstr>Times New Roman</vt:lpstr>
      <vt:lpstr>Лето</vt:lpstr>
      <vt:lpstr> Семинар для воспитателей «Воспитание основ экологической культуры у детей дошкольного возраста  посредством  экспериментирования»  Старший воспитатель: Дмитриева Т.Д. 2016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процессе экспериментальной деятельности развивается эмоциональная сфера ребенка, творческие способности, формируются трудовые навыки, укрепляется здоровье за счет повышения общего уровня двигательной активности.</vt:lpstr>
      <vt:lpstr> Содержание опытно-экспериментальной деятельности построено  из трех блоков педагогического процесса, это:  </vt:lpstr>
      <vt:lpstr>Формы работы по экспериментированию:  </vt:lpstr>
      <vt:lpstr>1.Специально-организованное обучение в форме занятий (НОД)</vt:lpstr>
      <vt:lpstr>Презентация PowerPoint</vt:lpstr>
      <vt:lpstr>Презентация PowerPoint</vt:lpstr>
      <vt:lpstr>2.Блок совместной деятельности взрослого с детьми является основным в опытно экспериментальной деятельности</vt:lpstr>
      <vt:lpstr>3.Планирование работы в блоке свободной самостоятельной деятельности</vt:lpstr>
      <vt:lpstr> Для организации опытно-экспериментальной  деятельности используют методы: </vt:lpstr>
      <vt:lpstr> Методы повышающие познавательную активность</vt:lpstr>
      <vt:lpstr>Методы повышающие эмоциональную активность детей при усвоении знаний:</vt:lpstr>
      <vt:lpstr>Методы коррекции и уточнения представлений, при проведении экспериментирования:</vt:lpstr>
      <vt:lpstr> Структура детского экспериментирования:  </vt:lpstr>
      <vt:lpstr>Презентация PowerPoint</vt:lpstr>
      <vt:lpstr>Презентация PowerPoint</vt:lpstr>
      <vt:lpstr>Презентация PowerPoint</vt:lpstr>
      <vt:lpstr>Задание для воспитателей:</vt:lpstr>
      <vt:lpstr> Правильный ответ: </vt:lpstr>
      <vt:lpstr>  Примерная структура НОД   </vt:lpstr>
      <vt:lpstr> Содержание уголков экспериментирования. </vt:lpstr>
      <vt:lpstr>Задачи уголка:</vt:lpstr>
      <vt:lpstr>  В уголке экспериментальной деятельности  (мини-лаборатория, центр науки)  должны быть выделены: </vt:lpstr>
      <vt:lpstr>Презентация PowerPoint</vt:lpstr>
      <vt:lpstr>Младший дошкольный возраст </vt:lpstr>
      <vt:lpstr>Средний дошкольный возраст </vt:lpstr>
      <vt:lpstr> Старший  дошкольный возраст </vt:lpstr>
      <vt:lpstr>Старший  дошкольный возраст </vt:lpstr>
      <vt:lpstr>  Эксперименты составляют основу всякого знания, без них любые понятия превращаются в сухие абстракции. В дошкольном воспитании экспериментирование является тем методом обучения, который позволяет ребенку моделировать в своем сознании картину мира, основанную на собственных наблюдениях, опытах, установлении взаимозависимостей, закономерностей.</vt:lpstr>
      <vt:lpstr>Презентация PowerPoint</vt:lpstr>
      <vt:lpstr> Желаем вам удачи!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лесах нашей планеты</dc:title>
  <dc:creator>Admin</dc:creator>
  <cp:lastModifiedBy>katerina@lansite.ru</cp:lastModifiedBy>
  <cp:revision>98</cp:revision>
  <dcterms:created xsi:type="dcterms:W3CDTF">2011-05-31T08:47:55Z</dcterms:created>
  <dcterms:modified xsi:type="dcterms:W3CDTF">2020-11-13T09:52:58Z</dcterms:modified>
</cp:coreProperties>
</file>