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69" r:id="rId17"/>
    <p:sldId id="274" r:id="rId18"/>
    <p:sldId id="280" r:id="rId19"/>
    <p:sldId id="281" r:id="rId20"/>
    <p:sldId id="278" r:id="rId21"/>
    <p:sldId id="267" r:id="rId22"/>
    <p:sldId id="268" r:id="rId23"/>
    <p:sldId id="276" r:id="rId24"/>
    <p:sldId id="277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р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72063"/>
            <a:ext cx="1881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 descr="к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00250"/>
            <a:ext cx="685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,fбачк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00282">
            <a:off x="6786563" y="57150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ром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071938"/>
            <a:ext cx="2368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,fбачки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3857625"/>
            <a:ext cx="1357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DA84-9313-4733-9777-5C866FAC3BFD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E92F-4166-47D0-9D27-40209C75A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A318-6FFD-4FCF-9E1B-300BABF3097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9B9C-FF36-4D6F-9956-9C7AB65B3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р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55090">
            <a:off x="7537450" y="5178425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536A-5F27-40B6-93F6-77FD84814308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E2DB-303E-4B9C-B277-2DB6998F0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р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57875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р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165850"/>
            <a:ext cx="6429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р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143500"/>
            <a:ext cx="530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E641-5361-4552-A0BB-2EF8A7E2DE5E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BCAA-3ADE-4B23-B21B-59E7374E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357688"/>
            <a:ext cx="8001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ром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929063"/>
            <a:ext cx="2524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р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572125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,fбачки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78631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4" descr=",fбачки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01431">
            <a:off x="1111250" y="660400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 descr=",fбачки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149034">
            <a:off x="7700963" y="2281238"/>
            <a:ext cx="12080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,fбачки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85775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B62E-098D-411E-838F-D48065ECDF63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B5D6-0B03-4772-AF9D-0F1F96BF0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р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41295">
            <a:off x="4067969" y="5879306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B2E-28BA-4C31-AD4E-A0D2271AECC4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7A6D-72E6-4917-BA2A-177BC07F7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 descr="р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41295">
            <a:off x="4067969" y="5879306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C8DD-2096-4A2C-B377-E7A512F4D6C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F2B3-3F4E-4321-9B21-2E18360E4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р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733476">
            <a:off x="8050213" y="6326188"/>
            <a:ext cx="479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р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12067">
            <a:off x="8360569" y="4944269"/>
            <a:ext cx="8032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р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41295">
            <a:off x="7369969" y="6122194"/>
            <a:ext cx="6842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 descr="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55090">
            <a:off x="7537450" y="5178425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3" descr=",fбачк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5500688"/>
            <a:ext cx="74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9987-2C78-4B6D-85E3-9E52CE3084A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6EE6-0DF1-4193-815F-44F1B0080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" descr="ром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0878">
            <a:off x="214313" y="4500563"/>
            <a:ext cx="1857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1" descr=",fбачк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72082">
            <a:off x="7473157" y="367506"/>
            <a:ext cx="14287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,fбачк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00438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 descr=",fбачки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5214938"/>
            <a:ext cx="9588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5BBF-604F-4173-8DC1-33F216CE446C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7AB3-5B5A-4635-94CB-060F20206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в.png"/>
          <p:cNvPicPr>
            <a:picLocks noChangeAspect="1"/>
          </p:cNvPicPr>
          <p:nvPr/>
        </p:nvPicPr>
        <p:blipFill>
          <a:blip r:embed="rId3"/>
          <a:srcRect l="5937" t="2499" r="4062" b="81250"/>
          <a:stretch>
            <a:fillRect/>
          </a:stretch>
        </p:blipFill>
        <p:spPr bwMode="auto">
          <a:xfrm>
            <a:off x="285750" y="214313"/>
            <a:ext cx="3214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55090">
            <a:off x="250825" y="5270500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37BD-070D-47D4-A36A-38F61DB897C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8FCA-DC4B-474C-A48A-985DE6A05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в.png"/>
          <p:cNvPicPr>
            <a:picLocks noChangeAspect="1"/>
          </p:cNvPicPr>
          <p:nvPr/>
        </p:nvPicPr>
        <p:blipFill>
          <a:blip r:embed="rId3"/>
          <a:srcRect l="5937" t="2499" r="4062" b="81250"/>
          <a:stretch>
            <a:fillRect/>
          </a:stretch>
        </p:blipFill>
        <p:spPr bwMode="auto">
          <a:xfrm>
            <a:off x="1714500" y="4786313"/>
            <a:ext cx="5715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,fбачки.png"/>
          <p:cNvPicPr>
            <a:picLocks noChangeAspect="1"/>
          </p:cNvPicPr>
          <p:nvPr/>
        </p:nvPicPr>
        <p:blipFill>
          <a:blip r:embed="rId4"/>
          <a:srcRect l="17188" t="45000" r="64999" b="32500"/>
          <a:stretch>
            <a:fillRect/>
          </a:stretch>
        </p:blipFill>
        <p:spPr bwMode="auto">
          <a:xfrm rot="20262315">
            <a:off x="6694488" y="-4763"/>
            <a:ext cx="1357312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р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7966">
            <a:off x="285750" y="5500688"/>
            <a:ext cx="1260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671E-75A3-4BB4-9F58-98392307DA6C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A834-07C5-49DE-896F-6E8320058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в.png"/>
          <p:cNvPicPr>
            <a:picLocks noChangeAspect="1"/>
          </p:cNvPicPr>
          <p:nvPr/>
        </p:nvPicPr>
        <p:blipFill>
          <a:blip r:embed="rId14"/>
          <a:srcRect l="5937" t="2499" r="4062" b="81250"/>
          <a:stretch>
            <a:fillRect/>
          </a:stretch>
        </p:blipFill>
        <p:spPr bwMode="auto">
          <a:xfrm>
            <a:off x="285750" y="214313"/>
            <a:ext cx="8643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980D9D-F91D-42B0-A0A2-D881BF1293C5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EAC24-0207-4FB5-BCC6-38ABC21DE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9" descr="р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28625"/>
            <a:ext cx="1193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Kursiv95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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672414" cy="114300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Самоанализ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-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57163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Воспитатель: Воробьева Т.Ю.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2018-2019 г.</a:t>
            </a:r>
          </a:p>
        </p:txBody>
      </p:sp>
      <p:pic>
        <p:nvPicPr>
          <p:cNvPr id="2" name="Picture 2" descr="C:\Users\FLAGMAN\Desktop\IMG_20180821_105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52735" cy="38906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«Ложка расписная, красивая такая»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LAGMAN\Desktop\Фото средняя гр\Откр занятие Ложки\IMG-20190522-WA00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67200" cy="2400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9" name="Picture 3" descr="C:\Users\FLAGMAN\Desktop\Фото средняя гр\Откр занятие Ложки\IMG-20190522-WA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064028" cy="2428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00" name="Picture 4" descr="C:\Users\FLAGMAN\Desktop\Фото средняя гр\Откр занятие Ложки\IMG-20190522-WA0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9" y="4143380"/>
            <a:ext cx="4079861" cy="22949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01" name="Picture 5" descr="C:\Users\FLAGMAN\Desktop\Фото средняя гр\Откр занятие Ложки\IMG-20190522-WA0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4063986" cy="22859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Анализ мероприятия: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решения образовательных, развивающих и воспитательных задач использовались наглядные, словесные и практические методы и приемы: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протяжении всего действия поддерживалась мотивация на фольклорно - познавательный характер.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Быстрая смена деятельности способствовала снятию напряжения, утомляемости и скованности детей, повышало инициативу, самостоятельность и настроение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Слаженность действий между педагогами способствовала лучшей организации детей, динамичности и насыщенности мероприятия.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 проявили непосредственность, эмоциональность, любознательность. Радостная атмосфера способствовала развитию эмоционально-волевой сферы дошкольников, вызвала у них чувство удовольствия от собственной игры на ложках.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Коллеги высоко оценили профессионализм педагогов.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открытых дверей.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FLAGMAN\Desktop\Фото средняя гр\День открытых дверей ср.гр.2019г\IMG-2019052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786214" cy="2482849"/>
          </a:xfrm>
          <a:prstGeom prst="snip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3" name="Picture 3" descr="C:\Users\FLAGMAN\Desktop\Фото средняя гр\День открытых дверей ср.гр.2019г\IMG-20190522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881466" cy="2428892"/>
          </a:xfrm>
          <a:prstGeom prst="snip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4" name="Picture 4" descr="C:\Users\FLAGMAN\Desktop\Фото средняя гр\День открытых дверей ср.гр.2019г\IMG-20190522-WA0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3890955" cy="2543167"/>
          </a:xfrm>
          <a:prstGeom prst="snip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5" name="Picture 5" descr="C:\Users\FLAGMAN\Desktop\Фото средняя гр\День открытых дверей ср.гр.2019г\IMG-20190522-WA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3929090" cy="2500306"/>
          </a:xfrm>
          <a:prstGeom prst="snip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Отзывы родителей.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занимаются с большим удовольствием. Все занятия проводятся в игровой форме.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понравилось занятие по пожарной безопасности.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здорово!!!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Экскурсия на р. Лену. Ледоход.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FLAGMAN\Desktop\Фото средняя гр\Экск на реку ледоход2019 ср.гр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67200" cy="2800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148" name="Picture 4" descr="C:\Users\FLAGMAN\Desktop\Фото средняя гр\Экск на реку ледоход2019 ср.гр\P90507-104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267200" cy="2838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к памятнику погибшим воинам.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LAGMAN\Desktop\Фото средняя гр\Экск к памятнику ср гр 2019\P90508-1026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690872" cy="4617957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достижения планируемых результатов освоения образовательной программы 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386999"/>
          <a:ext cx="8429651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861"/>
                <a:gridCol w="2756395"/>
                <a:gridCol w="2756395"/>
              </a:tblGrid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Начало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Конец 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Социально - коммуникативное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Худ-эстетическое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ОБЩИЙ: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Сравнительный анализ результатов мониторинга в начале и в конце учебного года показывает рост усвоения детьми программного материала, то есть прослеживается положительная динамика развития ребенка по всем видам деятельности. В основном показатели выполнения программы находятся в пределах высокого и среднего уровня.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Проблемы и решение: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знаний, умений и навыков по разделу «Речевое развитие» находятся на не достаточно высоком уровне.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детей,  в семье мало внимания уделяется общению взрослых с детьми по проблеме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Требуется помощь логопеда.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Активизировать работу, направленную на использование речевой активности детей, в соответствии возрастными возможностями и целями обучения. Активно включать детей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ситуативно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познавательное общение, развивать коммуникативные навыки.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Успехи: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группа активно участвовала в жизни детского сада (праздники, конкурсы «Новогодняя сказка», «Постройка снежных фигур» и т.д.).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стали более любознательны, сформировано умение задавать вопросы взрослым и сверстникам.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Видна положительная динамика успехов воспитанников, с которыми проводилась индивидуальная работа по образовательным областям.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улучшили навыки самообслуживания.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Способны договариваться, адекватно проявлять свои чувства в процессе коллективной игры.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Проявляют инициативу и самостоятельность в разных видах деятельности.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– 10 мальчиков, 6 – девочек.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FLAGMAN\Desktop\Фото средняя гр\Своб деятельность ср.гр.2019\P90306-084904.jpg"/>
          <p:cNvPicPr>
            <a:picLocks noChangeAspect="1" noChangeArrowheads="1"/>
          </p:cNvPicPr>
          <p:nvPr/>
        </p:nvPicPr>
        <p:blipFill>
          <a:blip r:embed="rId2" cstate="print"/>
          <a:srcRect l="20720" t="27928" r="18018" b="24024"/>
          <a:stretch>
            <a:fillRect/>
          </a:stretch>
        </p:blipFill>
        <p:spPr bwMode="auto">
          <a:xfrm>
            <a:off x="714348" y="1614443"/>
            <a:ext cx="7429552" cy="4670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Праздники, развлечения.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FLAGMAN\Desktop\P90306-0909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929090" cy="253333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5" name="Picture 3" descr="C:\Users\FLAGMAN\Desktop\IMG-20190522-WA0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267200" cy="257176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6" name="Picture 4" descr="C:\Users\FLAGMAN\Desktop\IMG-20190522-WA0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952028"/>
            <a:ext cx="4071966" cy="266616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7" name="Picture 5" descr="C:\Users\FLAGMAN\Desktop\IMG-20190522-WA0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857652" cy="2751067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с родителями.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Большое внимание в своей работе уделяем работе с родителями. В целях осуществления полноценного развития каждого ребенка проводились родительские собрания (родительская гостиная, круглый стол), консультации, анкетирование. В уголке для родителей имеется информация по различным тематикам.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выставка рисунков «Удивительный космос!»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LAGMAN\Desktop\Фото средняя гр\Совместная выставка рисунков Космос ср.гр.2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786742" cy="4896055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Фотоколлаж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«Жизнь дана, на добрые дела».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LAGMAN\Desktop\Фото средняя гр\Фотоколлаж Жизнь дана на добрые дела Домковские ср гр 2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715304" cy="5102714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в конкурса</a:t>
            </a:r>
            <a:r>
              <a:rPr lang="ru-RU" dirty="0" smtClean="0"/>
              <a:t>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472" y="3429000"/>
          <a:ext cx="1536855" cy="2174876"/>
        </p:xfrm>
        <a:graphic>
          <a:graphicData uri="http://schemas.openxmlformats.org/presentationml/2006/ole">
            <p:oleObj spid="_x0000_s4098" name="Acrobat Document" r:id="rId3" imgW="5667139" imgH="8019997" progId="AcroExch.Document.11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357422" y="1714488"/>
          <a:ext cx="1716353" cy="2428892"/>
        </p:xfrm>
        <a:graphic>
          <a:graphicData uri="http://schemas.openxmlformats.org/presentationml/2006/ole">
            <p:oleObj spid="_x0000_s4099" name="Acrobat Document" r:id="rId4" imgW="5667139" imgH="8019997" progId="AcroExch.Document.11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786578" y="1571612"/>
          <a:ext cx="2085969" cy="2951952"/>
        </p:xfrm>
        <a:graphic>
          <a:graphicData uri="http://schemas.openxmlformats.org/presentationml/2006/ole">
            <p:oleObj spid="_x0000_s4100" name="Acrobat Document" r:id="rId5" imgW="5667139" imgH="8019997" progId="AcroExch.Document.11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929190" y="3643314"/>
          <a:ext cx="1609762" cy="2278050"/>
        </p:xfrm>
        <a:graphic>
          <a:graphicData uri="http://schemas.openxmlformats.org/presentationml/2006/ole">
            <p:oleObj spid="_x0000_s4101" name="Acrobat Document" r:id="rId6" imgW="5667139" imgH="8019997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Перспективы: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деятельности в группе за 2018-2019 учебный год были тщательно проанализированы и позволяют сделать вывод , что в целом работа проводилась целенаправленно и эффективно.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2019-2020 учебный год наметила следующие задачи: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Продолжить целенаправленную работу с детьми по всем образовательным областям.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Развивать речь детей через театрализованную деятельность.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Организовать работу с детьми с использованием проектных технологий.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Продолжить совершенствование предметно-развивающей среды в группе в соответствии с ФГОС.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Повысить уровень педагогического мастерства путем участия в конкурсах, открытых мероприятиях ДОУ и района.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C:\Users\FLAGMAN\Desktop\P90222-0902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184298" cy="4822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ДОУ: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Развивать речь воспитанников в организации и проведении сюжетно-ролевых игр».</a:t>
            </a:r>
          </a:p>
          <a:p>
            <a:r>
              <a:rPr lang="ru-RU" dirty="0" smtClean="0"/>
              <a:t>2 «Развивать преемственные связи между ДОУ и начальной школой».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А.С. Макаренко.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«Игра имеет в жизни ребенка такое же значение, как у взрослого – деятельность, работа, служба. </a:t>
            </a:r>
            <a:b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Каков ребенок в игре, таков во многом он будет в работе, когда вырастет. Поэтому воспитание будущего деятеля происходит прежде всего в игре»</a:t>
            </a:r>
            <a:b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«Зоопарк»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LAGMAN\Desktop\ЗООП\IMG-20181128-WA0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31410"/>
            <a:ext cx="4143404" cy="2330665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C:\Users\FLAGMAN\Desktop\ЗООП\IMG-20190522-WA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71942"/>
            <a:ext cx="4267200" cy="2400300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4" name="Picture 6" descr="C:\Users\FLAGMAN\Desktop\ЗООП\IMG-20190522-WA0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267200" cy="2400300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" name="Picture 2" descr="C:\Users\FLAGMAN\Desktop\Фото средняя гр\С-р игра Зоопарк\IMG-20181128-WA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4064028" cy="2286016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Зоомагазин», «Спасение животных»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FLAGMAN\Desktop\Фото средняя гр\Своб деятельность ср.гр.2019\IMG-20190118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414954" cy="2357454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6" name="Picture 4" descr="C:\Users\FLAGMAN\Desktop\Фото средняя гр\Своб деятельность ср.гр.2019\IMG-20190118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429024" cy="2357454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6" name="Picture 2" descr="C:\Users\FLAGMAN\Desktop\Фото средняя гр\Своб деятельность ср.гр.2019\IMG-20190118-WA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00504"/>
            <a:ext cx="3548045" cy="2661034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C:\Users\FLAGMAN\Desktop\Фото средняя гр\Своб деятельность ср.гр.2019\IMG-20190118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00504"/>
            <a:ext cx="3429024" cy="257176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Анализ игры: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детей был  устойчивый интерес к игре благодаря созданным условиям.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процессе игры дети брали на себя различные роли, «проживали» принятую роль, а они были разнообразны (кассир, посетители зоопарка.), пытались  выполнять правила, взаимодействовали  друг с другом.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Программное содержание игры я построила в соответствии с требованием  и с учетом возрастных особенностей детей 5 года жизни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протяжении всей игры использовала различные методы и приемы, которые были  взаимосвязаны между собой.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были заинтересованы, внимательны, активны, дружелюбны. Наблюдалась  самостоятельность в речевом общении с окружающими.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Оборудование,  использованное в игре,   соответствует эстетическим требованиям. Оно яркое, красочное, привлекательное, безопасное и удобное в употреблении.  Игра имеет неоценимое значение, прежде всего для социального развития ребенка, она раскрывает для него смысл существования в обществе, смысл общения.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 – ролевая игра проведена на высоком профессиональном уровне.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обучению грамоте «Путешествие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ковре – самолете».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LAGMAN\Desktop\Фото средняя гр\Откр заня Ковер-самолет Зарубина А.Н 2019\IMG-20190522-WA0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67200" cy="2643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5" name="Picture 3" descr="C:\Users\FLAGMAN\Desktop\Фото средняя гр\Откр заня Ковер-самолет Зарубина А.Н 2019\IMG-20190522-WA0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4267200" cy="2543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Анализ НОД: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 оборудования и материалов, использованных на НОД, позволили удержать внимание и познавательный интерес детей на протяжении всего занятия.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Николаевна создала ситуацию успеха для каждого ребенка. Общение  проходило эмоционально, на протяжении всего занятия дети и педагог были партнерами.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Удалось достичь цели занятия, через реализацию всех поставленных задач.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 проведена на хорошем уровне.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320</TotalTime>
  <Words>897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Лето</vt:lpstr>
      <vt:lpstr>Acrobat Document</vt:lpstr>
      <vt:lpstr>Самоанализ воспитательной -  образовательной деятельности. Средняя группа.</vt:lpstr>
      <vt:lpstr>В группе – 10 мальчиков, 6 – девочек.</vt:lpstr>
      <vt:lpstr>Задачи ДОУ:</vt:lpstr>
      <vt:lpstr>А.С. Макаренко.</vt:lpstr>
      <vt:lpstr>Сюжетно – ролевая игра «Зоопарк»</vt:lpstr>
      <vt:lpstr>«Зоомагазин», «Спасение животных»</vt:lpstr>
      <vt:lpstr>Анализ игры:</vt:lpstr>
      <vt:lpstr>НОД по обучению грамоте «Путешествие на ковре – самолете».</vt:lpstr>
      <vt:lpstr>Анализ НОД:</vt:lpstr>
      <vt:lpstr>«Ложка расписная, красивая такая»</vt:lpstr>
      <vt:lpstr>Анализ мероприятия:</vt:lpstr>
      <vt:lpstr>День открытых дверей.</vt:lpstr>
      <vt:lpstr>Отзывы родителей.</vt:lpstr>
      <vt:lpstr>Экскурсия на р. Лену. Ледоход.</vt:lpstr>
      <vt:lpstr>Экскурсия к памятнику погибшим воинам.</vt:lpstr>
      <vt:lpstr>Мониторинг достижения планируемых результатов освоения образовательной программы . </vt:lpstr>
      <vt:lpstr>Вывод:</vt:lpstr>
      <vt:lpstr>Проблемы и решение:</vt:lpstr>
      <vt:lpstr>Успехи:</vt:lpstr>
      <vt:lpstr>Праздники, развлечения.</vt:lpstr>
      <vt:lpstr>Работа с родителями.</vt:lpstr>
      <vt:lpstr>Совместная выставка рисунков «Удивительный космос!»</vt:lpstr>
      <vt:lpstr>Фотоколлаж «Жизнь дана, на добрые дела».</vt:lpstr>
      <vt:lpstr>Участие в конкурсах.</vt:lpstr>
      <vt:lpstr>Перспективы:</vt:lpstr>
      <vt:lpstr>Спасибо за внимание!</vt:lpstr>
    </vt:vector>
  </TitlesOfParts>
  <Company>МОУ СОШ п. Алексеевск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Воробьёв</dc:creator>
  <cp:lastModifiedBy>FLAGMAN</cp:lastModifiedBy>
  <cp:revision>38</cp:revision>
  <dcterms:created xsi:type="dcterms:W3CDTF">2010-03-02T23:55:41Z</dcterms:created>
  <dcterms:modified xsi:type="dcterms:W3CDTF">2019-05-28T06:51:48Z</dcterms:modified>
</cp:coreProperties>
</file>