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57" r:id="rId3"/>
    <p:sldId id="289" r:id="rId4"/>
    <p:sldId id="258" r:id="rId5"/>
    <p:sldId id="298" r:id="rId6"/>
    <p:sldId id="299" r:id="rId7"/>
    <p:sldId id="305" r:id="rId8"/>
    <p:sldId id="260" r:id="rId9"/>
    <p:sldId id="278" r:id="rId10"/>
    <p:sldId id="266" r:id="rId11"/>
    <p:sldId id="284" r:id="rId12"/>
    <p:sldId id="303" r:id="rId13"/>
    <p:sldId id="296" r:id="rId14"/>
    <p:sldId id="280" r:id="rId15"/>
    <p:sldId id="283" r:id="rId16"/>
    <p:sldId id="300" r:id="rId17"/>
    <p:sldId id="301" r:id="rId18"/>
    <p:sldId id="302" r:id="rId19"/>
    <p:sldId id="270" r:id="rId20"/>
    <p:sldId id="304" r:id="rId21"/>
    <p:sldId id="286" r:id="rId22"/>
    <p:sldId id="271" r:id="rId23"/>
    <p:sldId id="272" r:id="rId24"/>
    <p:sldId id="285" r:id="rId25"/>
    <p:sldId id="288" r:id="rId26"/>
    <p:sldId id="274" r:id="rId27"/>
    <p:sldId id="290" r:id="rId28"/>
    <p:sldId id="275" r:id="rId29"/>
    <p:sldId id="276" r:id="rId30"/>
    <p:sldId id="264" r:id="rId31"/>
    <p:sldId id="294" r:id="rId32"/>
    <p:sldId id="262" r:id="rId33"/>
    <p:sldId id="267" r:id="rId34"/>
    <p:sldId id="307" r:id="rId35"/>
    <p:sldId id="291" r:id="rId36"/>
    <p:sldId id="263"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3907" autoAdjust="0"/>
  </p:normalViewPr>
  <p:slideViewPr>
    <p:cSldViewPr>
      <p:cViewPr varScale="1">
        <p:scale>
          <a:sx n="70" d="100"/>
          <a:sy n="70" d="100"/>
        </p:scale>
        <p:origin x="-51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2BF424-F203-4401-A49D-6477D22A5DBE}" type="datetimeFigureOut">
              <a:rPr lang="ru-RU" smtClean="0"/>
              <a:pPr/>
              <a:t>24.01.2018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EBA456-83E4-4CB7-8744-190DDE42705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Тема</a:t>
            </a:r>
            <a:r>
              <a:rPr lang="ru-RU" baseline="0" dirty="0" smtClean="0"/>
              <a:t> проекта.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Самостоятельная деятельность детей</a:t>
            </a:r>
            <a:r>
              <a:rPr lang="ru-RU" baseline="0" dirty="0" smtClean="0"/>
              <a:t> с настольными играми.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11</a:t>
            </a:fld>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Дидактическая игра «На что похоже»</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Мнемотаблицы</a:t>
            </a:r>
            <a:r>
              <a:rPr lang="ru-RU" baseline="0" dirty="0" smtClean="0"/>
              <a:t> для составления описательных  рассказов.</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14</a:t>
            </a:fld>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Составление описательного рассказа о животном по </a:t>
            </a:r>
            <a:r>
              <a:rPr lang="ru-RU" dirty="0" err="1" smtClean="0"/>
              <a:t>мнемотаблице</a:t>
            </a:r>
            <a:r>
              <a:rPr lang="ru-RU" dirty="0" smtClean="0"/>
              <a:t>.</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15</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Что такое загадка?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16</a:t>
            </a:fld>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Признаки загадки, правила для детей</a:t>
            </a:r>
            <a:r>
              <a:rPr lang="ru-RU" baseline="0" dirty="0" smtClean="0"/>
              <a:t> при отгадывании загадки.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17</a:t>
            </a:fld>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Содержание</a:t>
            </a:r>
            <a:r>
              <a:rPr lang="ru-RU" baseline="0" dirty="0" smtClean="0"/>
              <a:t> презентации в схеме.</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18</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НОД по</a:t>
            </a:r>
            <a:r>
              <a:rPr lang="ru-RU" baseline="0" dirty="0" smtClean="0"/>
              <a:t> развитию речи. Тема: «Что такое загадка? Какие бывают загадки?» </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Содержание презентации. Отгадывание</a:t>
            </a:r>
            <a:r>
              <a:rPr lang="ru-RU" baseline="0" dirty="0" smtClean="0"/>
              <a:t> загадок по мнемотаблицам.</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21</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Выставка книг по загадкам.</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Цель</a:t>
            </a:r>
            <a:r>
              <a:rPr lang="ru-RU" baseline="0" dirty="0" smtClean="0"/>
              <a:t> и задачи проекта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a:t>
            </a:fld>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Досуг «Викторина по загадкам».</a:t>
            </a:r>
          </a:p>
        </p:txBody>
      </p:sp>
      <p:sp>
        <p:nvSpPr>
          <p:cNvPr id="4" name="Номер слайда 3"/>
          <p:cNvSpPr>
            <a:spLocks noGrp="1"/>
          </p:cNvSpPr>
          <p:nvPr>
            <p:ph type="sldNum" sz="quarter" idx="10"/>
          </p:nvPr>
        </p:nvSpPr>
        <p:spPr/>
        <p:txBody>
          <a:bodyPr/>
          <a:lstStyle/>
          <a:p>
            <a:fld id="{17EBA456-83E4-4CB7-8744-190DDE427057}" type="slidenum">
              <a:rPr lang="ru-RU" smtClean="0"/>
              <a:pPr/>
              <a:t>23</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Истоки русской народной культуры.</a:t>
            </a:r>
            <a:r>
              <a:rPr lang="ru-RU" baseline="0" dirty="0" smtClean="0"/>
              <a:t> НОД Тема: «Обучение детей составлению загадок».</a:t>
            </a:r>
            <a:endParaRPr lang="ru-RU" dirty="0" smtClean="0"/>
          </a:p>
        </p:txBody>
      </p:sp>
      <p:sp>
        <p:nvSpPr>
          <p:cNvPr id="4" name="Номер слайда 3"/>
          <p:cNvSpPr>
            <a:spLocks noGrp="1"/>
          </p:cNvSpPr>
          <p:nvPr>
            <p:ph type="sldNum" sz="quarter" idx="10"/>
          </p:nvPr>
        </p:nvSpPr>
        <p:spPr/>
        <p:txBody>
          <a:bodyPr/>
          <a:lstStyle/>
          <a:p>
            <a:fld id="{17EBA456-83E4-4CB7-8744-190DDE427057}" type="slidenum">
              <a:rPr lang="ru-RU" smtClean="0"/>
              <a:pPr/>
              <a:t>24</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Содержание НОД.</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25</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НОД</a:t>
            </a:r>
            <a:r>
              <a:rPr lang="ru-RU" baseline="0" dirty="0" smtClean="0"/>
              <a:t> по развитию речи.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26</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Составление загадки по модели 3, схема – опора к модели и изображение загадки рисунком.</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Правила для ребенка при составлении загадки.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28</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Домашнее задание для детей и родителей.</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29</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Итоговое НОД.</a:t>
            </a:r>
            <a:r>
              <a:rPr lang="ru-RU" baseline="0" dirty="0" smtClean="0"/>
              <a:t> Тема: «</a:t>
            </a:r>
            <a:r>
              <a:rPr lang="ru-RU" dirty="0" smtClean="0"/>
              <a:t>Литературная</a:t>
            </a:r>
            <a:r>
              <a:rPr lang="ru-RU" baseline="0" dirty="0" smtClean="0"/>
              <a:t> гостиная «Вечер загадок».</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30</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Презентация «История загадок». 1-й слайд.</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31</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Продукт проекта «Альбом загадок».</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Проблема,</a:t>
            </a:r>
            <a:r>
              <a:rPr lang="ru-RU" baseline="0" dirty="0" smtClean="0"/>
              <a:t> участники проекта, обеспечение проекта, продукт.</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a:t>
            </a:fld>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Страницы альбома.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33</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Результаты проекта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35</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Спасибо!</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36</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Актуальность проекта.</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4</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План работы по проекту.</a:t>
            </a:r>
          </a:p>
        </p:txBody>
      </p:sp>
      <p:sp>
        <p:nvSpPr>
          <p:cNvPr id="4" name="Номер слайда 3"/>
          <p:cNvSpPr>
            <a:spLocks noGrp="1"/>
          </p:cNvSpPr>
          <p:nvPr>
            <p:ph type="sldNum" sz="quarter" idx="10"/>
          </p:nvPr>
        </p:nvSpPr>
        <p:spPr/>
        <p:txBody>
          <a:bodyPr/>
          <a:lstStyle/>
          <a:p>
            <a:fld id="{17EBA456-83E4-4CB7-8744-190DDE427057}" type="slidenum">
              <a:rPr lang="ru-RU" smtClean="0"/>
              <a:pPr/>
              <a:t>5</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Формы работы</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Виды дидактических игр.</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Игры с предметами.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9</a:t>
            </a:fld>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Настольные игры – как опора</a:t>
            </a:r>
            <a:r>
              <a:rPr lang="ru-RU" baseline="0" dirty="0" smtClean="0"/>
              <a:t> по работе с загадками.</a:t>
            </a:r>
            <a:endParaRPr lang="ru-RU" dirty="0"/>
          </a:p>
        </p:txBody>
      </p:sp>
      <p:sp>
        <p:nvSpPr>
          <p:cNvPr id="4" name="Номер слайда 3"/>
          <p:cNvSpPr>
            <a:spLocks noGrp="1"/>
          </p:cNvSpPr>
          <p:nvPr>
            <p:ph type="sldNum" sz="quarter" idx="10"/>
          </p:nvPr>
        </p:nvSpPr>
        <p:spPr/>
        <p:txBody>
          <a:bodyPr/>
          <a:lstStyle/>
          <a:p>
            <a:fld id="{17EBA456-83E4-4CB7-8744-190DDE427057}" type="slidenum">
              <a:rPr lang="ru-RU" smtClean="0"/>
              <a:pPr/>
              <a:t>10</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76B8F1E8-9718-4F96-B3C6-22F389737BEC}" type="datetimeFigureOut">
              <a:rPr lang="ru-RU" smtClean="0"/>
              <a:pPr/>
              <a:t>24.01.2018</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76B8F1E8-9718-4F96-B3C6-22F389737BEC}" type="datetimeFigureOut">
              <a:rPr lang="ru-RU" smtClean="0"/>
              <a:pPr/>
              <a:t>24.01.2018</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76B8F1E8-9718-4F96-B3C6-22F389737BEC}" type="datetimeFigureOut">
              <a:rPr lang="ru-RU" smtClean="0"/>
              <a:pPr/>
              <a:t>24.01.2018</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76B8F1E8-9718-4F96-B3C6-22F389737BEC}" type="datetimeFigureOut">
              <a:rPr lang="ru-RU" smtClean="0"/>
              <a:pPr/>
              <a:t>24.01.2018</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90E8712-C444-4C89-8F18-5427B827367D}" type="slidenum">
              <a:rPr lang="ru-RU" smtClean="0"/>
              <a:pPr/>
              <a:t>‹#›</a:t>
            </a:fld>
            <a:endParaRPr lang="ru-RU"/>
          </a:p>
        </p:txBody>
      </p:sp>
    </p:spTree>
  </p:cSld>
  <p:clrMapOvr>
    <a:masterClrMapping/>
  </p:clrMapOvr>
  <p:transition spd="med">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76B8F1E8-9718-4F96-B3C6-22F389737BEC}" type="datetimeFigureOut">
              <a:rPr lang="ru-RU" smtClean="0"/>
              <a:pPr/>
              <a:t>24.01.2018</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590E8712-C444-4C89-8F18-5427B827367D}"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masterClrMapping/>
  </p:clrMapOvr>
  <p:transition spd="med">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76B8F1E8-9718-4F96-B3C6-22F389737BEC}" type="datetimeFigureOut">
              <a:rPr lang="ru-RU" smtClean="0"/>
              <a:pPr/>
              <a:t>24.01.2018</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90E8712-C444-4C89-8F18-5427B827367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wedge/>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9.gif"/></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70.jpeg"/><Relationship Id="rId7"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Дарья\Desktop\картинки дети\560482fa9915d.jpg"/>
          <p:cNvPicPr>
            <a:picLocks noChangeAspect="1" noChangeArrowheads="1"/>
          </p:cNvPicPr>
          <p:nvPr/>
        </p:nvPicPr>
        <p:blipFill>
          <a:blip r:embed="rId3" cstate="print"/>
          <a:srcRect/>
          <a:stretch>
            <a:fillRect/>
          </a:stretch>
        </p:blipFill>
        <p:spPr bwMode="auto">
          <a:xfrm>
            <a:off x="500034" y="571480"/>
            <a:ext cx="7500990" cy="5357850"/>
          </a:xfrm>
          <a:prstGeom prst="rect">
            <a:avLst/>
          </a:prstGeom>
          <a:noFill/>
        </p:spPr>
      </p:pic>
      <p:sp>
        <p:nvSpPr>
          <p:cNvPr id="3" name="Прямоугольник 2"/>
          <p:cNvSpPr/>
          <p:nvPr/>
        </p:nvSpPr>
        <p:spPr>
          <a:xfrm>
            <a:off x="1357290" y="2786058"/>
            <a:ext cx="6429420" cy="2554545"/>
          </a:xfrm>
          <a:prstGeom prst="rect">
            <a:avLst/>
          </a:prstGeom>
          <a:noFill/>
        </p:spPr>
        <p:txBody>
          <a:bodyPr wrap="square" lIns="91440" tIns="45720" rIns="91440" bIns="45720">
            <a:spAutoFit/>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Развитие речевого творчества детей старшего дошкольного возраста посредством составления загадок</a:t>
            </a:r>
            <a:endParaRPr lang="ru-RU"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Прямоугольник 3"/>
          <p:cNvSpPr/>
          <p:nvPr/>
        </p:nvSpPr>
        <p:spPr>
          <a:xfrm>
            <a:off x="3571868" y="0"/>
            <a:ext cx="5357850" cy="714356"/>
          </a:xfrm>
          <a:prstGeom prst="rect">
            <a:avLst/>
          </a:prstGeom>
          <a:noFill/>
        </p:spPr>
        <p:txBody>
          <a:bodyPr wrap="square" lIns="91440" tIns="45720" rIns="91440" bIns="45720">
            <a:spAutoFit/>
          </a:bodyPr>
          <a:lstStyle/>
          <a:p>
            <a:pPr algn="ct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Творческий проект</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TextBox 4"/>
          <p:cNvSpPr txBox="1"/>
          <p:nvPr/>
        </p:nvSpPr>
        <p:spPr>
          <a:xfrm>
            <a:off x="2643174" y="5715016"/>
            <a:ext cx="5857916" cy="923330"/>
          </a:xfrm>
          <a:prstGeom prst="rect">
            <a:avLst/>
          </a:prstGeom>
          <a:noFill/>
        </p:spPr>
        <p:txBody>
          <a:bodyPr wrap="square" rtlCol="0">
            <a:spAutoFit/>
          </a:bodyPr>
          <a:lstStyle/>
          <a:p>
            <a:r>
              <a:rPr lang="ru-RU" dirty="0" smtClean="0"/>
              <a:t>  </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Составила: воспитатель </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МКДОУ «Детский сад № 1п. Алексеевск»  </a:t>
            </a:r>
          </a:p>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Толстухина </a:t>
            </a:r>
            <a:r>
              <a:rPr lang="ru-RU" smtClean="0">
                <a:ln w="18415" cmpd="sng">
                  <a:solidFill>
                    <a:srgbClr val="FFFFFF"/>
                  </a:solidFill>
                  <a:prstDash val="solid"/>
                </a:ln>
                <a:solidFill>
                  <a:srgbClr val="FFFFFF"/>
                </a:solidFill>
                <a:effectLst>
                  <a:outerShdw blurRad="63500" dir="3600000" algn="tl" rotWithShape="0">
                    <a:srgbClr val="000000">
                      <a:alpha val="70000"/>
                    </a:srgbClr>
                  </a:outerShdw>
                </a:effectLst>
              </a:rPr>
              <a:t>Дарья </a:t>
            </a:r>
            <a:r>
              <a:rPr lang="ru-RU" smtClean="0">
                <a:ln w="18415" cmpd="sng">
                  <a:solidFill>
                    <a:srgbClr val="FFFFFF"/>
                  </a:solidFill>
                  <a:prstDash val="solid"/>
                </a:ln>
                <a:solidFill>
                  <a:srgbClr val="FFFFFF"/>
                </a:solidFill>
                <a:effectLst>
                  <a:outerShdw blurRad="63500" dir="3600000" algn="tl" rotWithShape="0">
                    <a:srgbClr val="000000">
                      <a:alpha val="70000"/>
                    </a:srgbClr>
                  </a:outerShdw>
                </a:effectLst>
              </a:rPr>
              <a:t>Ильинична      2017 год</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med">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42910" y="214290"/>
            <a:ext cx="3641719" cy="27844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p:cNvPicPr>
            <a:picLocks noChangeAspect="1" noChangeArrowheads="1"/>
          </p:cNvPicPr>
          <p:nvPr/>
        </p:nvPicPr>
        <p:blipFill>
          <a:blip r:embed="rId4" cstate="print"/>
          <a:srcRect/>
          <a:stretch>
            <a:fillRect/>
          </a:stretch>
        </p:blipFill>
        <p:spPr bwMode="auto">
          <a:xfrm>
            <a:off x="3357554" y="0"/>
            <a:ext cx="4143404" cy="29289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26" name="Picture 2"/>
          <p:cNvPicPr>
            <a:picLocks noChangeAspect="1" noChangeArrowheads="1"/>
          </p:cNvPicPr>
          <p:nvPr/>
        </p:nvPicPr>
        <p:blipFill>
          <a:blip r:embed="rId5" cstate="print"/>
          <a:srcRect/>
          <a:stretch>
            <a:fillRect/>
          </a:stretch>
        </p:blipFill>
        <p:spPr bwMode="auto">
          <a:xfrm>
            <a:off x="285720" y="2500306"/>
            <a:ext cx="5000661" cy="32924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Picture 3"/>
          <p:cNvPicPr>
            <a:picLocks noChangeAspect="1" noChangeArrowheads="1"/>
          </p:cNvPicPr>
          <p:nvPr/>
        </p:nvPicPr>
        <p:blipFill>
          <a:blip r:embed="rId6" cstate="print"/>
          <a:srcRect/>
          <a:stretch>
            <a:fillRect/>
          </a:stretch>
        </p:blipFill>
        <p:spPr bwMode="auto">
          <a:xfrm>
            <a:off x="4071934" y="2857496"/>
            <a:ext cx="3911596" cy="335758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4"/>
          <p:cNvPicPr>
            <a:picLocks noChangeAspect="1" noChangeArrowheads="1"/>
          </p:cNvPicPr>
          <p:nvPr/>
        </p:nvPicPr>
        <p:blipFill>
          <a:blip r:embed="rId7" cstate="print"/>
          <a:srcRect/>
          <a:stretch>
            <a:fillRect/>
          </a:stretch>
        </p:blipFill>
        <p:spPr bwMode="auto">
          <a:xfrm>
            <a:off x="1142976" y="3594083"/>
            <a:ext cx="6284925" cy="32639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Прямоугольник 7"/>
          <p:cNvSpPr/>
          <p:nvPr/>
        </p:nvSpPr>
        <p:spPr>
          <a:xfrm>
            <a:off x="0" y="357166"/>
            <a:ext cx="714348" cy="5632311"/>
          </a:xfrm>
          <a:prstGeom prst="rect">
            <a:avLst/>
          </a:prstGeom>
          <a:noFill/>
        </p:spPr>
        <p:txBody>
          <a:bodyPr wrap="square" lIns="91440" tIns="45720" rIns="91440" bIns="45720">
            <a:spAutoFit/>
            <a:scene3d>
              <a:camera prst="isometricOffAxis1Right"/>
              <a:lightRig rig="threePt" dir="t"/>
            </a:scene3d>
          </a:bodyPr>
          <a:lstStyle/>
          <a:p>
            <a:pPr algn="ctr"/>
            <a:r>
              <a:rPr lang="ru-RU"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настольные</a:t>
            </a:r>
            <a:endParaRPr lang="ru-RU"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9" name="Прямоугольник 8"/>
          <p:cNvSpPr/>
          <p:nvPr/>
        </p:nvSpPr>
        <p:spPr>
          <a:xfrm>
            <a:off x="7215206" y="214290"/>
            <a:ext cx="928694" cy="3416320"/>
          </a:xfrm>
          <a:prstGeom prst="rect">
            <a:avLst/>
          </a:prstGeom>
          <a:noFill/>
        </p:spPr>
        <p:txBody>
          <a:bodyPr wrap="square" lIns="91440" tIns="45720" rIns="91440" bIns="45720">
            <a:spAutoFit/>
            <a:scene3d>
              <a:camera prst="isometricOffAxis2Left"/>
              <a:lightRig rig="threePt" dir="t"/>
            </a:scene3d>
          </a:bodyPr>
          <a:lstStyle/>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игры</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diamond(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4)">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0" y="214290"/>
            <a:ext cx="5284793" cy="34988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9939" name="Picture 3"/>
          <p:cNvPicPr>
            <a:picLocks noChangeAspect="1" noChangeArrowheads="1"/>
          </p:cNvPicPr>
          <p:nvPr/>
        </p:nvPicPr>
        <p:blipFill>
          <a:blip r:embed="rId4" cstate="print"/>
          <a:srcRect l="12435" t="5179"/>
          <a:stretch>
            <a:fillRect/>
          </a:stretch>
        </p:blipFill>
        <p:spPr bwMode="auto">
          <a:xfrm>
            <a:off x="1928794" y="2000240"/>
            <a:ext cx="6215106" cy="42862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amond(in)">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wedge">
                                      <p:cBhvr>
                                        <p:cTn id="12"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cstate="print"/>
          <a:srcRect t="28126" r="7318"/>
          <a:stretch>
            <a:fillRect/>
          </a:stretch>
        </p:blipFill>
        <p:spPr bwMode="auto">
          <a:xfrm>
            <a:off x="4000496" y="4460904"/>
            <a:ext cx="4000528" cy="2397096"/>
          </a:xfrm>
          <a:prstGeom prst="ellipse">
            <a:avLst/>
          </a:prstGeom>
          <a:ln>
            <a:noFill/>
          </a:ln>
          <a:effectLst>
            <a:softEdge rad="112500"/>
          </a:effectLst>
        </p:spPr>
      </p:pic>
      <p:pic>
        <p:nvPicPr>
          <p:cNvPr id="4" name="Picture 6"/>
          <p:cNvPicPr>
            <a:picLocks noChangeAspect="1" noChangeArrowheads="1"/>
          </p:cNvPicPr>
          <p:nvPr/>
        </p:nvPicPr>
        <p:blipFill>
          <a:blip r:embed="rId4" cstate="print"/>
          <a:srcRect/>
          <a:stretch>
            <a:fillRect/>
          </a:stretch>
        </p:blipFill>
        <p:spPr bwMode="auto">
          <a:xfrm>
            <a:off x="357158" y="428604"/>
            <a:ext cx="4071966" cy="2214578"/>
          </a:xfrm>
          <a:prstGeom prst="ellipse">
            <a:avLst/>
          </a:prstGeom>
          <a:ln>
            <a:noFill/>
          </a:ln>
          <a:effectLst>
            <a:softEdge rad="112500"/>
          </a:effectLst>
        </p:spPr>
      </p:pic>
      <p:pic>
        <p:nvPicPr>
          <p:cNvPr id="38914" name="Picture 2"/>
          <p:cNvPicPr>
            <a:picLocks noChangeAspect="1" noChangeArrowheads="1"/>
          </p:cNvPicPr>
          <p:nvPr/>
        </p:nvPicPr>
        <p:blipFill>
          <a:blip r:embed="rId5" cstate="print"/>
          <a:srcRect/>
          <a:stretch>
            <a:fillRect/>
          </a:stretch>
        </p:blipFill>
        <p:spPr bwMode="auto">
          <a:xfrm>
            <a:off x="4286248" y="500042"/>
            <a:ext cx="3497271" cy="2571768"/>
          </a:xfrm>
          <a:prstGeom prst="ellipse">
            <a:avLst/>
          </a:prstGeom>
          <a:ln>
            <a:noFill/>
          </a:ln>
          <a:effectLst>
            <a:softEdge rad="112500"/>
          </a:effectLst>
        </p:spPr>
      </p:pic>
      <p:pic>
        <p:nvPicPr>
          <p:cNvPr id="1029" name="Picture 5"/>
          <p:cNvPicPr>
            <a:picLocks noChangeAspect="1" noChangeArrowheads="1"/>
          </p:cNvPicPr>
          <p:nvPr/>
        </p:nvPicPr>
        <p:blipFill>
          <a:blip r:embed="rId6" cstate="print"/>
          <a:srcRect/>
          <a:stretch>
            <a:fillRect/>
          </a:stretch>
        </p:blipFill>
        <p:spPr bwMode="auto">
          <a:xfrm>
            <a:off x="571472" y="2428868"/>
            <a:ext cx="2714644"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p:cNvPicPr>
            <a:picLocks noChangeAspect="1" noChangeArrowheads="1"/>
          </p:cNvPicPr>
          <p:nvPr/>
        </p:nvPicPr>
        <p:blipFill>
          <a:blip r:embed="rId7" cstate="print"/>
          <a:srcRect/>
          <a:stretch>
            <a:fillRect/>
          </a:stretch>
        </p:blipFill>
        <p:spPr bwMode="auto">
          <a:xfrm>
            <a:off x="3214678" y="2643182"/>
            <a:ext cx="2786082" cy="2214578"/>
          </a:xfrm>
          <a:prstGeom prst="rect">
            <a:avLst/>
          </a:prstGeom>
          <a:ln>
            <a:noFill/>
          </a:ln>
          <a:effectLst>
            <a:softEdge rad="112500"/>
          </a:effectLst>
        </p:spPr>
      </p:pic>
      <p:pic>
        <p:nvPicPr>
          <p:cNvPr id="1031" name="Picture 7"/>
          <p:cNvPicPr>
            <a:picLocks noChangeAspect="1" noChangeArrowheads="1"/>
          </p:cNvPicPr>
          <p:nvPr/>
        </p:nvPicPr>
        <p:blipFill>
          <a:blip r:embed="rId8" cstate="print"/>
          <a:srcRect/>
          <a:stretch>
            <a:fillRect/>
          </a:stretch>
        </p:blipFill>
        <p:spPr bwMode="auto">
          <a:xfrm>
            <a:off x="714348" y="4533928"/>
            <a:ext cx="2959101" cy="2324072"/>
          </a:xfrm>
          <a:prstGeom prst="rect">
            <a:avLst/>
          </a:prstGeom>
          <a:ln>
            <a:noFill/>
          </a:ln>
          <a:effectLst>
            <a:softEdge rad="112500"/>
          </a:effectLst>
        </p:spPr>
      </p:pic>
      <p:sp>
        <p:nvSpPr>
          <p:cNvPr id="11" name="Прямоугольник 10"/>
          <p:cNvSpPr/>
          <p:nvPr/>
        </p:nvSpPr>
        <p:spPr>
          <a:xfrm>
            <a:off x="714349" y="214291"/>
            <a:ext cx="7072361"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Дидактическая игра «На что похоже»</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44463" y="144463"/>
            <a:ext cx="3927471" cy="2212967"/>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4429124" y="2285992"/>
            <a:ext cx="3475055" cy="2357454"/>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285720" y="3786190"/>
            <a:ext cx="3714776" cy="2857520"/>
          </a:xfrm>
          <a:prstGeom prst="rect">
            <a:avLst/>
          </a:prstGeom>
          <a:noFill/>
          <a:ln w="9525">
            <a:noFill/>
            <a:miter lim="800000"/>
            <a:headEnd/>
            <a:tailEnd/>
          </a:ln>
          <a:effectLst/>
        </p:spPr>
      </p:pic>
      <p:sp>
        <p:nvSpPr>
          <p:cNvPr id="7" name="Прямоугольник 6"/>
          <p:cNvSpPr/>
          <p:nvPr/>
        </p:nvSpPr>
        <p:spPr>
          <a:xfrm>
            <a:off x="4214810" y="500042"/>
            <a:ext cx="3571900" cy="923330"/>
          </a:xfrm>
          <a:prstGeom prst="rect">
            <a:avLst/>
          </a:prstGeom>
        </p:spPr>
        <p:txBody>
          <a:bodyPr wrap="square">
            <a:spAutoFit/>
          </a:bodyPr>
          <a:lstStyle/>
          <a:p>
            <a:r>
              <a:rPr lang="ru-RU" b="1" dirty="0" smtClean="0"/>
              <a:t>Д.и. «Красный, синий, желтый»</a:t>
            </a:r>
          </a:p>
          <a:p>
            <a:endParaRPr lang="ru-RU" b="1" dirty="0"/>
          </a:p>
        </p:txBody>
      </p:sp>
      <p:sp>
        <p:nvSpPr>
          <p:cNvPr id="8" name="Прямоугольник 7"/>
          <p:cNvSpPr/>
          <p:nvPr/>
        </p:nvSpPr>
        <p:spPr>
          <a:xfrm>
            <a:off x="285720" y="2643183"/>
            <a:ext cx="3857652" cy="646331"/>
          </a:xfrm>
          <a:prstGeom prst="rect">
            <a:avLst/>
          </a:prstGeom>
        </p:spPr>
        <p:txBody>
          <a:bodyPr wrap="square">
            <a:spAutoFit/>
          </a:bodyPr>
          <a:lstStyle/>
          <a:p>
            <a:r>
              <a:rPr lang="ru-RU" b="1" dirty="0" smtClean="0"/>
              <a:t>Дидактическая игра  «Назови общие признаки» </a:t>
            </a:r>
            <a:endParaRPr lang="ru-RU" b="1" dirty="0"/>
          </a:p>
        </p:txBody>
      </p:sp>
      <p:sp>
        <p:nvSpPr>
          <p:cNvPr id="9" name="Прямоугольник 8"/>
          <p:cNvSpPr/>
          <p:nvPr/>
        </p:nvSpPr>
        <p:spPr>
          <a:xfrm>
            <a:off x="4572000" y="4929198"/>
            <a:ext cx="3500462" cy="646331"/>
          </a:xfrm>
          <a:prstGeom prst="rect">
            <a:avLst/>
          </a:prstGeom>
        </p:spPr>
        <p:txBody>
          <a:bodyPr wrap="square">
            <a:spAutoFit/>
          </a:bodyPr>
          <a:lstStyle/>
          <a:p>
            <a:r>
              <a:rPr lang="ru-RU" b="1" dirty="0" smtClean="0"/>
              <a:t>Дидактическая игра «Чем похожи?»</a:t>
            </a:r>
            <a:endParaRPr lang="ru-RU" b="1" dirty="0"/>
          </a:p>
        </p:txBody>
      </p:sp>
      <p:sp>
        <p:nvSpPr>
          <p:cNvPr id="10" name="Прямоугольник 9"/>
          <p:cNvSpPr/>
          <p:nvPr/>
        </p:nvSpPr>
        <p:spPr>
          <a:xfrm>
            <a:off x="4071934" y="5786454"/>
            <a:ext cx="4143404" cy="523220"/>
          </a:xfrm>
          <a:prstGeom prst="rect">
            <a:avLst/>
          </a:prstGeom>
        </p:spPr>
        <p:txBody>
          <a:bodyPr wrap="square">
            <a:spAutoFit/>
          </a:bodyPr>
          <a:lstStyle/>
          <a:p>
            <a:r>
              <a:rPr lang="ru-RU" sz="28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Словесные игры </a:t>
            </a:r>
            <a:endParaRPr lang="ru-RU" sz="2800" dirty="0"/>
          </a:p>
        </p:txBody>
      </p:sp>
    </p:spTree>
  </p:cSld>
  <p:clrMapOvr>
    <a:masterClrMapping/>
  </p:clrMapOvr>
  <p:transition spd="med">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cstate="print"/>
          <a:srcRect l="8064" t="13333" r="8065" b="5000"/>
          <a:stretch>
            <a:fillRect/>
          </a:stretch>
        </p:blipFill>
        <p:spPr bwMode="auto">
          <a:xfrm>
            <a:off x="0" y="214290"/>
            <a:ext cx="4143372" cy="3500462"/>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4143372" y="0"/>
            <a:ext cx="3713157" cy="2286016"/>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a:stretch>
            <a:fillRect/>
          </a:stretch>
        </p:blipFill>
        <p:spPr bwMode="auto">
          <a:xfrm>
            <a:off x="3929058" y="2285992"/>
            <a:ext cx="4214842" cy="2928958"/>
          </a:xfrm>
          <a:prstGeom prst="rect">
            <a:avLst/>
          </a:prstGeom>
          <a:noFill/>
          <a:ln w="9525">
            <a:noFill/>
            <a:miter lim="800000"/>
            <a:headEnd/>
            <a:tailEnd/>
          </a:ln>
          <a:effectLst/>
        </p:spPr>
      </p:pic>
      <p:pic>
        <p:nvPicPr>
          <p:cNvPr id="9222" name="Picture 6"/>
          <p:cNvPicPr>
            <a:picLocks noChangeAspect="1" noChangeArrowheads="1"/>
          </p:cNvPicPr>
          <p:nvPr/>
        </p:nvPicPr>
        <p:blipFill>
          <a:blip r:embed="rId6" cstate="print"/>
          <a:srcRect/>
          <a:stretch>
            <a:fillRect/>
          </a:stretch>
        </p:blipFill>
        <p:spPr bwMode="auto">
          <a:xfrm>
            <a:off x="0" y="3857628"/>
            <a:ext cx="4143372" cy="3000372"/>
          </a:xfrm>
          <a:prstGeom prst="rect">
            <a:avLst/>
          </a:prstGeom>
          <a:noFill/>
          <a:ln w="9525">
            <a:noFill/>
            <a:miter lim="800000"/>
            <a:headEnd/>
            <a:tailEnd/>
          </a:ln>
          <a:effectLst/>
        </p:spPr>
      </p:pic>
      <p:sp>
        <p:nvSpPr>
          <p:cNvPr id="9" name="Прямоугольник 8"/>
          <p:cNvSpPr/>
          <p:nvPr/>
        </p:nvSpPr>
        <p:spPr>
          <a:xfrm>
            <a:off x="4214810" y="5357826"/>
            <a:ext cx="4143404" cy="830997"/>
          </a:xfrm>
          <a:prstGeom prst="rect">
            <a:avLst/>
          </a:prstGeom>
          <a:noFill/>
        </p:spPr>
        <p:txBody>
          <a:bodyPr wrap="square" lIns="91440" tIns="45720" rIns="91440" bIns="45720">
            <a:spAutoFit/>
            <a:scene3d>
              <a:camera prst="perspectiveAbove"/>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dirty="0" smtClean="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описательные рассказы</a:t>
            </a:r>
            <a:endParaRPr lang="ru-RU" sz="2400" b="1" cap="all" spc="0" dirty="0">
              <a:ln w="0">
                <a:solidFill>
                  <a:schemeClr val="tx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14282" y="214290"/>
            <a:ext cx="4857752" cy="3286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7891" name="Picture 3"/>
          <p:cNvPicPr>
            <a:picLocks noChangeAspect="1" noChangeArrowheads="1"/>
          </p:cNvPicPr>
          <p:nvPr/>
        </p:nvPicPr>
        <p:blipFill>
          <a:blip r:embed="rId4" cstate="print"/>
          <a:srcRect/>
          <a:stretch>
            <a:fillRect/>
          </a:stretch>
        </p:blipFill>
        <p:spPr bwMode="auto">
          <a:xfrm>
            <a:off x="2500298" y="3214686"/>
            <a:ext cx="5572132" cy="34290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randombar(horizontal)">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7891"/>
                                        </p:tgtEl>
                                        <p:attrNameLst>
                                          <p:attrName>style.visibility</p:attrName>
                                        </p:attrNameLst>
                                      </p:cBhvr>
                                      <p:to>
                                        <p:strVal val="visible"/>
                                      </p:to>
                                    </p:set>
                                    <p:animEffect transition="in" filter="wheel(4)">
                                      <p:cBhvr>
                                        <p:cTn id="12" dur="2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Выноска-облако 6"/>
          <p:cNvSpPr/>
          <p:nvPr/>
        </p:nvSpPr>
        <p:spPr>
          <a:xfrm>
            <a:off x="571472" y="642918"/>
            <a:ext cx="5786478" cy="1071570"/>
          </a:xfrm>
          <a:prstGeom prst="cloudCallout">
            <a:avLst>
              <a:gd name="adj1" fmla="val 38934"/>
              <a:gd name="adj2" fmla="val 1218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Что такое загадка? </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714348" y="0"/>
            <a:ext cx="6143668" cy="523220"/>
          </a:xfrm>
          <a:prstGeom prst="rect">
            <a:avLst/>
          </a:prstGeom>
          <a:noFill/>
        </p:spPr>
        <p:txBody>
          <a:bodyPr wrap="square" rtlCol="0">
            <a:spAutoFit/>
          </a:bodyPr>
          <a:lstStyle/>
          <a:p>
            <a:pPr algn="ctr"/>
            <a:r>
              <a:rPr lang="ru-RU" sz="2800" b="1" dirty="0" smtClean="0">
                <a:latin typeface="Times New Roman" pitchFamily="18" charset="0"/>
                <a:cs typeface="Times New Roman" pitchFamily="18" charset="0"/>
              </a:rPr>
              <a:t>Беседа с детьми на тему</a:t>
            </a:r>
            <a:r>
              <a:rPr lang="ru-RU" b="1" dirty="0" smtClean="0"/>
              <a:t>:</a:t>
            </a:r>
            <a:r>
              <a:rPr lang="ru-RU" dirty="0" smtClean="0"/>
              <a:t> </a:t>
            </a:r>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5572132" y="1714488"/>
            <a:ext cx="2005012" cy="216058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l="3448" t="18525" r="6896" b="4792"/>
          <a:stretch>
            <a:fillRect/>
          </a:stretch>
        </p:blipFill>
        <p:spPr bwMode="auto">
          <a:xfrm>
            <a:off x="0" y="3143248"/>
            <a:ext cx="2500298" cy="2714644"/>
          </a:xfrm>
          <a:prstGeom prst="ellipse">
            <a:avLst/>
          </a:prstGeom>
          <a:ln>
            <a:noFill/>
          </a:ln>
          <a:effectLst>
            <a:softEdge rad="112500"/>
          </a:effectLst>
        </p:spPr>
      </p:pic>
      <p:sp>
        <p:nvSpPr>
          <p:cNvPr id="8" name="Скругленная прямоугольная выноска 7"/>
          <p:cNvSpPr/>
          <p:nvPr/>
        </p:nvSpPr>
        <p:spPr>
          <a:xfrm>
            <a:off x="2714612" y="4071942"/>
            <a:ext cx="4214842" cy="2255722"/>
          </a:xfrm>
          <a:prstGeom prst="wedgeRoundRectCallout">
            <a:avLst>
              <a:gd name="adj1" fmla="val -63555"/>
              <a:gd name="adj2" fmla="val -659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Загадка – это задачка, которую надо решить. Это поэтическое описание предмета, главных его черт</a:t>
            </a:r>
            <a:r>
              <a:rPr lang="ru-RU" dirty="0" smtClean="0"/>
              <a:t>. </a:t>
            </a:r>
            <a:endParaRPr lang="ru-RU" dirty="0"/>
          </a:p>
        </p:txBody>
      </p:sp>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714348" y="142852"/>
            <a:ext cx="7072362" cy="17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sz="1600" b="1" u="sng" dirty="0" smtClean="0"/>
              <a:t>Признаки загадки:</a:t>
            </a:r>
          </a:p>
          <a:p>
            <a:r>
              <a:rPr lang="ru-RU" sz="1600" dirty="0" smtClean="0"/>
              <a:t>- по содержанию загадка представляет собой замысловатое описание, которое надо расшифровать;</a:t>
            </a:r>
            <a:br>
              <a:rPr lang="ru-RU" sz="1600" dirty="0" smtClean="0"/>
            </a:br>
            <a:r>
              <a:rPr lang="ru-RU" sz="1600" dirty="0" smtClean="0"/>
              <a:t>- описание часто оформлено в виде вопросительного предложения;</a:t>
            </a:r>
            <a:br>
              <a:rPr lang="ru-RU" sz="1600" dirty="0" smtClean="0"/>
            </a:br>
            <a:r>
              <a:rPr lang="ru-RU" sz="1600" dirty="0" smtClean="0"/>
              <a:t>- описание лаконично;</a:t>
            </a:r>
            <a:br>
              <a:rPr lang="ru-RU" sz="1600" dirty="0" smtClean="0"/>
            </a:br>
            <a:r>
              <a:rPr lang="ru-RU" sz="1600" dirty="0" smtClean="0"/>
              <a:t>- загадке часто присущ ритм.</a:t>
            </a:r>
            <a:endParaRPr lang="ru-RU" sz="1600" dirty="0"/>
          </a:p>
        </p:txBody>
      </p:sp>
      <p:sp>
        <p:nvSpPr>
          <p:cNvPr id="6" name="Скругленный прямоугольник 5"/>
          <p:cNvSpPr/>
          <p:nvPr/>
        </p:nvSpPr>
        <p:spPr>
          <a:xfrm>
            <a:off x="4214810" y="2285992"/>
            <a:ext cx="3786214" cy="421484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ru-RU" b="1" u="sng" dirty="0" smtClean="0"/>
              <a:t>Правила для ребёнка при отгадывании загадки:</a:t>
            </a:r>
            <a:r>
              <a:rPr lang="ru-RU" dirty="0" smtClean="0"/>
              <a:t/>
            </a:r>
            <a:br>
              <a:rPr lang="ru-RU" dirty="0" smtClean="0"/>
            </a:br>
            <a:r>
              <a:rPr lang="ru-RU" dirty="0" smtClean="0"/>
              <a:t>1. Дослушай загадку до конца, так как в ней важно каждое слово.</a:t>
            </a:r>
            <a:br>
              <a:rPr lang="ru-RU" dirty="0" smtClean="0"/>
            </a:br>
            <a:r>
              <a:rPr lang="ru-RU" dirty="0" smtClean="0"/>
              <a:t>2. Постарайся запомнить все признаки предмета, упоминаемые в загадке.</a:t>
            </a:r>
            <a:br>
              <a:rPr lang="ru-RU" dirty="0" smtClean="0"/>
            </a:br>
            <a:r>
              <a:rPr lang="ru-RU" dirty="0" smtClean="0"/>
              <a:t>3. Проверь про себя отгадку, учитывая все найденные в загадке признаки.</a:t>
            </a:r>
            <a:br>
              <a:rPr lang="ru-RU" dirty="0" smtClean="0"/>
            </a:br>
            <a:r>
              <a:rPr lang="ru-RU" dirty="0" smtClean="0"/>
              <a:t>4. Скажи отгадку громко.</a:t>
            </a:r>
            <a:endParaRPr lang="ru-RU" dirty="0"/>
          </a:p>
        </p:txBody>
      </p:sp>
      <p:sp>
        <p:nvSpPr>
          <p:cNvPr id="4" name="Скругленный прямоугольник 3"/>
          <p:cNvSpPr/>
          <p:nvPr/>
        </p:nvSpPr>
        <p:spPr>
          <a:xfrm>
            <a:off x="142844" y="2285992"/>
            <a:ext cx="3500462" cy="42862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dirty="0"/>
          </a:p>
        </p:txBody>
      </p:sp>
      <p:sp>
        <p:nvSpPr>
          <p:cNvPr id="44034" name="Rectangle 2"/>
          <p:cNvSpPr>
            <a:spLocks noChangeArrowheads="1"/>
          </p:cNvSpPr>
          <p:nvPr/>
        </p:nvSpPr>
        <p:spPr bwMode="auto">
          <a:xfrm>
            <a:off x="285720" y="3000372"/>
            <a:ext cx="3357586"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невнимательно слушают загадку;</a:t>
            </a:r>
            <a:b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не запоминают полностью содержание загадки;</a:t>
            </a:r>
            <a:b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при отгадывании и сравнении используют не все признаки, имеющиеся в загадке;</a:t>
            </a:r>
            <a:b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не имеют достаточных знаний о загаданном</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предмете;</a:t>
            </a:r>
            <a:b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br>
            <a:r>
              <a:rPr kumimoji="0" lang="ru-RU" sz="1600" b="0" i="0" u="none" strike="noStrike" cap="none" normalizeH="0" baseline="0" dirty="0" smtClean="0">
                <a:ln>
                  <a:noFill/>
                </a:ln>
                <a:solidFill>
                  <a:srgbClr val="000000"/>
                </a:solidFill>
                <a:effectLst/>
                <a:ea typeface="Times New Roman" pitchFamily="18" charset="0"/>
                <a:cs typeface="Times New Roman" pitchFamily="18" charset="0"/>
              </a:rPr>
              <a:t>- не могут правильно проанализировать, сравнить и обобщить признаки, указанные в загадке</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428596" y="2500306"/>
            <a:ext cx="2786083" cy="584775"/>
          </a:xfrm>
          <a:prstGeom prst="rect">
            <a:avLst/>
          </a:prstGeom>
          <a:noFill/>
        </p:spPr>
        <p:txBody>
          <a:bodyPr wrap="square" rtlCol="0">
            <a:spAutoFit/>
          </a:bodyPr>
          <a:lstStyle/>
          <a:p>
            <a:r>
              <a:rPr lang="ru-RU" sz="1600" b="1" dirty="0" smtClean="0"/>
              <a:t>Причины, мешающие</a:t>
            </a:r>
          </a:p>
          <a:p>
            <a:r>
              <a:rPr lang="ru-RU" sz="1600" b="1" dirty="0" smtClean="0"/>
              <a:t>отгадать загадку:</a:t>
            </a:r>
            <a:endParaRPr lang="ru-RU" sz="1600" b="1" dirty="0"/>
          </a:p>
        </p:txBody>
      </p:sp>
      <p:sp>
        <p:nvSpPr>
          <p:cNvPr id="8" name="Стрелка вниз 7"/>
          <p:cNvSpPr/>
          <p:nvPr/>
        </p:nvSpPr>
        <p:spPr>
          <a:xfrm>
            <a:off x="1643042" y="1928802"/>
            <a:ext cx="428628" cy="50006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9" name="Стрелка вправо 8"/>
          <p:cNvSpPr/>
          <p:nvPr/>
        </p:nvSpPr>
        <p:spPr>
          <a:xfrm>
            <a:off x="3500430" y="4357694"/>
            <a:ext cx="857256" cy="50006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Tree>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14480" y="357166"/>
            <a:ext cx="4143404" cy="523220"/>
          </a:xfrm>
          <a:prstGeom prst="rect">
            <a:avLst/>
          </a:prstGeom>
          <a:noFill/>
        </p:spPr>
        <p:txBody>
          <a:bodyPr wrap="square" lIns="91440" tIns="45720" rIns="91440" bIns="45720">
            <a:spAutoFit/>
          </a:bodyPr>
          <a:lstStyle/>
          <a:p>
            <a:pPr algn="ctr"/>
            <a:endParaRPr lang="ru-RU"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0" name="TextBox 9"/>
          <p:cNvSpPr txBox="1"/>
          <p:nvPr/>
        </p:nvSpPr>
        <p:spPr>
          <a:xfrm>
            <a:off x="4000496" y="2285992"/>
            <a:ext cx="4000528" cy="646331"/>
          </a:xfrm>
          <a:prstGeom prst="rect">
            <a:avLst/>
          </a:prstGeom>
          <a:noFill/>
        </p:spPr>
        <p:txBody>
          <a:bodyPr wrap="square" rtlCol="0">
            <a:spAutoFit/>
          </a:bodyPr>
          <a:lstStyle/>
          <a:p>
            <a:endParaRPr lang="ru-RU" dirty="0" smtClean="0"/>
          </a:p>
          <a:p>
            <a:endParaRPr lang="ru-RU" dirty="0"/>
          </a:p>
        </p:txBody>
      </p:sp>
      <p:sp>
        <p:nvSpPr>
          <p:cNvPr id="12" name="Скругленный прямоугольник 11"/>
          <p:cNvSpPr/>
          <p:nvPr/>
        </p:nvSpPr>
        <p:spPr>
          <a:xfrm>
            <a:off x="1428728" y="500042"/>
            <a:ext cx="5214974" cy="71438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ru-RU" sz="2800" dirty="0" smtClean="0"/>
              <a:t>Виды загадок</a:t>
            </a:r>
            <a:endParaRPr lang="ru-RU" sz="2800" dirty="0"/>
          </a:p>
        </p:txBody>
      </p:sp>
      <p:sp>
        <p:nvSpPr>
          <p:cNvPr id="13" name="Выноска со стрелкой вверх 12"/>
          <p:cNvSpPr/>
          <p:nvPr/>
        </p:nvSpPr>
        <p:spPr>
          <a:xfrm>
            <a:off x="714348" y="1357298"/>
            <a:ext cx="3071834" cy="1428760"/>
          </a:xfrm>
          <a:prstGeom prst="upArrowCallout">
            <a:avLst>
              <a:gd name="adj1" fmla="val 25000"/>
              <a:gd name="adj2" fmla="val 44692"/>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 темам</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Выноска со стрелкой вверх 13"/>
          <p:cNvSpPr/>
          <p:nvPr/>
        </p:nvSpPr>
        <p:spPr>
          <a:xfrm>
            <a:off x="4500562" y="1500174"/>
            <a:ext cx="2643206" cy="1357322"/>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По автору</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Выноска со стрелкой вверх 14"/>
          <p:cNvSpPr/>
          <p:nvPr/>
        </p:nvSpPr>
        <p:spPr>
          <a:xfrm>
            <a:off x="285720" y="3071810"/>
            <a:ext cx="3643338" cy="2714644"/>
          </a:xfrm>
          <a:prstGeom prst="upArrow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ru-RU" dirty="0" smtClean="0"/>
              <a:t>Природные явления</a:t>
            </a:r>
          </a:p>
          <a:p>
            <a:r>
              <a:rPr lang="ru-RU" dirty="0" smtClean="0"/>
              <a:t>Дикие и домашние животные</a:t>
            </a:r>
          </a:p>
          <a:p>
            <a:r>
              <a:rPr lang="ru-RU" dirty="0" smtClean="0"/>
              <a:t>Домашний быт (дом, мебель,</a:t>
            </a:r>
          </a:p>
          <a:p>
            <a:r>
              <a:rPr lang="ru-RU" dirty="0" smtClean="0"/>
              <a:t>посуда, орудия труда, одежда)</a:t>
            </a:r>
          </a:p>
          <a:p>
            <a:r>
              <a:rPr lang="ru-RU" dirty="0" smtClean="0"/>
              <a:t>Работа </a:t>
            </a:r>
          </a:p>
        </p:txBody>
      </p:sp>
      <p:sp>
        <p:nvSpPr>
          <p:cNvPr id="16" name="Выноска со стрелкой вверх 15"/>
          <p:cNvSpPr/>
          <p:nvPr/>
        </p:nvSpPr>
        <p:spPr>
          <a:xfrm>
            <a:off x="4357686" y="3000372"/>
            <a:ext cx="3214710" cy="2786082"/>
          </a:xfrm>
          <a:prstGeom prst="upArrowCallout">
            <a:avLst/>
          </a:prstGeom>
        </p:spPr>
        <p:style>
          <a:lnRef idx="2">
            <a:schemeClr val="accent5"/>
          </a:lnRef>
          <a:fillRef idx="1">
            <a:schemeClr val="lt1"/>
          </a:fillRef>
          <a:effectRef idx="0">
            <a:schemeClr val="accent5"/>
          </a:effectRef>
          <a:fontRef idx="minor">
            <a:schemeClr val="dk1"/>
          </a:fontRef>
        </p:style>
        <p:txBody>
          <a:bodyPr rtlCol="0" anchor="ctr"/>
          <a:lstStyle/>
          <a:p>
            <a:r>
              <a:rPr lang="ru-RU" dirty="0" smtClean="0"/>
              <a:t>Народные (Русский народ) </a:t>
            </a:r>
          </a:p>
          <a:p>
            <a:r>
              <a:rPr lang="ru-RU" dirty="0" smtClean="0"/>
              <a:t>Литературные (детские писатели)</a:t>
            </a:r>
          </a:p>
          <a:p>
            <a:r>
              <a:rPr lang="ru-RU" dirty="0" smtClean="0"/>
              <a:t>Творческие (ты можешь сам)</a:t>
            </a:r>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473" y="1714488"/>
            <a:ext cx="7143800" cy="45005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0" name="Picture 2"/>
          <p:cNvPicPr>
            <a:picLocks noChangeAspect="1" noChangeArrowheads="1"/>
          </p:cNvPicPr>
          <p:nvPr/>
        </p:nvPicPr>
        <p:blipFill>
          <a:blip r:embed="rId4" cstate="print"/>
          <a:srcRect/>
          <a:stretch>
            <a:fillRect/>
          </a:stretch>
        </p:blipFill>
        <p:spPr bwMode="auto">
          <a:xfrm>
            <a:off x="5429256" y="0"/>
            <a:ext cx="2857520" cy="2571768"/>
          </a:xfrm>
          <a:prstGeom prst="ellipse">
            <a:avLst/>
          </a:prstGeom>
          <a:ln>
            <a:noFill/>
          </a:ln>
          <a:effectLst>
            <a:softEdge rad="112500"/>
          </a:effectLst>
        </p:spPr>
      </p:pic>
      <p:sp>
        <p:nvSpPr>
          <p:cNvPr id="4" name="Прямоугольник 3"/>
          <p:cNvSpPr/>
          <p:nvPr/>
        </p:nvSpPr>
        <p:spPr>
          <a:xfrm>
            <a:off x="357158" y="357167"/>
            <a:ext cx="6786610" cy="1077218"/>
          </a:xfrm>
          <a:prstGeom prst="rect">
            <a:avLst/>
          </a:prstGeom>
        </p:spPr>
        <p:txBody>
          <a:bodyPr wrap="squar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lvl="0"/>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pitchFamily="34" charset="0"/>
              </a:rPr>
              <a:t>Что такое загадка? </a:t>
            </a:r>
          </a:p>
          <a:p>
            <a:pPr lvl="0"/>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Impact" pitchFamily="34" charset="0"/>
              </a:rPr>
              <a:t>Какие бывают    загадки?</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heckerboard(across)">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Дарья\Desktop\картинки дети\3723161-90543bc2ffabb3bb.jpg"/>
          <p:cNvPicPr>
            <a:picLocks noChangeAspect="1" noChangeArrowheads="1"/>
          </p:cNvPicPr>
          <p:nvPr/>
        </p:nvPicPr>
        <p:blipFill>
          <a:blip r:embed="rId3" cstate="print"/>
          <a:srcRect/>
          <a:stretch>
            <a:fillRect/>
          </a:stretch>
        </p:blipFill>
        <p:spPr bwMode="auto">
          <a:xfrm>
            <a:off x="0" y="0"/>
            <a:ext cx="8143900" cy="6858000"/>
          </a:xfrm>
          <a:prstGeom prst="rect">
            <a:avLst/>
          </a:prstGeom>
          <a:noFill/>
        </p:spPr>
      </p:pic>
      <p:sp>
        <p:nvSpPr>
          <p:cNvPr id="4" name="Прямоугольник 3"/>
          <p:cNvSpPr/>
          <p:nvPr/>
        </p:nvSpPr>
        <p:spPr>
          <a:xfrm>
            <a:off x="1071538" y="642918"/>
            <a:ext cx="6786610" cy="1815882"/>
          </a:xfrm>
          <a:prstGeom prst="rect">
            <a:avLst/>
          </a:prstGeom>
          <a:noFill/>
        </p:spPr>
        <p:txBody>
          <a:bodyPr wrap="square" lIns="91440" tIns="45720" rIns="91440" bIns="45720">
            <a:spAutoFit/>
          </a:bodyPr>
          <a:lstStyle/>
          <a:p>
            <a:pPr algn="ctr"/>
            <a:r>
              <a:rPr lang="ru-RU" sz="2800" b="1" spc="300" dirty="0" smtClean="0">
                <a:ln w="11430" cmpd="sng">
                  <a:solidFill>
                    <a:schemeClr val="accent1">
                      <a:lumMod val="5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Цель: развитие умственных способностей ребенка через формирование умения составления  загадок.</a:t>
            </a:r>
            <a:endParaRPr lang="ru-RU" sz="2800" b="1" cap="none" spc="300" dirty="0">
              <a:ln w="11430" cmpd="sng">
                <a:solidFill>
                  <a:schemeClr val="accent1">
                    <a:lumMod val="5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Прямоугольник 5"/>
          <p:cNvSpPr/>
          <p:nvPr/>
        </p:nvSpPr>
        <p:spPr>
          <a:xfrm>
            <a:off x="857224" y="2967334"/>
            <a:ext cx="6858048" cy="2677656"/>
          </a:xfrm>
          <a:prstGeom prst="rect">
            <a:avLst/>
          </a:prstGeom>
          <a:noFill/>
        </p:spPr>
        <p:txBody>
          <a:bodyPr wrap="square" lIns="91440" tIns="45720" rIns="91440" bIns="45720">
            <a:spAutoFit/>
          </a:bodyPr>
          <a:lstStyle/>
          <a:p>
            <a:pPr algn="ct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Задачи: формировать логическое мышление и навыки восприятия; формировать умение и желание сочинять загадки; развивать интерес к словотворчеству и жанрам художественной литературы. </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4282" y="428604"/>
            <a:ext cx="7643866" cy="5072098"/>
          </a:xfrm>
          <a:prstGeom prst="rect">
            <a:avLst/>
          </a:prstGeom>
          <a:ln>
            <a:noFill/>
          </a:ln>
          <a:effectLst>
            <a:softEdge rad="112500"/>
          </a:effectLst>
        </p:spPr>
      </p:pic>
      <p:sp>
        <p:nvSpPr>
          <p:cNvPr id="5" name="Прямоугольник 4"/>
          <p:cNvSpPr/>
          <p:nvPr/>
        </p:nvSpPr>
        <p:spPr>
          <a:xfrm>
            <a:off x="1500166" y="5786454"/>
            <a:ext cx="5786478" cy="523220"/>
          </a:xfrm>
          <a:prstGeom prst="rect">
            <a:avLst/>
          </a:prstGeom>
        </p:spPr>
        <p:txBody>
          <a:bodyPr wrap="square">
            <a:spAutoFit/>
          </a:bodyPr>
          <a:lstStyle/>
          <a:p>
            <a:r>
              <a:rPr lang="ru-RU" sz="2800" b="1" dirty="0" smtClean="0">
                <a:latin typeface="Times New Roman" pitchFamily="18" charset="0"/>
                <a:cs typeface="Times New Roman" pitchFamily="18" charset="0"/>
              </a:rPr>
              <a:t>Презентация «Виды загадок».</a:t>
            </a:r>
            <a:endParaRPr lang="ru-RU" sz="2800" b="1" dirty="0">
              <a:latin typeface="Times New Roman" pitchFamily="18" charset="0"/>
              <a:cs typeface="Times New Roman" pitchFamily="18"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42910" y="0"/>
            <a:ext cx="4857783" cy="4214817"/>
          </a:xfrm>
          <a:prstGeom prst="rect">
            <a:avLst/>
          </a:prstGeom>
          <a:noFill/>
          <a:ln w="9525">
            <a:noFill/>
            <a:miter lim="800000"/>
            <a:headEnd/>
            <a:tailEnd/>
          </a:ln>
          <a:effectLst/>
        </p:spPr>
      </p:pic>
      <p:sp>
        <p:nvSpPr>
          <p:cNvPr id="3" name="TextBox 2"/>
          <p:cNvSpPr txBox="1"/>
          <p:nvPr/>
        </p:nvSpPr>
        <p:spPr>
          <a:xfrm>
            <a:off x="785786" y="6286520"/>
            <a:ext cx="6357982" cy="646331"/>
          </a:xfrm>
          <a:prstGeom prst="rect">
            <a:avLst/>
          </a:prstGeom>
          <a:noFill/>
        </p:spPr>
        <p:txBody>
          <a:bodyPr wrap="square" rtlCol="0">
            <a:spAutoFit/>
          </a:bodyPr>
          <a:lstStyle/>
          <a:p>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Мнемотаблицы по загадкам.</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cstate="print"/>
          <a:srcRect/>
          <a:stretch>
            <a:fillRect/>
          </a:stretch>
        </p:blipFill>
        <p:spPr bwMode="auto">
          <a:xfrm>
            <a:off x="3071802" y="1928802"/>
            <a:ext cx="4930794" cy="4000528"/>
          </a:xfrm>
          <a:prstGeom prst="rect">
            <a:avLst/>
          </a:prstGeom>
          <a:noFill/>
          <a:ln w="9525">
            <a:noFill/>
            <a:miter lim="800000"/>
            <a:headEnd/>
            <a:tailEnd/>
          </a:ln>
          <a:effectLst/>
        </p:spPr>
      </p:pic>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44463" y="144463"/>
            <a:ext cx="7856561" cy="5284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58" name="Picture 2"/>
          <p:cNvPicPr>
            <a:picLocks noChangeAspect="1" noChangeArrowheads="1"/>
          </p:cNvPicPr>
          <p:nvPr/>
        </p:nvPicPr>
        <p:blipFill>
          <a:blip r:embed="rId4" cstate="print"/>
          <a:srcRect/>
          <a:stretch>
            <a:fillRect/>
          </a:stretch>
        </p:blipFill>
        <p:spPr bwMode="auto">
          <a:xfrm>
            <a:off x="642910" y="4286256"/>
            <a:ext cx="7429552" cy="2143140"/>
          </a:xfrm>
          <a:prstGeom prst="rect">
            <a:avLst/>
          </a:prstGeom>
          <a:noFill/>
          <a:ln w="9525">
            <a:noFill/>
            <a:miter lim="800000"/>
            <a:headEnd/>
            <a:tailEnd/>
          </a:ln>
          <a:effectLst/>
        </p:spPr>
      </p:pic>
      <p:sp>
        <p:nvSpPr>
          <p:cNvPr id="4" name="Прямоугольник 3"/>
          <p:cNvSpPr/>
          <p:nvPr/>
        </p:nvSpPr>
        <p:spPr>
          <a:xfrm>
            <a:off x="4857752" y="285728"/>
            <a:ext cx="3643338" cy="1569660"/>
          </a:xfrm>
          <a:prstGeom prst="rect">
            <a:avLst/>
          </a:prstGeom>
          <a:noFill/>
        </p:spPr>
        <p:txBody>
          <a:bodyPr wrap="square" lIns="91440" tIns="45720" rIns="91440" bIns="45720">
            <a:prstTxWarp prst="textInflate">
              <a:avLst/>
            </a:prstTxWarp>
            <a:spAutoFit/>
          </a:bodyPr>
          <a:lstStyle/>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Выставка</a:t>
            </a:r>
          </a:p>
          <a:p>
            <a:pPr algn="ct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книг по загадкам</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dissolve">
                                      <p:cBhvr>
                                        <p:cTn id="1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0"/>
            <a:ext cx="8143899" cy="68580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0" y="4786322"/>
            <a:ext cx="1857388" cy="2071678"/>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a:off x="0" y="144463"/>
            <a:ext cx="5214942" cy="3284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9" name="Picture 3"/>
          <p:cNvPicPr>
            <a:picLocks noChangeAspect="1" noChangeArrowheads="1"/>
          </p:cNvPicPr>
          <p:nvPr/>
        </p:nvPicPr>
        <p:blipFill>
          <a:blip r:embed="rId6" cstate="print"/>
          <a:srcRect/>
          <a:stretch>
            <a:fillRect/>
          </a:stretch>
        </p:blipFill>
        <p:spPr bwMode="auto">
          <a:xfrm>
            <a:off x="3214678" y="142852"/>
            <a:ext cx="5286412" cy="35702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Прямоугольник 3"/>
          <p:cNvSpPr/>
          <p:nvPr/>
        </p:nvSpPr>
        <p:spPr>
          <a:xfrm>
            <a:off x="142844" y="285728"/>
            <a:ext cx="7572427" cy="646331"/>
          </a:xfrm>
          <a:prstGeom prst="rect">
            <a:avLst/>
          </a:prstGeom>
        </p:spPr>
        <p:txBody>
          <a:bodyPr wrap="square">
            <a:spAutoFit/>
          </a:bodyPr>
          <a:lstStyle/>
          <a:p>
            <a:pPr lvl="0"/>
            <a:r>
              <a:rPr lang="ru-RU" sz="3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228600">
                    <a:schemeClr val="accent1">
                      <a:satMod val="175000"/>
                      <a:alpha val="40000"/>
                    </a:schemeClr>
                  </a:glow>
                </a:effectLst>
              </a:rPr>
              <a:t>Викторина по загадкам</a:t>
            </a:r>
            <a:r>
              <a:rPr lang="ru-RU" sz="3600" b="1" dirty="0" smtClean="0">
                <a:solidFill>
                  <a:schemeClr val="accent2">
                    <a:lumMod val="50000"/>
                  </a:schemeClr>
                </a:solidFill>
                <a:effectLst>
                  <a:glow rad="228600">
                    <a:schemeClr val="accent1">
                      <a:satMod val="175000"/>
                      <a:alpha val="40000"/>
                    </a:schemeClr>
                  </a:glow>
                </a:effectLst>
              </a:rPr>
              <a:t>.</a:t>
            </a:r>
            <a:endParaRPr lang="ru-RU" sz="3600" dirty="0" smtClean="0">
              <a:solidFill>
                <a:schemeClr val="accent2">
                  <a:lumMod val="50000"/>
                </a:schemeClr>
              </a:solidFill>
              <a:effectLst>
                <a:glow rad="228600">
                  <a:schemeClr val="accent1">
                    <a:satMod val="175000"/>
                    <a:alpha val="40000"/>
                  </a:schemeClr>
                </a:glow>
              </a:effectLst>
            </a:endParaRPr>
          </a:p>
        </p:txBody>
      </p:sp>
      <p:pic>
        <p:nvPicPr>
          <p:cNvPr id="4100" name="Picture 4"/>
          <p:cNvPicPr>
            <a:picLocks noChangeAspect="1" noChangeArrowheads="1"/>
          </p:cNvPicPr>
          <p:nvPr/>
        </p:nvPicPr>
        <p:blipFill>
          <a:blip r:embed="rId7" cstate="print"/>
          <a:srcRect/>
          <a:stretch>
            <a:fillRect/>
          </a:stretch>
        </p:blipFill>
        <p:spPr bwMode="auto">
          <a:xfrm>
            <a:off x="1285852" y="2571744"/>
            <a:ext cx="7000924" cy="40719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diamond(in)">
                                      <p:cBhvr>
                                        <p:cTn id="13" dur="2000"/>
                                        <p:tgtEl>
                                          <p:spTgt spid="409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blinds(horizontal)">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14546" y="928670"/>
            <a:ext cx="1714512" cy="2867029"/>
          </a:xfrm>
          <a:prstGeom prst="ellipse">
            <a:avLst/>
          </a:prstGeom>
          <a:ln>
            <a:noFill/>
          </a:ln>
          <a:effectLst>
            <a:softEdge rad="112500"/>
          </a:effectLst>
        </p:spPr>
      </p:pic>
      <p:pic>
        <p:nvPicPr>
          <p:cNvPr id="40962" name="Picture 2"/>
          <p:cNvPicPr>
            <a:picLocks noChangeAspect="1" noChangeArrowheads="1"/>
          </p:cNvPicPr>
          <p:nvPr/>
        </p:nvPicPr>
        <p:blipFill>
          <a:blip r:embed="rId4" cstate="print"/>
          <a:srcRect/>
          <a:stretch>
            <a:fillRect/>
          </a:stretch>
        </p:blipFill>
        <p:spPr bwMode="auto">
          <a:xfrm>
            <a:off x="0" y="142852"/>
            <a:ext cx="2428860" cy="3357586"/>
          </a:xfrm>
          <a:prstGeom prst="ellipse">
            <a:avLst/>
          </a:prstGeom>
          <a:ln>
            <a:noFill/>
          </a:ln>
          <a:effectLst>
            <a:softEdge rad="112500"/>
          </a:effectLst>
        </p:spPr>
      </p:pic>
      <p:pic>
        <p:nvPicPr>
          <p:cNvPr id="40963" name="Picture 3"/>
          <p:cNvPicPr>
            <a:picLocks noChangeAspect="1" noChangeArrowheads="1"/>
          </p:cNvPicPr>
          <p:nvPr/>
        </p:nvPicPr>
        <p:blipFill>
          <a:blip r:embed="rId5" cstate="print"/>
          <a:srcRect/>
          <a:stretch>
            <a:fillRect/>
          </a:stretch>
        </p:blipFill>
        <p:spPr bwMode="auto">
          <a:xfrm>
            <a:off x="3857620" y="2285992"/>
            <a:ext cx="4267200" cy="38385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0964" name="Picture 4"/>
          <p:cNvPicPr>
            <a:picLocks noChangeAspect="1" noChangeArrowheads="1"/>
          </p:cNvPicPr>
          <p:nvPr/>
        </p:nvPicPr>
        <p:blipFill>
          <a:blip r:embed="rId6" cstate="print"/>
          <a:srcRect/>
          <a:stretch>
            <a:fillRect/>
          </a:stretch>
        </p:blipFill>
        <p:spPr bwMode="auto">
          <a:xfrm>
            <a:off x="0" y="2786058"/>
            <a:ext cx="4500562" cy="34861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Прямоугольник 7"/>
          <p:cNvSpPr/>
          <p:nvPr/>
        </p:nvSpPr>
        <p:spPr>
          <a:xfrm>
            <a:off x="3857620" y="214290"/>
            <a:ext cx="4071966" cy="3500462"/>
          </a:xfrm>
          <a:prstGeom prst="rect">
            <a:avLst/>
          </a:prstGeom>
          <a:noFill/>
        </p:spPr>
        <p:txBody>
          <a:bodyPr wrap="square" lIns="91440" tIns="45720" rIns="91440" bIns="45720">
            <a:prstTxWarp prst="textStop">
              <a:avLst/>
            </a:prstTxWarp>
            <a:spAutoFit/>
          </a:bodyPr>
          <a:lstStyle/>
          <a:p>
            <a:pPr algn="ctr"/>
            <a:r>
              <a:rPr lang="ru-RU"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rPr>
              <a:t>НОД ПО РАЗВИТИЮ РЕЧИ «Обучение детей составлению загадок»</a:t>
            </a:r>
          </a:p>
          <a:p>
            <a:pPr algn="ctr"/>
            <a:endParaRPr lang="ru-RU"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wedge">
                                      <p:cBhvr>
                                        <p:cTn id="7" dur="20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slide(fromBottom)">
                                      <p:cBhvr>
                                        <p:cTn id="12" dur="500"/>
                                        <p:tgtEl>
                                          <p:spTgt spid="4096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962"/>
                                        </p:tgtEl>
                                        <p:attrNameLst>
                                          <p:attrName>style.visibility</p:attrName>
                                        </p:attrNameLst>
                                      </p:cBhvr>
                                      <p:to>
                                        <p:strVal val="visible"/>
                                      </p:to>
                                    </p:set>
                                    <p:animEffect transition="in" filter="blinds(horizontal)">
                                      <p:cBhvr>
                                        <p:cTn id="17" dur="500"/>
                                        <p:tgtEl>
                                          <p:spTgt spid="4096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strips(downLeft)">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4282" y="4500570"/>
            <a:ext cx="7500989" cy="2143140"/>
          </a:xfrm>
          <a:prstGeom prst="rect">
            <a:avLst/>
          </a:prstGeom>
          <a:noFill/>
          <a:ln w="9525">
            <a:noFill/>
            <a:miter lim="800000"/>
            <a:headEnd/>
            <a:tailEnd/>
          </a:ln>
          <a:effectLst/>
        </p:spPr>
      </p:pic>
      <p:sp>
        <p:nvSpPr>
          <p:cNvPr id="3" name="TextBox 2"/>
          <p:cNvSpPr txBox="1"/>
          <p:nvPr/>
        </p:nvSpPr>
        <p:spPr>
          <a:xfrm>
            <a:off x="214282" y="1285860"/>
            <a:ext cx="1504787" cy="369332"/>
          </a:xfrm>
          <a:prstGeom prst="rect">
            <a:avLst/>
          </a:prstGeom>
          <a:noFill/>
        </p:spPr>
        <p:txBody>
          <a:bodyPr wrap="square" rtlCol="0">
            <a:spAutoFit/>
          </a:bodyPr>
          <a:lstStyle/>
          <a:p>
            <a:r>
              <a:rPr lang="ru-RU" b="1" dirty="0" smtClean="0"/>
              <a:t>Игрушки</a:t>
            </a:r>
            <a:r>
              <a:rPr lang="ru-RU" dirty="0" smtClean="0"/>
              <a:t>   </a:t>
            </a:r>
            <a:endParaRPr lang="ru-RU" dirty="0"/>
          </a:p>
        </p:txBody>
      </p:sp>
      <p:sp>
        <p:nvSpPr>
          <p:cNvPr id="4" name="TextBox 3"/>
          <p:cNvSpPr txBox="1"/>
          <p:nvPr/>
        </p:nvSpPr>
        <p:spPr>
          <a:xfrm>
            <a:off x="357158" y="3429000"/>
            <a:ext cx="1643074" cy="369332"/>
          </a:xfrm>
          <a:prstGeom prst="rect">
            <a:avLst/>
          </a:prstGeom>
          <a:noFill/>
        </p:spPr>
        <p:txBody>
          <a:bodyPr wrap="square" rtlCol="0">
            <a:spAutoFit/>
          </a:bodyPr>
          <a:lstStyle/>
          <a:p>
            <a:r>
              <a:rPr lang="ru-RU" b="1" dirty="0" smtClean="0"/>
              <a:t>Картинки</a:t>
            </a:r>
            <a:r>
              <a:rPr lang="ru-RU" dirty="0" smtClean="0"/>
              <a:t>  </a:t>
            </a:r>
            <a:endParaRPr lang="ru-RU" dirty="0"/>
          </a:p>
        </p:txBody>
      </p:sp>
      <p:pic>
        <p:nvPicPr>
          <p:cNvPr id="5123" name="Picture 3"/>
          <p:cNvPicPr>
            <a:picLocks noChangeAspect="1" noChangeArrowheads="1"/>
          </p:cNvPicPr>
          <p:nvPr/>
        </p:nvPicPr>
        <p:blipFill>
          <a:blip r:embed="rId4" cstate="print"/>
          <a:srcRect/>
          <a:stretch>
            <a:fillRect/>
          </a:stretch>
        </p:blipFill>
        <p:spPr bwMode="auto">
          <a:xfrm>
            <a:off x="1785918" y="928670"/>
            <a:ext cx="2071702" cy="135732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428860" y="3000372"/>
            <a:ext cx="1928827" cy="1428760"/>
          </a:xfrm>
          <a:prstGeom prst="rect">
            <a:avLst/>
          </a:prstGeom>
          <a:ln>
            <a:noFill/>
          </a:ln>
          <a:effectLst>
            <a:softEdge rad="112500"/>
          </a:effectLst>
        </p:spPr>
      </p:pic>
      <p:pic>
        <p:nvPicPr>
          <p:cNvPr id="5125" name="Picture 5"/>
          <p:cNvPicPr>
            <a:picLocks noChangeAspect="1" noChangeArrowheads="1"/>
          </p:cNvPicPr>
          <p:nvPr/>
        </p:nvPicPr>
        <p:blipFill>
          <a:blip r:embed="rId6" cstate="print"/>
          <a:srcRect r="11290"/>
          <a:stretch>
            <a:fillRect/>
          </a:stretch>
        </p:blipFill>
        <p:spPr bwMode="auto">
          <a:xfrm>
            <a:off x="5786446" y="3071810"/>
            <a:ext cx="1857388" cy="1214446"/>
          </a:xfrm>
          <a:prstGeom prst="rect">
            <a:avLst/>
          </a:prstGeom>
          <a:noFill/>
          <a:ln w="9525">
            <a:noFill/>
            <a:miter lim="800000"/>
            <a:headEnd/>
            <a:tailEnd/>
          </a:ln>
          <a:effectLst/>
        </p:spPr>
      </p:pic>
      <p:pic>
        <p:nvPicPr>
          <p:cNvPr id="5126" name="Picture 6"/>
          <p:cNvPicPr>
            <a:picLocks noChangeAspect="1" noChangeArrowheads="1"/>
          </p:cNvPicPr>
          <p:nvPr/>
        </p:nvPicPr>
        <p:blipFill>
          <a:blip r:embed="rId7" cstate="print"/>
          <a:srcRect r="6061"/>
          <a:stretch>
            <a:fillRect/>
          </a:stretch>
        </p:blipFill>
        <p:spPr bwMode="auto">
          <a:xfrm>
            <a:off x="5857884" y="1357298"/>
            <a:ext cx="1857388" cy="1000132"/>
          </a:xfrm>
          <a:prstGeom prst="rect">
            <a:avLst/>
          </a:prstGeom>
          <a:noFill/>
          <a:ln w="9525">
            <a:noFill/>
            <a:miter lim="800000"/>
            <a:headEnd/>
            <a:tailEnd/>
          </a:ln>
          <a:effectLst/>
        </p:spPr>
      </p:pic>
      <p:pic>
        <p:nvPicPr>
          <p:cNvPr id="5127" name="Picture 7"/>
          <p:cNvPicPr>
            <a:picLocks noChangeAspect="1" noChangeArrowheads="1"/>
          </p:cNvPicPr>
          <p:nvPr/>
        </p:nvPicPr>
        <p:blipFill>
          <a:blip r:embed="rId8" cstate="print"/>
          <a:srcRect/>
          <a:stretch>
            <a:fillRect/>
          </a:stretch>
        </p:blipFill>
        <p:spPr bwMode="auto">
          <a:xfrm>
            <a:off x="3786182" y="1500174"/>
            <a:ext cx="2071702" cy="1448136"/>
          </a:xfrm>
          <a:prstGeom prst="rect">
            <a:avLst/>
          </a:prstGeom>
          <a:noFill/>
          <a:ln w="9525">
            <a:noFill/>
            <a:miter lim="800000"/>
            <a:headEnd/>
            <a:tailEnd/>
          </a:ln>
          <a:effectLst/>
        </p:spPr>
      </p:pic>
      <p:pic>
        <p:nvPicPr>
          <p:cNvPr id="5128" name="Picture 8"/>
          <p:cNvPicPr>
            <a:picLocks noChangeAspect="1" noChangeArrowheads="1"/>
          </p:cNvPicPr>
          <p:nvPr/>
        </p:nvPicPr>
        <p:blipFill>
          <a:blip r:embed="rId9" cstate="print"/>
          <a:srcRect l="7143" t="12000" r="7143" b="8000"/>
          <a:stretch>
            <a:fillRect/>
          </a:stretch>
        </p:blipFill>
        <p:spPr bwMode="auto">
          <a:xfrm>
            <a:off x="1214414" y="2357430"/>
            <a:ext cx="1571636" cy="1000132"/>
          </a:xfrm>
          <a:prstGeom prst="rect">
            <a:avLst/>
          </a:prstGeom>
          <a:noFill/>
          <a:ln w="9525">
            <a:noFill/>
            <a:miter lim="800000"/>
            <a:headEnd/>
            <a:tailEnd/>
          </a:ln>
          <a:effectLst/>
        </p:spPr>
      </p:pic>
      <p:sp>
        <p:nvSpPr>
          <p:cNvPr id="11" name="TextBox 10"/>
          <p:cNvSpPr txBox="1"/>
          <p:nvPr/>
        </p:nvSpPr>
        <p:spPr>
          <a:xfrm>
            <a:off x="571472" y="214290"/>
            <a:ext cx="6500858" cy="923330"/>
          </a:xfrm>
          <a:prstGeom prst="rect">
            <a:avLst/>
          </a:prstGeom>
          <a:noFill/>
        </p:spPr>
        <p:txBody>
          <a:bodyPr wrap="square" rtlCol="0">
            <a:spAutoFit/>
          </a:bodyPr>
          <a:lstStyle/>
          <a:p>
            <a:r>
              <a:rPr lang="ru-RU" b="1" dirty="0" smtClean="0"/>
              <a:t>Формы работы  на НОД: составление загадок по игрушкам, картинкам и </a:t>
            </a:r>
            <a:r>
              <a:rPr lang="ru-RU" b="1" dirty="0" err="1" smtClean="0"/>
              <a:t>мнемотаблице</a:t>
            </a:r>
            <a:r>
              <a:rPr lang="ru-RU" b="1" dirty="0" smtClean="0"/>
              <a:t> под руководством педагога.</a:t>
            </a:r>
            <a:endParaRPr lang="ru-RU" b="1" dirty="0"/>
          </a:p>
        </p:txBody>
      </p:sp>
      <p:pic>
        <p:nvPicPr>
          <p:cNvPr id="2" name="Picture 2" descr="C:\Users\Дарья\Desktop\картинки дети\kozij-puh-belyj-n5037.jpg"/>
          <p:cNvPicPr>
            <a:picLocks noChangeAspect="1" noChangeArrowheads="1"/>
          </p:cNvPicPr>
          <p:nvPr/>
        </p:nvPicPr>
        <p:blipFill>
          <a:blip r:embed="rId10" cstate="print"/>
          <a:srcRect/>
          <a:stretch>
            <a:fillRect/>
          </a:stretch>
        </p:blipFill>
        <p:spPr bwMode="auto">
          <a:xfrm>
            <a:off x="4214810" y="3071810"/>
            <a:ext cx="1285884" cy="1000132"/>
          </a:xfrm>
          <a:prstGeom prst="rect">
            <a:avLst/>
          </a:prstGeom>
          <a:noFill/>
        </p:spPr>
      </p:pic>
      <p:pic>
        <p:nvPicPr>
          <p:cNvPr id="1027" name="Picture 3" descr="C:\Users\Дарья\Desktop\картинки дети\hairball-refined.jpg"/>
          <p:cNvPicPr>
            <a:picLocks noChangeAspect="1" noChangeArrowheads="1"/>
          </p:cNvPicPr>
          <p:nvPr/>
        </p:nvPicPr>
        <p:blipFill>
          <a:blip r:embed="rId11" cstate="print"/>
          <a:srcRect/>
          <a:stretch>
            <a:fillRect/>
          </a:stretch>
        </p:blipFill>
        <p:spPr bwMode="auto">
          <a:xfrm>
            <a:off x="1571604" y="3571876"/>
            <a:ext cx="1095366" cy="857256"/>
          </a:xfrm>
          <a:prstGeom prst="rect">
            <a:avLst/>
          </a:prstGeom>
          <a:noFill/>
        </p:spPr>
      </p:pic>
    </p:spTree>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71737" y="4286256"/>
            <a:ext cx="3071834"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Прямоугольник 3"/>
          <p:cNvSpPr/>
          <p:nvPr/>
        </p:nvSpPr>
        <p:spPr>
          <a:xfrm>
            <a:off x="1643042" y="571480"/>
            <a:ext cx="6143667"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50" endPos="85000" dist="60007" dir="5400000" sy="-100000" algn="bl" rotWithShape="0"/>
                </a:effectLst>
              </a:rPr>
              <a:t>Способы составления загадок</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aphicFrame>
        <p:nvGraphicFramePr>
          <p:cNvPr id="5" name="Таблица 4"/>
          <p:cNvGraphicFramePr>
            <a:graphicFrameLocks noGrp="1"/>
          </p:cNvGraphicFramePr>
          <p:nvPr/>
        </p:nvGraphicFramePr>
        <p:xfrm>
          <a:off x="285720" y="1643049"/>
          <a:ext cx="3857652" cy="2066080"/>
        </p:xfrm>
        <a:graphic>
          <a:graphicData uri="http://schemas.openxmlformats.org/drawingml/2006/table">
            <a:tbl>
              <a:tblPr/>
              <a:tblGrid>
                <a:gridCol w="1928826"/>
                <a:gridCol w="1928826"/>
              </a:tblGrid>
              <a:tr h="605902">
                <a:tc>
                  <a:txBody>
                    <a:bodyPr/>
                    <a:lstStyle/>
                    <a:p>
                      <a:pPr algn="ctr">
                        <a:lnSpc>
                          <a:spcPct val="115000"/>
                        </a:lnSpc>
                        <a:spcAft>
                          <a:spcPts val="0"/>
                        </a:spcAft>
                      </a:pPr>
                      <a:r>
                        <a:rPr lang="ru-RU" sz="1600" b="1" dirty="0">
                          <a:latin typeface="Times New Roman"/>
                          <a:ea typeface="Times New Roman"/>
                          <a:cs typeface="Times New Roman"/>
                        </a:rPr>
                        <a:t>Какой?</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Times New Roman"/>
                          <a:ea typeface="Times New Roman"/>
                          <a:cs typeface="Times New Roman"/>
                        </a:rPr>
                        <a:t>Что бывает таким же?</a:t>
                      </a: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726">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большой</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великан</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726">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серый</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мышь</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6726">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добрый</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мама</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21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Таблица 5"/>
          <p:cNvGraphicFramePr>
            <a:graphicFrameLocks noGrp="1"/>
          </p:cNvGraphicFramePr>
          <p:nvPr/>
        </p:nvGraphicFramePr>
        <p:xfrm>
          <a:off x="4429124" y="1643050"/>
          <a:ext cx="3643338" cy="2279798"/>
        </p:xfrm>
        <a:graphic>
          <a:graphicData uri="http://schemas.openxmlformats.org/drawingml/2006/table">
            <a:tbl>
              <a:tblPr/>
              <a:tblGrid>
                <a:gridCol w="1785950"/>
                <a:gridCol w="1857388"/>
              </a:tblGrid>
              <a:tr h="385671">
                <a:tc>
                  <a:txBody>
                    <a:bodyPr/>
                    <a:lstStyle/>
                    <a:p>
                      <a:pPr algn="ctr">
                        <a:lnSpc>
                          <a:spcPct val="115000"/>
                        </a:lnSpc>
                        <a:spcAft>
                          <a:spcPts val="0"/>
                        </a:spcAft>
                      </a:pPr>
                      <a:r>
                        <a:rPr lang="ru-RU" sz="1600" b="1" dirty="0">
                          <a:latin typeface="Times New Roman"/>
                          <a:ea typeface="Times New Roman"/>
                          <a:cs typeface="Times New Roman"/>
                        </a:rPr>
                        <a:t>Что делает?</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Times New Roman"/>
                          <a:ea typeface="Times New Roman"/>
                          <a:cs typeface="Times New Roman"/>
                        </a:rPr>
                        <a:t>Что (кто) делает так же?</a:t>
                      </a: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134">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пыхтит</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паровоз</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450">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Грибы собирает</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белка</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0382">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Зимой спит</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400" dirty="0" smtClean="0">
                          <a:latin typeface="Times New Roman" pitchFamily="18" charset="0"/>
                          <a:ea typeface="Times New Roman"/>
                          <a:cs typeface="Times New Roman" pitchFamily="18" charset="0"/>
                        </a:rPr>
                        <a:t>медведь</a:t>
                      </a:r>
                      <a:endParaRPr lang="ru-RU" sz="1400" dirty="0">
                        <a:latin typeface="Times New Roman" pitchFamily="18" charset="0"/>
                        <a:ea typeface="Times New Roman"/>
                        <a:cs typeface="Times New Roman" pitchFamily="18" charset="0"/>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357158" y="1142984"/>
            <a:ext cx="292895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Модель  1 (по признаку)</a:t>
            </a:r>
            <a:endParaRPr lang="ru-RU" b="1" dirty="0">
              <a:latin typeface="Times New Roman" pitchFamily="18" charset="0"/>
              <a:cs typeface="Times New Roman" pitchFamily="18" charset="0"/>
            </a:endParaRPr>
          </a:p>
        </p:txBody>
      </p:sp>
      <p:sp>
        <p:nvSpPr>
          <p:cNvPr id="9" name="TextBox 8"/>
          <p:cNvSpPr txBox="1"/>
          <p:nvPr/>
        </p:nvSpPr>
        <p:spPr>
          <a:xfrm>
            <a:off x="4572000" y="1142984"/>
            <a:ext cx="292895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Модель 2 (по действию)</a:t>
            </a:r>
            <a:endParaRPr lang="ru-RU" b="1" dirty="0">
              <a:latin typeface="Times New Roman" pitchFamily="18" charset="0"/>
              <a:cs typeface="Times New Roman" pitchFamily="18" charset="0"/>
            </a:endParaRPr>
          </a:p>
        </p:txBody>
      </p:sp>
      <p:pic>
        <p:nvPicPr>
          <p:cNvPr id="9221" name="Picture 5"/>
          <p:cNvPicPr>
            <a:picLocks noChangeAspect="1" noChangeArrowheads="1"/>
          </p:cNvPicPr>
          <p:nvPr/>
        </p:nvPicPr>
        <p:blipFill>
          <a:blip r:embed="rId4" cstate="print"/>
          <a:srcRect/>
          <a:stretch>
            <a:fillRect/>
          </a:stretch>
        </p:blipFill>
        <p:spPr bwMode="auto">
          <a:xfrm>
            <a:off x="5214942" y="4000504"/>
            <a:ext cx="2857520" cy="1857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22" name="Picture 6"/>
          <p:cNvPicPr>
            <a:picLocks noChangeAspect="1" noChangeArrowheads="1"/>
          </p:cNvPicPr>
          <p:nvPr/>
        </p:nvPicPr>
        <p:blipFill>
          <a:blip r:embed="rId5" cstate="print"/>
          <a:srcRect/>
          <a:stretch>
            <a:fillRect/>
          </a:stretch>
        </p:blipFill>
        <p:spPr bwMode="auto">
          <a:xfrm>
            <a:off x="357158" y="3857628"/>
            <a:ext cx="2357454" cy="17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42910" y="214290"/>
            <a:ext cx="6929486" cy="400110"/>
          </a:xfrm>
          <a:prstGeom prst="rect">
            <a:avLst/>
          </a:prstGeom>
          <a:noFill/>
        </p:spPr>
        <p:txBody>
          <a:bodyPr wrap="square" rtlCol="0">
            <a:spAutoFit/>
          </a:bodyPr>
          <a:lstStyle/>
          <a:p>
            <a:r>
              <a:rPr lang="ru-RU" sz="2000" b="1" dirty="0" smtClean="0"/>
              <a:t>НОД по развитию речи: </a:t>
            </a:r>
            <a:endParaRPr lang="ru-RU" sz="2000" b="1" dirty="0"/>
          </a:p>
        </p:txBody>
      </p:sp>
      <p:sp>
        <p:nvSpPr>
          <p:cNvPr id="12" name="Прямоугольник 11"/>
          <p:cNvSpPr/>
          <p:nvPr/>
        </p:nvSpPr>
        <p:spPr>
          <a:xfrm>
            <a:off x="214282" y="357166"/>
            <a:ext cx="714380" cy="923330"/>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Box 13"/>
          <p:cNvSpPr txBox="1"/>
          <p:nvPr/>
        </p:nvSpPr>
        <p:spPr>
          <a:xfrm>
            <a:off x="428597" y="5715016"/>
            <a:ext cx="2286016" cy="954107"/>
          </a:xfrm>
          <a:prstGeom prst="rect">
            <a:avLst/>
          </a:prstGeom>
          <a:noFill/>
        </p:spPr>
        <p:txBody>
          <a:bodyPr wrap="square" rtlCol="0">
            <a:spAutoFit/>
          </a:bodyPr>
          <a:lstStyle/>
          <a:p>
            <a:r>
              <a:rPr lang="ru-RU" sz="1400" b="1" dirty="0" smtClean="0"/>
              <a:t>Большой как великан, </a:t>
            </a:r>
          </a:p>
          <a:p>
            <a:r>
              <a:rPr lang="ru-RU" sz="1400" b="1" dirty="0" smtClean="0"/>
              <a:t>серый как мышь, добрый, </a:t>
            </a:r>
          </a:p>
          <a:p>
            <a:r>
              <a:rPr lang="ru-RU" sz="1400" b="1" dirty="0" smtClean="0"/>
              <a:t>но не мама.</a:t>
            </a:r>
            <a:endParaRPr lang="ru-RU" sz="1400" b="1" dirty="0"/>
          </a:p>
        </p:txBody>
      </p:sp>
      <p:sp>
        <p:nvSpPr>
          <p:cNvPr id="15" name="TextBox 14"/>
          <p:cNvSpPr txBox="1"/>
          <p:nvPr/>
        </p:nvSpPr>
        <p:spPr>
          <a:xfrm>
            <a:off x="5429256" y="5929331"/>
            <a:ext cx="3214710" cy="738664"/>
          </a:xfrm>
          <a:prstGeom prst="rect">
            <a:avLst/>
          </a:prstGeom>
          <a:noFill/>
        </p:spPr>
        <p:txBody>
          <a:bodyPr wrap="square" rtlCol="0">
            <a:spAutoFit/>
          </a:bodyPr>
          <a:lstStyle/>
          <a:p>
            <a:r>
              <a:rPr lang="ru-RU" sz="1400" b="1" dirty="0" smtClean="0"/>
              <a:t>Пыхтит, как паровоз, </a:t>
            </a:r>
          </a:p>
          <a:p>
            <a:r>
              <a:rPr lang="ru-RU" sz="1400" b="1" dirty="0" smtClean="0"/>
              <a:t>собирает грибы в лесу, как белка, </a:t>
            </a:r>
          </a:p>
          <a:p>
            <a:r>
              <a:rPr lang="ru-RU" sz="1400" b="1" dirty="0" smtClean="0"/>
              <a:t>зимой спит, но  не медведь.</a:t>
            </a:r>
            <a:endParaRPr lang="ru-RU" sz="1400" b="1" dirty="0"/>
          </a:p>
        </p:txBody>
      </p:sp>
    </p:spTree>
  </p:cSld>
  <p:clrMapOvr>
    <a:masterClrMapping/>
  </p:clrMapOvr>
  <p:transition spd="med">
    <p:plu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4286248" y="571481"/>
          <a:ext cx="3643338" cy="2643206"/>
        </p:xfrm>
        <a:graphic>
          <a:graphicData uri="http://schemas.openxmlformats.org/drawingml/2006/table">
            <a:tbl>
              <a:tblPr/>
              <a:tblGrid>
                <a:gridCol w="1821669"/>
                <a:gridCol w="1821669"/>
              </a:tblGrid>
              <a:tr h="890085">
                <a:tc>
                  <a:txBody>
                    <a:bodyPr/>
                    <a:lstStyle/>
                    <a:p>
                      <a:pPr algn="ctr">
                        <a:lnSpc>
                          <a:spcPct val="115000"/>
                        </a:lnSpc>
                        <a:spcAft>
                          <a:spcPts val="0"/>
                        </a:spcAft>
                      </a:pPr>
                      <a:r>
                        <a:rPr lang="ru-RU" sz="1600" b="1" dirty="0">
                          <a:latin typeface="Times New Roman"/>
                          <a:ea typeface="Times New Roman"/>
                          <a:cs typeface="Times New Roman"/>
                        </a:rPr>
                        <a:t>Какой</a:t>
                      </a:r>
                      <a:r>
                        <a:rPr lang="ru-RU" sz="1600" b="1" dirty="0" smtClean="0">
                          <a:latin typeface="Times New Roman"/>
                          <a:ea typeface="Times New Roman"/>
                          <a:cs typeface="Times New Roman"/>
                        </a:rPr>
                        <a:t>? </a:t>
                      </a:r>
                    </a:p>
                    <a:p>
                      <a:pPr algn="ctr">
                        <a:lnSpc>
                          <a:spcPct val="115000"/>
                        </a:lnSpc>
                        <a:spcAft>
                          <a:spcPts val="0"/>
                        </a:spcAft>
                      </a:pPr>
                      <a:r>
                        <a:rPr lang="ru-RU" sz="1600" b="1" dirty="0" smtClean="0">
                          <a:effectLst/>
                          <a:latin typeface="Times New Roman"/>
                          <a:ea typeface="Times New Roman"/>
                          <a:cs typeface="Times New Roman"/>
                        </a:rPr>
                        <a:t>Что делает?</a:t>
                      </a:r>
                      <a:endParaRPr lang="ru-RU" sz="700" dirty="0">
                        <a:effectLst/>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Times New Roman"/>
                          <a:ea typeface="Times New Roman"/>
                          <a:cs typeface="Times New Roman"/>
                        </a:rPr>
                        <a:t>Что (кто) бывает таким же?</a:t>
                      </a: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2130">
                <a:tc>
                  <a:txBody>
                    <a:bodyPr/>
                    <a:lstStyle/>
                    <a:p>
                      <a:pPr algn="l">
                        <a:lnSpc>
                          <a:spcPct val="115000"/>
                        </a:lnSpc>
                        <a:spcAft>
                          <a:spcPts val="0"/>
                        </a:spcAft>
                      </a:pPr>
                      <a:r>
                        <a:rPr lang="ru-RU" sz="1300" dirty="0">
                          <a:latin typeface="Times New Roman"/>
                          <a:ea typeface="Times New Roman"/>
                          <a:cs typeface="Times New Roman"/>
                        </a:rPr>
                        <a:t>По </a:t>
                      </a:r>
                      <a:r>
                        <a:rPr lang="ru-RU" sz="1300" dirty="0" smtClean="0">
                          <a:latin typeface="Times New Roman"/>
                          <a:ea typeface="Times New Roman"/>
                          <a:cs typeface="Times New Roman"/>
                        </a:rPr>
                        <a:t>цвету</a:t>
                      </a:r>
                      <a:r>
                        <a:rPr lang="ru-RU" sz="1300" baseline="0" dirty="0" smtClean="0">
                          <a:latin typeface="Times New Roman"/>
                          <a:ea typeface="Times New Roman"/>
                          <a:cs typeface="Times New Roman"/>
                        </a:rPr>
                        <a:t> - зеленый</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600" dirty="0" smtClean="0">
                          <a:latin typeface="Calibri"/>
                          <a:ea typeface="Times New Roman"/>
                          <a:cs typeface="Times New Roman"/>
                        </a:rPr>
                        <a:t>   трава</a:t>
                      </a:r>
                      <a:endParaRPr lang="ru-RU" sz="16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324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dirty="0" smtClean="0">
                          <a:latin typeface="+mn-lt"/>
                          <a:ea typeface="Times New Roman"/>
                          <a:cs typeface="Times New Roman"/>
                        </a:rPr>
                        <a:t>По форме </a:t>
                      </a:r>
                      <a:r>
                        <a:rPr lang="ru-RU" sz="1200" baseline="0" dirty="0" smtClean="0">
                          <a:latin typeface="+mn-lt"/>
                          <a:ea typeface="Times New Roman"/>
                          <a:cs typeface="Times New Roman"/>
                        </a:rPr>
                        <a:t> - овальный</a:t>
                      </a:r>
                      <a:endParaRPr lang="ru-RU" sz="1200" dirty="0" smtClean="0">
                        <a:latin typeface="+mn-lt"/>
                        <a:ea typeface="Times New Roman"/>
                        <a:cs typeface="Times New Roman"/>
                      </a:endParaRPr>
                    </a:p>
                    <a:p>
                      <a:pPr algn="l">
                        <a:lnSpc>
                          <a:spcPct val="115000"/>
                        </a:lnSpc>
                        <a:spcAft>
                          <a:spcPts val="0"/>
                        </a:spcAft>
                      </a:pP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600" dirty="0" smtClean="0">
                          <a:latin typeface="Calibri"/>
                          <a:ea typeface="Times New Roman"/>
                          <a:cs typeface="Times New Roman"/>
                        </a:rPr>
                        <a:t>     дыня</a:t>
                      </a:r>
                      <a:endParaRPr lang="ru-RU" sz="16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74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dirty="0" smtClean="0">
                          <a:latin typeface="+mn-lt"/>
                          <a:ea typeface="Times New Roman"/>
                          <a:cs typeface="Times New Roman"/>
                        </a:rPr>
                        <a:t>По действиям – растет</a:t>
                      </a:r>
                      <a:r>
                        <a:rPr lang="ru-RU" sz="1200" baseline="0" dirty="0" smtClean="0">
                          <a:latin typeface="+mn-lt"/>
                          <a:ea typeface="Times New Roman"/>
                          <a:cs typeface="Times New Roman"/>
                        </a:rPr>
                        <a:t> в огороде.</a:t>
                      </a:r>
                      <a:endParaRPr lang="ru-RU" sz="1200" dirty="0" smtClean="0">
                        <a:latin typeface="+mn-lt"/>
                        <a:ea typeface="Times New Roman"/>
                        <a:cs typeface="Times New Roman"/>
                      </a:endParaRPr>
                    </a:p>
                    <a:p>
                      <a:pPr algn="l">
                        <a:lnSpc>
                          <a:spcPct val="115000"/>
                        </a:lnSpc>
                        <a:spcAft>
                          <a:spcPts val="0"/>
                        </a:spcAft>
                      </a:pP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600" dirty="0" smtClean="0">
                          <a:latin typeface="Calibri"/>
                          <a:ea typeface="Times New Roman"/>
                          <a:cs typeface="Times New Roman"/>
                        </a:rPr>
                        <a:t>   баклажан</a:t>
                      </a:r>
                      <a:endParaRPr lang="ru-RU" sz="16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608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642910" y="571480"/>
            <a:ext cx="214314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Модель 3 </a:t>
            </a:r>
            <a:endParaRPr lang="ru-RU" b="1" dirty="0">
              <a:latin typeface="Times New Roman" pitchFamily="18" charset="0"/>
              <a:cs typeface="Times New Roman" pitchFamily="18" charset="0"/>
            </a:endParaRPr>
          </a:p>
        </p:txBody>
      </p:sp>
      <p:pic>
        <p:nvPicPr>
          <p:cNvPr id="46100" name="Picture 20"/>
          <p:cNvPicPr>
            <a:picLocks noChangeAspect="1" noChangeArrowheads="1"/>
          </p:cNvPicPr>
          <p:nvPr/>
        </p:nvPicPr>
        <p:blipFill>
          <a:blip r:embed="rId3" cstate="print">
            <a:lum contrast="-10000"/>
          </a:blip>
          <a:srcRect/>
          <a:stretch>
            <a:fillRect/>
          </a:stretch>
        </p:blipFill>
        <p:spPr bwMode="auto">
          <a:xfrm>
            <a:off x="571472" y="4357694"/>
            <a:ext cx="3355967" cy="21431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6101" name="Picture 21"/>
          <p:cNvPicPr>
            <a:picLocks noChangeAspect="1" noChangeArrowheads="1"/>
          </p:cNvPicPr>
          <p:nvPr/>
        </p:nvPicPr>
        <p:blipFill>
          <a:blip r:embed="rId4" cstate="print"/>
          <a:srcRect/>
          <a:stretch>
            <a:fillRect/>
          </a:stretch>
        </p:blipFill>
        <p:spPr bwMode="auto">
          <a:xfrm>
            <a:off x="4071934" y="4143380"/>
            <a:ext cx="3429025" cy="235745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perspectiveLeft"/>
            <a:lightRig rig="threePt" dir="t">
              <a:rot lat="0" lon="0" rev="2700000"/>
            </a:lightRig>
          </a:scene3d>
          <a:sp3d>
            <a:bevelT h="38100"/>
            <a:contourClr>
              <a:srgbClr val="C0C0C0"/>
            </a:contourClr>
          </a:sp3d>
        </p:spPr>
      </p:pic>
      <p:pic>
        <p:nvPicPr>
          <p:cNvPr id="46102" name="Picture 22" descr="C:\Users\Дарья\Desktop\картинки дети\detsad-341530-1431855654.jpg"/>
          <p:cNvPicPr>
            <a:picLocks noChangeAspect="1" noChangeArrowheads="1"/>
          </p:cNvPicPr>
          <p:nvPr/>
        </p:nvPicPr>
        <p:blipFill>
          <a:blip r:embed="rId5" cstate="print"/>
          <a:srcRect b="44681"/>
          <a:stretch>
            <a:fillRect/>
          </a:stretch>
        </p:blipFill>
        <p:spPr bwMode="auto">
          <a:xfrm>
            <a:off x="500034" y="714356"/>
            <a:ext cx="3571900" cy="2286016"/>
          </a:xfrm>
          <a:prstGeom prst="rect">
            <a:avLst/>
          </a:prstGeom>
          <a:noFill/>
        </p:spPr>
      </p:pic>
      <p:sp>
        <p:nvSpPr>
          <p:cNvPr id="8" name="Прямоугольник 7"/>
          <p:cNvSpPr/>
          <p:nvPr/>
        </p:nvSpPr>
        <p:spPr>
          <a:xfrm>
            <a:off x="1" y="0"/>
            <a:ext cx="1071538" cy="923330"/>
          </a:xfrm>
          <a:prstGeom prst="rect">
            <a:avLst/>
          </a:prstGeom>
          <a:noFill/>
        </p:spPr>
        <p:txBody>
          <a:bodyPr wrap="square" lIns="91440" tIns="45720" rIns="91440" bIns="45720">
            <a:spAutoFit/>
          </a:bodyPr>
          <a:lstStyle/>
          <a:p>
            <a:pPr algn="ctr"/>
            <a:r>
              <a:rPr lang="ru-RU"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 </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Прямоугольник 8"/>
          <p:cNvSpPr/>
          <p:nvPr/>
        </p:nvSpPr>
        <p:spPr>
          <a:xfrm>
            <a:off x="1071538" y="214290"/>
            <a:ext cx="3000396" cy="369332"/>
          </a:xfrm>
          <a:prstGeom prst="rect">
            <a:avLst/>
          </a:prstGeom>
        </p:spPr>
        <p:txBody>
          <a:bodyPr wrap="square">
            <a:spAutoFit/>
          </a:bodyPr>
          <a:lstStyle/>
          <a:p>
            <a:r>
              <a:rPr lang="ru-RU" b="1" dirty="0" smtClean="0"/>
              <a:t>НОД по развитию речи:</a:t>
            </a:r>
            <a:endParaRPr lang="ru-RU" dirty="0"/>
          </a:p>
        </p:txBody>
      </p:sp>
      <p:pic>
        <p:nvPicPr>
          <p:cNvPr id="23553" name="Picture 1"/>
          <p:cNvPicPr>
            <a:picLocks noChangeAspect="1" noChangeArrowheads="1"/>
          </p:cNvPicPr>
          <p:nvPr/>
        </p:nvPicPr>
        <p:blipFill>
          <a:blip r:embed="rId6" cstate="print"/>
          <a:srcRect/>
          <a:stretch>
            <a:fillRect/>
          </a:stretch>
        </p:blipFill>
        <p:spPr bwMode="auto">
          <a:xfrm>
            <a:off x="500034" y="3000372"/>
            <a:ext cx="3571900" cy="1143008"/>
          </a:xfrm>
          <a:prstGeom prst="rect">
            <a:avLst/>
          </a:prstGeom>
          <a:noFill/>
          <a:ln w="9525">
            <a:noFill/>
            <a:miter lim="800000"/>
            <a:headEnd/>
            <a:tailEnd/>
          </a:ln>
          <a:effectLst/>
        </p:spPr>
      </p:pic>
      <p:sp>
        <p:nvSpPr>
          <p:cNvPr id="11" name="TextBox 10"/>
          <p:cNvSpPr txBox="1"/>
          <p:nvPr/>
        </p:nvSpPr>
        <p:spPr>
          <a:xfrm>
            <a:off x="4000496" y="3357562"/>
            <a:ext cx="4357718" cy="523220"/>
          </a:xfrm>
          <a:prstGeom prst="rect">
            <a:avLst/>
          </a:prstGeom>
          <a:noFill/>
        </p:spPr>
        <p:txBody>
          <a:bodyPr wrap="square" rtlCol="0">
            <a:spAutoFit/>
          </a:bodyPr>
          <a:lstStyle/>
          <a:p>
            <a:r>
              <a:rPr lang="ru-RU" sz="1400" dirty="0" smtClean="0"/>
              <a:t>Он зеленый, но не трава; овальный, </a:t>
            </a:r>
          </a:p>
          <a:p>
            <a:r>
              <a:rPr lang="ru-RU" sz="1400" dirty="0" smtClean="0"/>
              <a:t>но не дыня,  растет в огороде, но не баклажан.</a:t>
            </a:r>
            <a:endParaRPr lang="ru-RU" sz="1400" dirty="0"/>
          </a:p>
        </p:txBody>
      </p:sp>
    </p:spTree>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28860" y="1000108"/>
            <a:ext cx="4429140" cy="2308324"/>
          </a:xfrm>
          <a:prstGeom prst="rect">
            <a:avLst/>
          </a:prstGeom>
        </p:spPr>
        <p:txBody>
          <a:bodyPr wrap="square">
            <a:spAutoFit/>
          </a:bodyPr>
          <a:lstStyle/>
          <a:p>
            <a:r>
              <a:rPr lang="ru-RU" b="1" dirty="0" smtClean="0"/>
              <a:t>Правила для ребенка при составлении загадки:</a:t>
            </a:r>
            <a:r>
              <a:rPr lang="ru-RU" dirty="0" smtClean="0"/>
              <a:t/>
            </a:r>
            <a:br>
              <a:rPr lang="ru-RU" dirty="0" smtClean="0"/>
            </a:br>
            <a:r>
              <a:rPr lang="ru-RU" dirty="0" smtClean="0"/>
              <a:t>1. Выбери предмет.</a:t>
            </a:r>
            <a:br>
              <a:rPr lang="ru-RU" dirty="0" smtClean="0"/>
            </a:br>
            <a:r>
              <a:rPr lang="ru-RU" dirty="0" smtClean="0"/>
              <a:t>2. Выбери способ, модель составления загадки.</a:t>
            </a:r>
            <a:br>
              <a:rPr lang="ru-RU" dirty="0" smtClean="0"/>
            </a:br>
            <a:r>
              <a:rPr lang="ru-RU" dirty="0" smtClean="0"/>
              <a:t>3. Подбери признаки, действия и сравни с другим похожим предметом.</a:t>
            </a:r>
            <a:br>
              <a:rPr lang="ru-RU" dirty="0" smtClean="0"/>
            </a:br>
            <a:r>
              <a:rPr lang="ru-RU" dirty="0" smtClean="0"/>
              <a:t>4. Выразительно загадай загадку.</a:t>
            </a:r>
            <a:endParaRPr lang="ru-RU" dirty="0"/>
          </a:p>
        </p:txBody>
      </p:sp>
      <p:pic>
        <p:nvPicPr>
          <p:cNvPr id="17409" name="Picture 1"/>
          <p:cNvPicPr>
            <a:picLocks noChangeAspect="1" noChangeArrowheads="1"/>
          </p:cNvPicPr>
          <p:nvPr/>
        </p:nvPicPr>
        <p:blipFill>
          <a:blip r:embed="rId3" cstate="print"/>
          <a:srcRect/>
          <a:stretch>
            <a:fillRect/>
          </a:stretch>
        </p:blipFill>
        <p:spPr bwMode="auto">
          <a:xfrm>
            <a:off x="285720" y="2571744"/>
            <a:ext cx="3429024" cy="4000528"/>
          </a:xfrm>
          <a:prstGeom prst="rect">
            <a:avLst/>
          </a:prstGeom>
          <a:noFill/>
          <a:ln w="9525">
            <a:noFill/>
            <a:miter lim="800000"/>
            <a:headEnd/>
            <a:tailEnd/>
          </a:ln>
          <a:effectLst/>
        </p:spPr>
      </p:pic>
      <p:pic>
        <p:nvPicPr>
          <p:cNvPr id="5" name="Picture 1"/>
          <p:cNvPicPr>
            <a:picLocks noChangeAspect="1" noChangeArrowheads="1" noCrop="1"/>
          </p:cNvPicPr>
          <p:nvPr/>
        </p:nvPicPr>
        <p:blipFill>
          <a:blip r:embed="rId4" cstate="print"/>
          <a:srcRect/>
          <a:stretch>
            <a:fillRect/>
          </a:stretch>
        </p:blipFill>
        <p:spPr bwMode="auto">
          <a:xfrm>
            <a:off x="6357950" y="214290"/>
            <a:ext cx="1285879" cy="1071570"/>
          </a:xfrm>
          <a:prstGeom prst="rect">
            <a:avLst/>
          </a:prstGeom>
          <a:noFill/>
          <a:ln w="9525">
            <a:noFill/>
            <a:miter lim="800000"/>
            <a:headEnd/>
            <a:tailEnd/>
          </a:ln>
        </p:spPr>
      </p:pic>
    </p:spTree>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14282" y="4643446"/>
            <a:ext cx="2214578" cy="200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Прямоугольник 3"/>
          <p:cNvSpPr/>
          <p:nvPr/>
        </p:nvSpPr>
        <p:spPr>
          <a:xfrm>
            <a:off x="1000100" y="0"/>
            <a:ext cx="6042961"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Домашнее задание</a:t>
            </a:r>
            <a:endParaRPr lang="ru-RU"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5" name="Прямоугольник 4"/>
          <p:cNvSpPr/>
          <p:nvPr/>
        </p:nvSpPr>
        <p:spPr>
          <a:xfrm>
            <a:off x="0" y="857233"/>
            <a:ext cx="3143240" cy="2862322"/>
          </a:xfrm>
          <a:prstGeom prst="rect">
            <a:avLst/>
          </a:prstGeom>
        </p:spPr>
        <p:txBody>
          <a:bodyPr wrap="square">
            <a:spAutoFit/>
          </a:bodyPr>
          <a:lstStyle/>
          <a:p>
            <a:pPr lvl="0"/>
            <a:r>
              <a:rPr lang="ru-RU" b="1" u="sng" dirty="0" smtClean="0">
                <a:solidFill>
                  <a:schemeClr val="accent2">
                    <a:lumMod val="50000"/>
                  </a:schemeClr>
                </a:solidFill>
              </a:rPr>
              <a:t>Творческое домашнее задание для детей с помощью родителей.</a:t>
            </a:r>
          </a:p>
          <a:p>
            <a:pPr lvl="0">
              <a:buFont typeface="Arial" pitchFamily="34" charset="0"/>
              <a:buChar char="•"/>
            </a:pPr>
            <a:r>
              <a:rPr lang="ru-RU" b="1" dirty="0" smtClean="0">
                <a:solidFill>
                  <a:schemeClr val="accent2">
                    <a:lumMod val="50000"/>
                  </a:schemeClr>
                </a:solidFill>
              </a:rPr>
              <a:t>Составление загадки по моделям и схемам о животном.</a:t>
            </a:r>
          </a:p>
          <a:p>
            <a:pPr lvl="0"/>
            <a:endParaRPr lang="ru-RU" b="1" dirty="0" smtClean="0">
              <a:solidFill>
                <a:schemeClr val="accent2">
                  <a:lumMod val="50000"/>
                </a:schemeClr>
              </a:solidFill>
            </a:endParaRPr>
          </a:p>
          <a:p>
            <a:pPr lvl="0"/>
            <a:endParaRPr lang="ru-RU" b="1" u="sng" dirty="0" smtClean="0">
              <a:solidFill>
                <a:schemeClr val="accent2">
                  <a:lumMod val="50000"/>
                </a:schemeClr>
              </a:solidFill>
            </a:endParaRPr>
          </a:p>
          <a:p>
            <a:pPr lvl="0"/>
            <a:endParaRPr lang="ru-RU" b="1" u="sng" dirty="0" smtClean="0">
              <a:solidFill>
                <a:schemeClr val="accent2">
                  <a:lumMod val="50000"/>
                </a:schemeClr>
              </a:solidFill>
            </a:endParaRPr>
          </a:p>
          <a:p>
            <a:pPr lvl="0"/>
            <a:endParaRPr lang="ru-RU" b="1" u="sng" dirty="0" smtClean="0">
              <a:solidFill>
                <a:schemeClr val="accent2">
                  <a:lumMod val="50000"/>
                </a:schemeClr>
              </a:solidFill>
            </a:endParaRPr>
          </a:p>
        </p:txBody>
      </p:sp>
      <p:pic>
        <p:nvPicPr>
          <p:cNvPr id="7169" name="Picture 1"/>
          <p:cNvPicPr>
            <a:picLocks noChangeAspect="1" noChangeArrowheads="1"/>
          </p:cNvPicPr>
          <p:nvPr/>
        </p:nvPicPr>
        <p:blipFill>
          <a:blip r:embed="rId4" cstate="print">
            <a:lum contrast="-10000"/>
          </a:blip>
          <a:srcRect b="16364"/>
          <a:stretch>
            <a:fillRect/>
          </a:stretch>
        </p:blipFill>
        <p:spPr bwMode="auto">
          <a:xfrm>
            <a:off x="571472" y="3000372"/>
            <a:ext cx="2286016" cy="2000264"/>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cstate="print"/>
          <a:srcRect b="14706"/>
          <a:stretch>
            <a:fillRect/>
          </a:stretch>
        </p:blipFill>
        <p:spPr bwMode="auto">
          <a:xfrm>
            <a:off x="3071802" y="3500438"/>
            <a:ext cx="2286016"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3" name="Picture 5"/>
          <p:cNvPicPr>
            <a:picLocks noChangeAspect="1" noChangeArrowheads="1"/>
          </p:cNvPicPr>
          <p:nvPr/>
        </p:nvPicPr>
        <p:blipFill>
          <a:blip r:embed="rId6" cstate="print"/>
          <a:srcRect/>
          <a:stretch>
            <a:fillRect/>
          </a:stretch>
        </p:blipFill>
        <p:spPr bwMode="auto">
          <a:xfrm>
            <a:off x="5286380" y="3714752"/>
            <a:ext cx="2500330" cy="285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Таблица 8"/>
          <p:cNvGraphicFramePr>
            <a:graphicFrameLocks noGrp="1"/>
          </p:cNvGraphicFramePr>
          <p:nvPr/>
        </p:nvGraphicFramePr>
        <p:xfrm>
          <a:off x="5357818" y="1142985"/>
          <a:ext cx="2571768" cy="2379594"/>
        </p:xfrm>
        <a:graphic>
          <a:graphicData uri="http://schemas.openxmlformats.org/drawingml/2006/table">
            <a:tbl>
              <a:tblPr/>
              <a:tblGrid>
                <a:gridCol w="1251131"/>
                <a:gridCol w="1320637"/>
              </a:tblGrid>
              <a:tr h="919781">
                <a:tc>
                  <a:txBody>
                    <a:bodyPr/>
                    <a:lstStyle/>
                    <a:p>
                      <a:pPr algn="ctr">
                        <a:lnSpc>
                          <a:spcPct val="115000"/>
                        </a:lnSpc>
                        <a:spcAft>
                          <a:spcPts val="0"/>
                        </a:spcAft>
                      </a:pPr>
                      <a:r>
                        <a:rPr lang="ru-RU" sz="1600" b="1" dirty="0">
                          <a:latin typeface="Times New Roman"/>
                          <a:ea typeface="Times New Roman"/>
                          <a:cs typeface="Times New Roman"/>
                        </a:rPr>
                        <a:t>Какой</a:t>
                      </a:r>
                      <a:r>
                        <a:rPr lang="ru-RU" sz="1600" b="1" dirty="0" smtClean="0">
                          <a:latin typeface="Times New Roman"/>
                          <a:ea typeface="Times New Roman"/>
                          <a:cs typeface="Times New Roman"/>
                        </a:rPr>
                        <a:t>?</a:t>
                      </a:r>
                    </a:p>
                    <a:p>
                      <a:pPr algn="ctr">
                        <a:lnSpc>
                          <a:spcPct val="115000"/>
                        </a:lnSpc>
                        <a:spcAft>
                          <a:spcPts val="0"/>
                        </a:spcAft>
                      </a:pPr>
                      <a:r>
                        <a:rPr lang="ru-RU" sz="1600" b="1" dirty="0" smtClean="0">
                          <a:latin typeface="Times New Roman"/>
                          <a:ea typeface="Times New Roman"/>
                          <a:cs typeface="Times New Roman"/>
                        </a:rPr>
                        <a:t>Что делает?</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latin typeface="Times New Roman"/>
                          <a:ea typeface="Times New Roman"/>
                          <a:cs typeface="Times New Roman"/>
                        </a:rPr>
                        <a:t>Что (кто) бывает таким же?</a:t>
                      </a: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106">
                <a:tc>
                  <a:txBody>
                    <a:bodyPr/>
                    <a:lstStyle/>
                    <a:p>
                      <a:pPr algn="l">
                        <a:lnSpc>
                          <a:spcPct val="115000"/>
                        </a:lnSpc>
                        <a:spcAft>
                          <a:spcPts val="0"/>
                        </a:spcAft>
                      </a:pPr>
                      <a:r>
                        <a:rPr lang="ru-RU" sz="1300">
                          <a:latin typeface="Times New Roman"/>
                          <a:ea typeface="Times New Roman"/>
                          <a:cs typeface="Times New Roman"/>
                        </a:rPr>
                        <a:t>По цвету</a:t>
                      </a: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6216">
                <a:tc>
                  <a:txBody>
                    <a:bodyPr/>
                    <a:lstStyle/>
                    <a:p>
                      <a:pPr algn="l">
                        <a:lnSpc>
                          <a:spcPct val="115000"/>
                        </a:lnSpc>
                        <a:spcAft>
                          <a:spcPts val="0"/>
                        </a:spcAft>
                      </a:pPr>
                      <a:endParaRPr lang="ru-RU" sz="700" dirty="0">
                        <a:latin typeface="Calibri"/>
                        <a:ea typeface="Times New Roman"/>
                        <a:cs typeface="Times New Roman"/>
                      </a:endParaRPr>
                    </a:p>
                    <a:p>
                      <a:pPr algn="l">
                        <a:lnSpc>
                          <a:spcPct val="115000"/>
                        </a:lnSpc>
                        <a:spcAft>
                          <a:spcPts val="0"/>
                        </a:spcAft>
                      </a:pPr>
                      <a:r>
                        <a:rPr lang="ru-RU" sz="1300" dirty="0">
                          <a:latin typeface="Times New Roman"/>
                          <a:ea typeface="Times New Roman"/>
                          <a:cs typeface="Times New Roman"/>
                        </a:rPr>
                        <a:t>По </a:t>
                      </a:r>
                      <a:r>
                        <a:rPr lang="ru-RU" sz="1300" dirty="0" smtClean="0">
                          <a:latin typeface="Times New Roman"/>
                          <a:ea typeface="Times New Roman"/>
                          <a:cs typeface="Times New Roman"/>
                        </a:rPr>
                        <a:t>форме /</a:t>
                      </a:r>
                      <a:r>
                        <a:rPr lang="ru-RU" sz="1300" baseline="0" dirty="0" smtClean="0">
                          <a:latin typeface="Times New Roman"/>
                          <a:ea typeface="Times New Roman"/>
                          <a:cs typeface="Times New Roman"/>
                        </a:rPr>
                        <a:t> величине</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ru-RU" sz="70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2349">
                <a:tc>
                  <a:txBody>
                    <a:bodyPr/>
                    <a:lstStyle/>
                    <a:p>
                      <a:pPr algn="l">
                        <a:lnSpc>
                          <a:spcPct val="115000"/>
                        </a:lnSpc>
                        <a:spcAft>
                          <a:spcPts val="0"/>
                        </a:spcAft>
                      </a:pPr>
                      <a:endParaRPr lang="ru-RU" sz="700" dirty="0">
                        <a:latin typeface="Calibri"/>
                        <a:ea typeface="Times New Roman"/>
                        <a:cs typeface="Times New Roman"/>
                      </a:endParaRPr>
                    </a:p>
                    <a:p>
                      <a:pPr algn="l">
                        <a:lnSpc>
                          <a:spcPct val="115000"/>
                        </a:lnSpc>
                        <a:spcAft>
                          <a:spcPts val="0"/>
                        </a:spcAft>
                      </a:pPr>
                      <a:r>
                        <a:rPr lang="ru-RU" sz="1300" dirty="0">
                          <a:latin typeface="Times New Roman"/>
                          <a:ea typeface="Times New Roman"/>
                          <a:cs typeface="Times New Roman"/>
                        </a:rPr>
                        <a:t>По </a:t>
                      </a:r>
                      <a:r>
                        <a:rPr lang="ru-RU" sz="1300" dirty="0" smtClean="0">
                          <a:latin typeface="Times New Roman"/>
                          <a:ea typeface="Times New Roman"/>
                          <a:cs typeface="Times New Roman"/>
                        </a:rPr>
                        <a:t>действиям</a:t>
                      </a: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ru-RU" sz="700" dirty="0">
                        <a:latin typeface="Calibri"/>
                        <a:ea typeface="Times New Roman"/>
                        <a:cs typeface="Times New Roman"/>
                      </a:endParaRPr>
                    </a:p>
                  </a:txBody>
                  <a:tcPr marL="44526" marR="445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Picture 1"/>
          <p:cNvPicPr>
            <a:picLocks noChangeAspect="1" noChangeArrowheads="1"/>
          </p:cNvPicPr>
          <p:nvPr/>
        </p:nvPicPr>
        <p:blipFill>
          <a:blip r:embed="rId7" cstate="print"/>
          <a:srcRect/>
          <a:stretch>
            <a:fillRect/>
          </a:stretch>
        </p:blipFill>
        <p:spPr bwMode="auto">
          <a:xfrm>
            <a:off x="3357554" y="2143116"/>
            <a:ext cx="1857388" cy="1000132"/>
          </a:xfrm>
          <a:prstGeom prst="rect">
            <a:avLst/>
          </a:prstGeom>
          <a:noFill/>
          <a:ln w="9525">
            <a:noFill/>
            <a:miter lim="800000"/>
            <a:headEnd/>
            <a:tailEnd/>
          </a:ln>
          <a:effectLst/>
        </p:spPr>
      </p:pic>
      <p:pic>
        <p:nvPicPr>
          <p:cNvPr id="11" name="Picture 22" descr="C:\Users\Дарья\Desktop\картинки дети\detsad-341530-1431855654.jpg"/>
          <p:cNvPicPr>
            <a:picLocks noChangeAspect="1" noChangeArrowheads="1"/>
          </p:cNvPicPr>
          <p:nvPr/>
        </p:nvPicPr>
        <p:blipFill>
          <a:blip r:embed="rId8" cstate="print"/>
          <a:srcRect b="44681"/>
          <a:stretch>
            <a:fillRect/>
          </a:stretch>
        </p:blipFill>
        <p:spPr bwMode="auto">
          <a:xfrm>
            <a:off x="3357554" y="1000108"/>
            <a:ext cx="1857388" cy="1143008"/>
          </a:xfrm>
          <a:prstGeom prst="rect">
            <a:avLst/>
          </a:prstGeom>
          <a:noFill/>
        </p:spPr>
      </p:pic>
      <p:sp>
        <p:nvSpPr>
          <p:cNvPr id="12" name="TextBox 11"/>
          <p:cNvSpPr txBox="1"/>
          <p:nvPr/>
        </p:nvSpPr>
        <p:spPr>
          <a:xfrm>
            <a:off x="5357818" y="785794"/>
            <a:ext cx="1643074" cy="338554"/>
          </a:xfrm>
          <a:prstGeom prst="rect">
            <a:avLst/>
          </a:prstGeom>
          <a:noFill/>
        </p:spPr>
        <p:txBody>
          <a:bodyPr wrap="square" rtlCol="0">
            <a:spAutoFit/>
          </a:bodyPr>
          <a:lstStyle/>
          <a:p>
            <a:r>
              <a:rPr lang="ru-RU" sz="1600" b="1" dirty="0" smtClean="0"/>
              <a:t>Модель 3</a:t>
            </a:r>
            <a:endParaRPr lang="ru-RU" sz="1600" b="1" dirty="0"/>
          </a:p>
        </p:txBody>
      </p:sp>
      <p:sp>
        <p:nvSpPr>
          <p:cNvPr id="13" name="TextBox 12"/>
          <p:cNvSpPr txBox="1"/>
          <p:nvPr/>
        </p:nvSpPr>
        <p:spPr>
          <a:xfrm>
            <a:off x="3000364" y="3143248"/>
            <a:ext cx="1785950" cy="369332"/>
          </a:xfrm>
          <a:prstGeom prst="rect">
            <a:avLst/>
          </a:prstGeom>
          <a:noFill/>
        </p:spPr>
        <p:txBody>
          <a:bodyPr wrap="square" rtlCol="0">
            <a:spAutoFit/>
          </a:bodyPr>
          <a:lstStyle/>
          <a:p>
            <a:r>
              <a:rPr lang="ru-RU" b="1" dirty="0" smtClean="0"/>
              <a:t>Примеры: </a:t>
            </a:r>
            <a:endParaRPr lang="ru-RU" b="1" dirty="0"/>
          </a:p>
        </p:txBody>
      </p:sp>
      <p:sp>
        <p:nvSpPr>
          <p:cNvPr id="14" name="Стрелка вправо 13"/>
          <p:cNvSpPr/>
          <p:nvPr/>
        </p:nvSpPr>
        <p:spPr>
          <a:xfrm>
            <a:off x="2143108" y="2285992"/>
            <a:ext cx="1285884" cy="21431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17" name="Плюс 16"/>
          <p:cNvSpPr/>
          <p:nvPr/>
        </p:nvSpPr>
        <p:spPr>
          <a:xfrm flipH="1">
            <a:off x="5000626" y="1643050"/>
            <a:ext cx="571505" cy="500066"/>
          </a:xfrm>
          <a:prstGeom prst="mathPlus">
            <a:avLst>
              <a:gd name="adj1" fmla="val 2352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Tree>
  </p:cSld>
  <p:clrMapOvr>
    <a:masterClrMapping/>
  </p:clrMapOvr>
  <p:transition spd="med">
    <p:zoom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9" y="285728"/>
            <a:ext cx="6286544" cy="584775"/>
          </a:xfrm>
          <a:prstGeom prst="rect">
            <a:avLst/>
          </a:prstGeom>
          <a:noFill/>
        </p:spPr>
        <p:txBody>
          <a:bodyPr wrap="square" rtlCol="0">
            <a:spAutoFit/>
          </a:bodyPr>
          <a:lstStyle/>
          <a:p>
            <a:r>
              <a:rPr lang="ru-RU" sz="1600" b="1" dirty="0" smtClean="0"/>
              <a:t>Проблема:</a:t>
            </a:r>
            <a:r>
              <a:rPr lang="ru-RU" sz="1600" dirty="0" smtClean="0"/>
              <a:t> что делать, чтобы научиться отгадывать и составлять загадки?</a:t>
            </a:r>
            <a:endParaRPr lang="ru-RU" sz="1600" dirty="0"/>
          </a:p>
        </p:txBody>
      </p:sp>
      <p:sp>
        <p:nvSpPr>
          <p:cNvPr id="5" name="Прямоугольник 4"/>
          <p:cNvSpPr/>
          <p:nvPr/>
        </p:nvSpPr>
        <p:spPr>
          <a:xfrm>
            <a:off x="357158" y="928670"/>
            <a:ext cx="6500842" cy="584775"/>
          </a:xfrm>
          <a:prstGeom prst="rect">
            <a:avLst/>
          </a:prstGeom>
        </p:spPr>
        <p:txBody>
          <a:bodyPr wrap="square">
            <a:spAutoFit/>
          </a:bodyPr>
          <a:lstStyle/>
          <a:p>
            <a:r>
              <a:rPr lang="ru-RU" sz="1600" b="1" dirty="0" smtClean="0"/>
              <a:t>Участники проекта:</a:t>
            </a:r>
            <a:r>
              <a:rPr lang="ru-RU" sz="1600" dirty="0" smtClean="0"/>
              <a:t> дети подготовительной группы,  воспитатели, родители детей.</a:t>
            </a:r>
            <a:endParaRPr lang="ru-RU" sz="1600" dirty="0"/>
          </a:p>
        </p:txBody>
      </p:sp>
      <p:sp>
        <p:nvSpPr>
          <p:cNvPr id="7" name="Прямоугольник 6"/>
          <p:cNvSpPr/>
          <p:nvPr/>
        </p:nvSpPr>
        <p:spPr>
          <a:xfrm>
            <a:off x="285720" y="1500174"/>
            <a:ext cx="7572428" cy="4524315"/>
          </a:xfrm>
          <a:prstGeom prst="rect">
            <a:avLst/>
          </a:prstGeom>
        </p:spPr>
        <p:txBody>
          <a:bodyPr wrap="square">
            <a:spAutoFit/>
          </a:bodyPr>
          <a:lstStyle/>
          <a:p>
            <a:r>
              <a:rPr lang="ru-RU" sz="1600" b="1" dirty="0" smtClean="0"/>
              <a:t>Обеспечение проектной деятельности:</a:t>
            </a:r>
            <a:r>
              <a:rPr lang="ru-RU" sz="1600" dirty="0" smtClean="0"/>
              <a:t> </a:t>
            </a:r>
            <a:br>
              <a:rPr lang="ru-RU" sz="1600" dirty="0" smtClean="0"/>
            </a:br>
            <a:r>
              <a:rPr lang="ru-RU" sz="1600" dirty="0" smtClean="0"/>
              <a:t>- методическое (планирование, сценарий викторины, художественная и методическая литература); </a:t>
            </a:r>
            <a:br>
              <a:rPr lang="ru-RU" sz="1600" dirty="0" smtClean="0"/>
            </a:br>
            <a:r>
              <a:rPr lang="ru-RU" sz="1600" dirty="0" smtClean="0"/>
              <a:t>- материально-техническое (компьютер, дидактические пособия, иллюстрации, схемы-модели, наглядный материал, оборудование для изготовления сборника загадок). </a:t>
            </a:r>
          </a:p>
          <a:p>
            <a:r>
              <a:rPr lang="ru-RU" sz="1600" dirty="0" smtClean="0"/>
              <a:t> </a:t>
            </a:r>
          </a:p>
          <a:p>
            <a:r>
              <a:rPr lang="ru-RU" sz="1600" b="1" dirty="0" smtClean="0"/>
              <a:t>Предполагаемый результат:</a:t>
            </a:r>
            <a:r>
              <a:rPr lang="ru-RU" sz="1600" dirty="0" smtClean="0"/>
              <a:t/>
            </a:r>
            <a:br>
              <a:rPr lang="ru-RU" sz="1600" dirty="0" smtClean="0"/>
            </a:br>
            <a:r>
              <a:rPr lang="ru-RU" sz="1600" dirty="0" smtClean="0"/>
              <a:t>- Повышение интереса к устному народному творчеству.</a:t>
            </a:r>
            <a:br>
              <a:rPr lang="ru-RU" sz="1600" dirty="0" smtClean="0"/>
            </a:br>
            <a:r>
              <a:rPr lang="ru-RU" sz="1600" dirty="0" smtClean="0"/>
              <a:t>- Расширение знаний об окружающем мире, кругозора детей.</a:t>
            </a:r>
            <a:br>
              <a:rPr lang="ru-RU" sz="1600" dirty="0" smtClean="0"/>
            </a:br>
            <a:r>
              <a:rPr lang="ru-RU" sz="1600" dirty="0" smtClean="0"/>
              <a:t>- Расширение, активизация словарного запаса, развитие грамматического строя и связной речи у детей.</a:t>
            </a:r>
            <a:br>
              <a:rPr lang="ru-RU" sz="1600" dirty="0" smtClean="0"/>
            </a:br>
            <a:r>
              <a:rPr lang="ru-RU" sz="1600" dirty="0" smtClean="0"/>
              <a:t>- Привлечение родителей к непосредственному участию в педагогическом процессе детского сада.</a:t>
            </a:r>
          </a:p>
          <a:p>
            <a:r>
              <a:rPr lang="ru-RU" sz="1600" dirty="0" smtClean="0"/>
              <a:t> </a:t>
            </a:r>
            <a:br>
              <a:rPr lang="ru-RU" sz="1600" dirty="0" smtClean="0"/>
            </a:br>
            <a:r>
              <a:rPr lang="ru-RU" sz="1600" b="1" dirty="0" smtClean="0"/>
              <a:t>Продукт проектной деятельности:</a:t>
            </a:r>
            <a:r>
              <a:rPr lang="ru-RU" sz="1600" dirty="0" smtClean="0"/>
              <a:t/>
            </a:r>
            <a:br>
              <a:rPr lang="ru-RU" sz="1600" dirty="0" smtClean="0"/>
            </a:br>
            <a:r>
              <a:rPr lang="ru-RU" sz="1600" dirty="0" smtClean="0"/>
              <a:t>- Создание картотеки дидактических игр</a:t>
            </a:r>
            <a:br>
              <a:rPr lang="ru-RU" sz="1600" dirty="0" smtClean="0"/>
            </a:br>
            <a:r>
              <a:rPr lang="ru-RU" sz="1600" dirty="0" smtClean="0"/>
              <a:t>- Создание сборника загадок.</a:t>
            </a:r>
            <a:endParaRPr lang="ru-RU" sz="1600" dirty="0"/>
          </a:p>
        </p:txBody>
      </p:sp>
    </p:spTree>
  </p:cSld>
  <p:clrMapOvr>
    <a:masterClrMapping/>
  </p:clrMapOvr>
  <p:transition spd="med">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14348" y="2071678"/>
            <a:ext cx="6929486" cy="45069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Прямоугольник 4"/>
          <p:cNvSpPr/>
          <p:nvPr/>
        </p:nvSpPr>
        <p:spPr>
          <a:xfrm>
            <a:off x="2928926" y="0"/>
            <a:ext cx="5143536" cy="2308324"/>
          </a:xfrm>
          <a:prstGeom prst="rect">
            <a:avLst/>
          </a:prstGeom>
          <a:noFill/>
        </p:spPr>
        <p:txBody>
          <a:bodyPr wrap="square" lIns="91440" tIns="45720" rIns="91440" bIns="45720">
            <a:spAutoFit/>
            <a:scene3d>
              <a:camera prst="orthographicFront"/>
              <a:lightRig rig="brightRoom" dir="t"/>
            </a:scene3d>
            <a:sp3d extrusionH="57150" contourW="6350" prstMaterial="plastic">
              <a:bevelT w="20320" h="20320" prst="divot"/>
              <a:contourClr>
                <a:schemeClr val="accent1">
                  <a:tint val="100000"/>
                  <a:shade val="100000"/>
                  <a:hueMod val="100000"/>
                  <a:satMod val="100000"/>
                </a:schemeClr>
              </a:contourClr>
            </a:sp3d>
          </a:bodyPr>
          <a:lstStyle/>
          <a:p>
            <a:pPr lvl="0"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Литературная гостиная </a:t>
            </a:r>
          </a:p>
          <a:p>
            <a:pPr lvl="0"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«Вечер загадок».</a:t>
            </a:r>
          </a:p>
          <a:p>
            <a:pPr algn="ctr"/>
            <a:endParaRPr lang="ru-RU" sz="3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 name="Picture 3"/>
          <p:cNvPicPr>
            <a:picLocks noChangeAspect="1" noChangeArrowheads="1"/>
          </p:cNvPicPr>
          <p:nvPr/>
        </p:nvPicPr>
        <p:blipFill>
          <a:blip r:embed="rId4" cstate="print"/>
          <a:srcRect/>
          <a:stretch>
            <a:fillRect/>
          </a:stretch>
        </p:blipFill>
        <p:spPr bwMode="auto">
          <a:xfrm>
            <a:off x="0" y="0"/>
            <a:ext cx="2797175" cy="3157537"/>
          </a:xfrm>
          <a:prstGeom prst="ellipse">
            <a:avLst/>
          </a:prstGeom>
          <a:ln>
            <a:noFill/>
          </a:ln>
          <a:effectLst>
            <a:softEdge rad="112500"/>
          </a:effectLst>
        </p:spPr>
      </p:pic>
    </p:spTree>
  </p:cSld>
  <p:clrMapOvr>
    <a:masterClrMapping/>
  </p:clrMapOvr>
  <p:transition spd="med">
    <p:whee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Дарья\Desktop\картинки дети\1_2_11.jpg"/>
          <p:cNvPicPr>
            <a:picLocks noChangeAspect="1" noChangeArrowheads="1"/>
          </p:cNvPicPr>
          <p:nvPr/>
        </p:nvPicPr>
        <p:blipFill>
          <a:blip r:embed="rId3" cstate="print"/>
          <a:srcRect b="5208"/>
          <a:stretch>
            <a:fillRect/>
          </a:stretch>
        </p:blipFill>
        <p:spPr bwMode="auto">
          <a:xfrm>
            <a:off x="0" y="0"/>
            <a:ext cx="8143900" cy="6858000"/>
          </a:xfrm>
          <a:prstGeom prst="rect">
            <a:avLst/>
          </a:prstGeom>
          <a:noFill/>
        </p:spPr>
      </p:pic>
      <p:pic>
        <p:nvPicPr>
          <p:cNvPr id="4" name="Picture 2" descr="C:\Users\Дарья\Desktop\картинки дети\3671678_55929-220x0.jpg"/>
          <p:cNvPicPr>
            <a:picLocks noChangeAspect="1" noChangeArrowheads="1"/>
          </p:cNvPicPr>
          <p:nvPr/>
        </p:nvPicPr>
        <p:blipFill>
          <a:blip r:embed="rId4" cstate="print"/>
          <a:srcRect/>
          <a:stretch>
            <a:fillRect/>
          </a:stretch>
        </p:blipFill>
        <p:spPr bwMode="auto">
          <a:xfrm>
            <a:off x="1000100" y="1071546"/>
            <a:ext cx="6286544" cy="4357718"/>
          </a:xfrm>
          <a:prstGeom prst="rect">
            <a:avLst/>
          </a:prstGeom>
          <a:noFill/>
        </p:spPr>
      </p:pic>
      <p:sp>
        <p:nvSpPr>
          <p:cNvPr id="6" name="Прямоугольник 5"/>
          <p:cNvSpPr/>
          <p:nvPr/>
        </p:nvSpPr>
        <p:spPr>
          <a:xfrm>
            <a:off x="857224" y="4786322"/>
            <a:ext cx="6715173" cy="928694"/>
          </a:xfrm>
          <a:prstGeom prst="rect">
            <a:avLst/>
          </a:prstGeom>
          <a:noFill/>
        </p:spPr>
        <p:txBody>
          <a:bodyPr wrap="square" lIns="91440" tIns="45720" rIns="91440" bIns="45720">
            <a:spAutoFit/>
          </a:bodyPr>
          <a:lstStyle/>
          <a:p>
            <a:pPr algn="ctr"/>
            <a:r>
              <a:rPr lang="ru-RU" sz="5400" b="1" dirty="0" smtClean="0">
                <a:ln w="10541" cmpd="sng">
                  <a:solidFill>
                    <a:schemeClr val="accent1">
                      <a:shade val="88000"/>
                      <a:satMod val="110000"/>
                    </a:schemeClr>
                  </a:solidFill>
                  <a:prstDash val="solid"/>
                </a:ln>
                <a:solidFill>
                  <a:schemeClr val="accent6">
                    <a:lumMod val="75000"/>
                  </a:schemeClr>
                </a:solidFill>
                <a:effectLst>
                  <a:glow rad="228600">
                    <a:schemeClr val="accent5">
                      <a:satMod val="175000"/>
                      <a:alpha val="40000"/>
                    </a:schemeClr>
                  </a:glow>
                </a:effectLst>
              </a:rPr>
              <a:t>История загадки</a:t>
            </a:r>
            <a:endParaRPr lang="ru-RU" sz="5400" b="1" cap="none" spc="0" dirty="0">
              <a:ln w="10541" cmpd="sng">
                <a:solidFill>
                  <a:schemeClr val="accent1">
                    <a:shade val="88000"/>
                    <a:satMod val="110000"/>
                  </a:schemeClr>
                </a:solidFill>
                <a:prstDash val="solid"/>
              </a:ln>
              <a:solidFill>
                <a:schemeClr val="accent6">
                  <a:lumMod val="75000"/>
                </a:schemeClr>
              </a:solidFill>
              <a:effectLst>
                <a:glow rad="228600">
                  <a:schemeClr val="accent5">
                    <a:satMod val="175000"/>
                    <a:alpha val="40000"/>
                  </a:schemeClr>
                </a:glow>
              </a:effectLst>
            </a:endParaRPr>
          </a:p>
        </p:txBody>
      </p:sp>
    </p:spTree>
  </p:cSld>
  <p:clrMapOvr>
    <a:masterClrMapping/>
  </p:clrMapOvr>
  <p:transition spd="med">
    <p:diamon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660" y="357166"/>
            <a:ext cx="8429685" cy="1285884"/>
          </a:xfrm>
          <a:prstGeom prst="rect">
            <a:avLst/>
          </a:prstGeom>
        </p:spPr>
        <p:txBody>
          <a:bodyPr wrap="square">
            <a:prstTxWarp prst="textInflateBottom">
              <a:avLst/>
            </a:prstTxWarp>
            <a:spAutoFit/>
          </a:bodyPr>
          <a:lstStyle/>
          <a:p>
            <a:r>
              <a:rPr lang="ru-RU" b="1" dirty="0" smtClean="0">
                <a:ln>
                  <a:solidFill>
                    <a:schemeClr val="tx2"/>
                  </a:solidFill>
                </a:ln>
                <a:solidFill>
                  <a:schemeClr val="accent2">
                    <a:lumMod val="50000"/>
                  </a:schemeClr>
                </a:solidFill>
                <a:latin typeface="Impact" pitchFamily="34" charset="0"/>
              </a:rPr>
              <a:t>                         </a:t>
            </a:r>
            <a:r>
              <a:rPr lang="ru-RU" sz="2400" b="1" dirty="0" smtClean="0">
                <a:ln w="31550" cmpd="sng">
                  <a:solidFill>
                    <a:schemeClr val="tx2"/>
                  </a:solidFill>
                  <a:prstDash val="solid"/>
                </a:ln>
                <a:solidFill>
                  <a:schemeClr val="accent6"/>
                </a:solidFill>
                <a:effectLst>
                  <a:outerShdw blurRad="50800" dist="40000" dir="5400000" algn="tl" rotWithShape="0">
                    <a:srgbClr val="000000">
                      <a:shade val="5000"/>
                      <a:satMod val="120000"/>
                      <a:alpha val="33000"/>
                    </a:srgbClr>
                  </a:outerShdw>
                </a:effectLst>
                <a:latin typeface="Impact" pitchFamily="34" charset="0"/>
              </a:rPr>
              <a:t>Сборник загадок  </a:t>
            </a:r>
          </a:p>
          <a:p>
            <a:r>
              <a:rPr lang="ru-RU" sz="2400" b="1" dirty="0" smtClean="0">
                <a:ln w="31550" cmpd="sng">
                  <a:solidFill>
                    <a:schemeClr val="tx2"/>
                  </a:solidFill>
                  <a:prstDash val="solid"/>
                </a:ln>
                <a:solidFill>
                  <a:schemeClr val="accent6"/>
                </a:solidFill>
                <a:effectLst>
                  <a:outerShdw blurRad="50800" dist="40000" dir="5400000" algn="tl" rotWithShape="0">
                    <a:srgbClr val="000000">
                      <a:shade val="5000"/>
                      <a:satMod val="120000"/>
                      <a:alpha val="33000"/>
                    </a:srgbClr>
                  </a:outerShdw>
                </a:effectLst>
                <a:latin typeface="Impact" pitchFamily="34" charset="0"/>
              </a:rPr>
              <a:t>                 Альбом «Загадочный теремок».</a:t>
            </a:r>
            <a:endParaRPr lang="ru-RU" sz="2400" b="1" dirty="0">
              <a:ln w="31550" cmpd="sng">
                <a:solidFill>
                  <a:schemeClr val="tx2"/>
                </a:solidFill>
                <a:prstDash val="solid"/>
              </a:ln>
              <a:solidFill>
                <a:schemeClr val="accent6"/>
              </a:solidFill>
              <a:effectLst>
                <a:outerShdw blurRad="50800" dist="40000" dir="5400000" algn="tl" rotWithShape="0">
                  <a:srgbClr val="000000">
                    <a:shade val="5000"/>
                    <a:satMod val="120000"/>
                    <a:alpha val="33000"/>
                  </a:srgbClr>
                </a:outerShdw>
              </a:effectLst>
              <a:latin typeface="Impact"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28596" y="1643050"/>
            <a:ext cx="7572428" cy="4714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4)">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857224" y="4143380"/>
            <a:ext cx="3713189" cy="2357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97" name="Picture 1"/>
          <p:cNvPicPr>
            <a:picLocks noChangeAspect="1" noChangeArrowheads="1"/>
          </p:cNvPicPr>
          <p:nvPr/>
        </p:nvPicPr>
        <p:blipFill>
          <a:blip r:embed="rId4" cstate="print"/>
          <a:srcRect/>
          <a:stretch>
            <a:fillRect/>
          </a:stretch>
        </p:blipFill>
        <p:spPr bwMode="auto">
          <a:xfrm>
            <a:off x="214282" y="214290"/>
            <a:ext cx="2786082"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p:cNvPicPr>
            <a:picLocks noChangeAspect="1" noChangeArrowheads="1"/>
          </p:cNvPicPr>
          <p:nvPr/>
        </p:nvPicPr>
        <p:blipFill>
          <a:blip r:embed="rId5" cstate="print"/>
          <a:srcRect/>
          <a:stretch>
            <a:fillRect/>
          </a:stretch>
        </p:blipFill>
        <p:spPr bwMode="auto">
          <a:xfrm>
            <a:off x="2500298" y="428604"/>
            <a:ext cx="3000396" cy="2071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8" name="Picture 6"/>
          <p:cNvPicPr>
            <a:picLocks noChangeAspect="1" noChangeArrowheads="1"/>
          </p:cNvPicPr>
          <p:nvPr/>
        </p:nvPicPr>
        <p:blipFill>
          <a:blip r:embed="rId6" cstate="print"/>
          <a:srcRect/>
          <a:stretch>
            <a:fillRect/>
          </a:stretch>
        </p:blipFill>
        <p:spPr bwMode="auto">
          <a:xfrm>
            <a:off x="5000628" y="571480"/>
            <a:ext cx="3286148" cy="2786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noChangeArrowheads="1"/>
          </p:cNvPicPr>
          <p:nvPr/>
        </p:nvPicPr>
        <p:blipFill>
          <a:blip r:embed="rId7" cstate="print"/>
          <a:srcRect/>
          <a:stretch>
            <a:fillRect/>
          </a:stretch>
        </p:blipFill>
        <p:spPr bwMode="auto">
          <a:xfrm>
            <a:off x="285720" y="2285992"/>
            <a:ext cx="3071834" cy="19288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8" cstate="print"/>
          <a:srcRect/>
          <a:stretch>
            <a:fillRect/>
          </a:stretch>
        </p:blipFill>
        <p:spPr bwMode="auto">
          <a:xfrm>
            <a:off x="2000232" y="3143248"/>
            <a:ext cx="3786214" cy="19288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2"/>
          <p:cNvPicPr>
            <a:picLocks noChangeAspect="1" noChangeArrowheads="1"/>
          </p:cNvPicPr>
          <p:nvPr/>
        </p:nvPicPr>
        <p:blipFill>
          <a:blip r:embed="rId9" cstate="print"/>
          <a:srcRect/>
          <a:stretch>
            <a:fillRect/>
          </a:stretch>
        </p:blipFill>
        <p:spPr bwMode="auto">
          <a:xfrm>
            <a:off x="4572000" y="4357694"/>
            <a:ext cx="3857652" cy="22145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Прямоугольник 7"/>
          <p:cNvSpPr/>
          <p:nvPr/>
        </p:nvSpPr>
        <p:spPr>
          <a:xfrm>
            <a:off x="-1357354" y="4429132"/>
            <a:ext cx="7929618" cy="1754326"/>
          </a:xfrm>
          <a:prstGeom prst="rect">
            <a:avLst/>
          </a:prstGeom>
          <a:noFill/>
        </p:spPr>
        <p:txBody>
          <a:bodyPr wrap="square" lIns="91440" tIns="45720" rIns="91440" bIns="45720">
            <a:spAutoFit/>
            <a:scene3d>
              <a:camera prst="isometricRightUp"/>
              <a:lightRig rig="soft" dir="tl">
                <a:rot lat="0" lon="0" rev="0"/>
              </a:lightRig>
            </a:scene3d>
            <a:sp3d contourW="25400" prstMaterial="matte">
              <a:bevelT w="25400" h="55880" prst="artDeco"/>
              <a:contourClr>
                <a:schemeClr val="accent2">
                  <a:tint val="20000"/>
                </a:schemeClr>
              </a:contourClr>
            </a:sp3d>
          </a:bodyPr>
          <a:lstStyle/>
          <a:p>
            <a:pPr algn="ctr"/>
            <a:r>
              <a:rPr lang="ru-RU" sz="5400" b="1" spc="50" dirty="0" smtClean="0">
                <a:ln w="11430">
                  <a:solidFill>
                    <a:schemeClr val="accent3">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Загадки из нашего</a:t>
            </a:r>
          </a:p>
          <a:p>
            <a:pPr algn="ctr"/>
            <a:r>
              <a:rPr lang="ru-RU" sz="5400" b="1" cap="none" spc="50" dirty="0" smtClean="0">
                <a:ln w="11430">
                  <a:solidFill>
                    <a:schemeClr val="accent3">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сборника</a:t>
            </a:r>
            <a:endParaRPr lang="ru-RU" sz="5400" b="1" cap="none" spc="50" dirty="0">
              <a:ln w="11430">
                <a:solidFill>
                  <a:schemeClr val="accent3">
                    <a:lumMod val="50000"/>
                  </a:schemeClr>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Блок-схема: альтернативный процесс 5"/>
          <p:cNvSpPr/>
          <p:nvPr/>
        </p:nvSpPr>
        <p:spPr>
          <a:xfrm>
            <a:off x="357158" y="428604"/>
            <a:ext cx="7500990" cy="27860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00034" y="714356"/>
            <a:ext cx="7215238" cy="2246769"/>
          </a:xfrm>
          <a:prstGeom prst="rect">
            <a:avLst/>
          </a:prstGeom>
        </p:spPr>
        <p:txBody>
          <a:bodyPr wrap="square">
            <a:spAutoFit/>
          </a:bodyPr>
          <a:lstStyle/>
          <a:p>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Загадка – это увлекательное средство в обучении детей, она незаменима при подготовке детей к обучению в школе, так как с помощью загадки у детей обогащаются знания, формируются умения анализировать предметы и явления, сравнивать, обогащать, делать умозаключения, потому что главная особенность загадки состоит в том, что она представляет логическую задачу, которую надо решить.</a:t>
            </a:r>
            <a:endParaRPr lang="ru-RU"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1" name="Picture 1"/>
          <p:cNvPicPr>
            <a:picLocks noChangeAspect="1" noChangeArrowheads="1"/>
          </p:cNvPicPr>
          <p:nvPr/>
        </p:nvPicPr>
        <p:blipFill>
          <a:blip r:embed="rId2" cstate="print"/>
          <a:srcRect/>
          <a:stretch>
            <a:fillRect/>
          </a:stretch>
        </p:blipFill>
        <p:spPr bwMode="auto">
          <a:xfrm>
            <a:off x="1071538" y="3357562"/>
            <a:ext cx="5857916" cy="3143272"/>
          </a:xfrm>
          <a:prstGeom prst="rect">
            <a:avLst/>
          </a:prstGeom>
          <a:ln>
            <a:noFill/>
          </a:ln>
          <a:effectLst>
            <a:softEdge rad="112500"/>
          </a:effectLst>
        </p:spPr>
      </p:pic>
    </p:spTree>
  </p:cSld>
  <p:clrMapOvr>
    <a:masterClrMapping/>
  </p:clrMapOvr>
  <p:transition spd="med">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Лента лицом вверх 3"/>
          <p:cNvSpPr/>
          <p:nvPr/>
        </p:nvSpPr>
        <p:spPr>
          <a:xfrm>
            <a:off x="285720" y="785794"/>
            <a:ext cx="7643866" cy="1214446"/>
          </a:xfrm>
          <a:prstGeom prst="ribbon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Выводы:</a:t>
            </a:r>
            <a:endParaRPr lang="ru-RU" sz="4000" dirty="0">
              <a:latin typeface="Times New Roman" pitchFamily="18" charset="0"/>
              <a:cs typeface="Times New Roman" pitchFamily="18" charset="0"/>
            </a:endParaRPr>
          </a:p>
        </p:txBody>
      </p:sp>
      <p:sp>
        <p:nvSpPr>
          <p:cNvPr id="5" name="TextBox 4"/>
          <p:cNvSpPr txBox="1"/>
          <p:nvPr/>
        </p:nvSpPr>
        <p:spPr>
          <a:xfrm>
            <a:off x="1000100" y="2285992"/>
            <a:ext cx="6572296" cy="3416320"/>
          </a:xfrm>
          <a:prstGeom prst="rect">
            <a:avLst/>
          </a:prstGeom>
          <a:noFill/>
        </p:spPr>
        <p:txBody>
          <a:bodyPr wrap="square" rtlCol="0">
            <a:spAutoFit/>
          </a:bodyPr>
          <a:lstStyle/>
          <a:p>
            <a:pPr algn="ctr"/>
            <a:r>
              <a:rPr lang="ru-RU" b="1" dirty="0" smtClean="0"/>
              <a:t>У детей</a:t>
            </a:r>
            <a:r>
              <a:rPr lang="ru-RU" dirty="0" smtClean="0"/>
              <a:t>:</a:t>
            </a:r>
          </a:p>
          <a:p>
            <a:pPr algn="ctr"/>
            <a:endParaRPr lang="ru-RU" dirty="0" smtClean="0"/>
          </a:p>
          <a:p>
            <a:pPr>
              <a:buFont typeface="Arial" pitchFamily="34" charset="0"/>
              <a:buChar char="•"/>
            </a:pPr>
            <a:r>
              <a:rPr lang="ru-RU" dirty="0" smtClean="0"/>
              <a:t> расширился круг знаний об окружающем мире;</a:t>
            </a:r>
          </a:p>
          <a:p>
            <a:pPr>
              <a:buFont typeface="Arial" pitchFamily="34" charset="0"/>
              <a:buChar char="•"/>
            </a:pPr>
            <a:r>
              <a:rPr lang="ru-RU" dirty="0" smtClean="0"/>
              <a:t> появился интерес к составлению и придумыванию загадок;</a:t>
            </a:r>
          </a:p>
          <a:p>
            <a:pPr>
              <a:buFont typeface="Arial" pitchFamily="34" charset="0"/>
              <a:buChar char="•"/>
            </a:pPr>
            <a:r>
              <a:rPr lang="ru-RU" dirty="0" smtClean="0"/>
              <a:t> обогатился словарный запас детей;</a:t>
            </a:r>
          </a:p>
          <a:p>
            <a:pPr>
              <a:buFont typeface="Arial" pitchFamily="34" charset="0"/>
              <a:buChar char="•"/>
            </a:pPr>
            <a:r>
              <a:rPr lang="ru-RU" dirty="0" smtClean="0"/>
              <a:t> дети научились работать по схемам </a:t>
            </a:r>
            <a:r>
              <a:rPr lang="ru-RU" smtClean="0"/>
              <a:t>и таблицам,  </a:t>
            </a:r>
            <a:r>
              <a:rPr lang="ru-RU" dirty="0" smtClean="0"/>
              <a:t>составляя загадки;</a:t>
            </a:r>
          </a:p>
          <a:p>
            <a:pPr>
              <a:buFont typeface="Arial" pitchFamily="34" charset="0"/>
              <a:buChar char="•"/>
            </a:pPr>
            <a:r>
              <a:rPr lang="ru-RU" dirty="0" smtClean="0"/>
              <a:t> дети  научились свободно держатся перед аудиторией, выступая со своими загадками;</a:t>
            </a:r>
          </a:p>
          <a:p>
            <a:pPr>
              <a:buFont typeface="Arial" pitchFamily="34" charset="0"/>
              <a:buChar char="•"/>
            </a:pPr>
            <a:r>
              <a:rPr lang="ru-RU" dirty="0" smtClean="0"/>
              <a:t> родители приняли активное участие в  творческом проекте .</a:t>
            </a:r>
            <a:endParaRPr lang="ru-RU" dirty="0"/>
          </a:p>
        </p:txBody>
      </p:sp>
    </p:spTree>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1472" y="571480"/>
            <a:ext cx="6286528" cy="369332"/>
          </a:xfrm>
          <a:prstGeom prst="rect">
            <a:avLst/>
          </a:prstGeom>
        </p:spPr>
        <p:txBody>
          <a:bodyPr wrap="square">
            <a:spAutoFit/>
          </a:bodyPr>
          <a:lstStyle/>
          <a:p>
            <a:pPr lvl="0"/>
            <a:r>
              <a:rPr lang="ru-RU" b="1" dirty="0" smtClean="0">
                <a:solidFill>
                  <a:schemeClr val="accent2">
                    <a:lumMod val="50000"/>
                  </a:schemeClr>
                </a:solidFill>
              </a:rPr>
              <a:t> </a:t>
            </a:r>
            <a:endParaRPr lang="ru-RU" b="1" u="sng" dirty="0" smtClean="0">
              <a:solidFill>
                <a:schemeClr val="accent2">
                  <a:lumMod val="50000"/>
                </a:schemeClr>
              </a:solidFill>
            </a:endParaRPr>
          </a:p>
        </p:txBody>
      </p:sp>
      <p:pic>
        <p:nvPicPr>
          <p:cNvPr id="2049" name="Picture 1"/>
          <p:cNvPicPr>
            <a:picLocks noChangeAspect="1" noChangeArrowheads="1"/>
          </p:cNvPicPr>
          <p:nvPr/>
        </p:nvPicPr>
        <p:blipFill>
          <a:blip r:embed="rId3" cstate="print"/>
          <a:srcRect l="4349" t="3125" r="3478" b="4166"/>
          <a:stretch>
            <a:fillRect/>
          </a:stretch>
        </p:blipFill>
        <p:spPr bwMode="auto">
          <a:xfrm>
            <a:off x="0" y="0"/>
            <a:ext cx="8143900" cy="6858000"/>
          </a:xfrm>
          <a:prstGeom prst="rect">
            <a:avLst/>
          </a:prstGeom>
          <a:noFill/>
          <a:ln w="9525">
            <a:noFill/>
            <a:miter lim="800000"/>
            <a:headEnd/>
            <a:tailEnd/>
          </a:ln>
          <a:effectLst/>
        </p:spPr>
      </p:pic>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Дарья\Desktop\картинки дети\4009619.jpg"/>
          <p:cNvPicPr>
            <a:picLocks noChangeAspect="1" noChangeArrowheads="1"/>
          </p:cNvPicPr>
          <p:nvPr/>
        </p:nvPicPr>
        <p:blipFill>
          <a:blip r:embed="rId3" cstate="print"/>
          <a:srcRect/>
          <a:stretch>
            <a:fillRect/>
          </a:stretch>
        </p:blipFill>
        <p:spPr bwMode="auto">
          <a:xfrm>
            <a:off x="0" y="0"/>
            <a:ext cx="8215338" cy="6858000"/>
          </a:xfrm>
          <a:prstGeom prst="rect">
            <a:avLst/>
          </a:prstGeom>
          <a:noFill/>
        </p:spPr>
      </p:pic>
      <p:sp>
        <p:nvSpPr>
          <p:cNvPr id="5" name="Прямоугольник 4"/>
          <p:cNvSpPr/>
          <p:nvPr/>
        </p:nvSpPr>
        <p:spPr>
          <a:xfrm>
            <a:off x="428596" y="928670"/>
            <a:ext cx="7500990" cy="50167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000" dirty="0" smtClean="0">
                <a:ln>
                  <a:solidFill>
                    <a:schemeClr val="tx1"/>
                  </a:solidFill>
                </a:ln>
                <a:latin typeface="Times New Roman" pitchFamily="18" charset="0"/>
                <a:cs typeface="Times New Roman" pitchFamily="18" charset="0"/>
              </a:rPr>
              <a:t>Традиционно в дошкольном детстве работа с загадками основывается на их отгадывании. Причем, методика не дает конкретных рекомендаций, как и каким образом, учить детей отгадывать загаданные объекты.</a:t>
            </a:r>
          </a:p>
          <a:p>
            <a:r>
              <a:rPr lang="ru-RU" sz="2000" dirty="0" smtClean="0">
                <a:ln>
                  <a:solidFill>
                    <a:schemeClr val="tx1"/>
                  </a:solidFill>
                </a:ln>
                <a:latin typeface="Times New Roman" pitchFamily="18" charset="0"/>
                <a:cs typeface="Times New Roman" pitchFamily="18" charset="0"/>
              </a:rPr>
              <a:t>   Наблюдения за детьми  показывают, что отгадывание происходит у самых сообразительных дошкольников как бы само собой или путем перебора вариантов. При этом большая часть детей группы являются пассивными наблюдателями. Воспитатель выступает в роли эксперта. Верный ответ одаренного ребенка на конкретную загадку очень быстро запоминается другими детьми. Если педагог через некоторое время задает ту же самую загадку, то большая часть детей группы просто вспоминает ответ. Развивая умственные способности ребенка, важнее научить его составлять собственные загадки, чем просто отгадывать знакомые. В процессе составления загадок развиваются все мыслительные операции ребенка, он получает радость от речевого творчества</a:t>
            </a:r>
            <a:r>
              <a:rPr lang="ru-RU" sz="2000" dirty="0" smtClean="0">
                <a:ln>
                  <a:solidFill>
                    <a:schemeClr val="tx1"/>
                  </a:solidFill>
                </a:ln>
                <a:solidFill>
                  <a:schemeClr val="tx1">
                    <a:lumMod val="95000"/>
                    <a:lumOff val="5000"/>
                  </a:schemeClr>
                </a:solidFill>
                <a:latin typeface="Times New Roman" pitchFamily="18" charset="0"/>
                <a:cs typeface="Times New Roman" pitchFamily="18" charset="0"/>
              </a:rPr>
              <a:t>.</a:t>
            </a:r>
            <a:endParaRPr lang="ru-RU" sz="2000" dirty="0">
              <a:ln>
                <a:solidFill>
                  <a:schemeClr val="tx1"/>
                </a:solidFill>
              </a:ln>
              <a:solidFill>
                <a:schemeClr val="tx1">
                  <a:lumMod val="95000"/>
                  <a:lumOff val="5000"/>
                </a:schemeClr>
              </a:solidFill>
              <a:latin typeface="Times New Roman" pitchFamily="18" charset="0"/>
              <a:cs typeface="Times New Roman" pitchFamily="18" charset="0"/>
            </a:endParaRPr>
          </a:p>
        </p:txBody>
      </p:sp>
      <p:sp>
        <p:nvSpPr>
          <p:cNvPr id="3" name="Прямоугольник 2"/>
          <p:cNvSpPr/>
          <p:nvPr/>
        </p:nvSpPr>
        <p:spPr>
          <a:xfrm>
            <a:off x="500035" y="428604"/>
            <a:ext cx="7000923"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Актуальность проекта:</a:t>
            </a:r>
            <a:endParaRPr lang="ru-RU"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Дарья\Desktop\картинки дети\10968876_AllDay.jpg"/>
          <p:cNvPicPr>
            <a:picLocks noChangeAspect="1" noChangeArrowheads="1"/>
          </p:cNvPicPr>
          <p:nvPr/>
        </p:nvPicPr>
        <p:blipFill>
          <a:blip r:embed="rId3" cstate="print">
            <a:duotone>
              <a:schemeClr val="accent5">
                <a:shade val="45000"/>
                <a:satMod val="135000"/>
              </a:schemeClr>
              <a:prstClr val="white"/>
            </a:duotone>
          </a:blip>
          <a:srcRect t="7291"/>
          <a:stretch>
            <a:fillRect/>
          </a:stretch>
        </p:blipFill>
        <p:spPr bwMode="auto">
          <a:xfrm>
            <a:off x="0" y="0"/>
            <a:ext cx="8215338" cy="6858000"/>
          </a:xfrm>
          <a:prstGeom prst="rect">
            <a:avLst/>
          </a:prstGeom>
          <a:noFill/>
        </p:spPr>
      </p:pic>
      <p:sp>
        <p:nvSpPr>
          <p:cNvPr id="2" name="Прямоугольник 1"/>
          <p:cNvSpPr/>
          <p:nvPr/>
        </p:nvSpPr>
        <p:spPr>
          <a:xfrm>
            <a:off x="714349" y="0"/>
            <a:ext cx="6412838" cy="317009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2800" b="1" u="sng" dirty="0" smtClean="0">
              <a:ln w="11430">
                <a:solidFill>
                  <a:schemeClr val="tx1"/>
                </a:solidFill>
              </a:ln>
              <a:solidFill>
                <a:schemeClr val="accent2">
                  <a:lumMod val="50000"/>
                </a:schemeClr>
              </a:solidFill>
              <a:effectLst>
                <a:outerShdw blurRad="50800" dist="39000" dir="5460000" algn="tl">
                  <a:srgbClr val="000000">
                    <a:alpha val="38000"/>
                  </a:srgbClr>
                </a:outerShdw>
              </a:effectLst>
            </a:endParaRPr>
          </a:p>
          <a:p>
            <a:pPr lvl="0"/>
            <a:endParaRPr lang="ru-RU" sz="2000" b="1" dirty="0" smtClean="0">
              <a:solidFill>
                <a:schemeClr val="accent2">
                  <a:lumMod val="50000"/>
                </a:schemeClr>
              </a:solidFill>
            </a:endParaRPr>
          </a:p>
          <a:p>
            <a:pPr lvl="0"/>
            <a:endParaRPr lang="ru-RU" sz="2000" b="1" dirty="0" smtClean="0">
              <a:solidFill>
                <a:schemeClr val="accent2">
                  <a:lumMod val="50000"/>
                </a:schemeClr>
              </a:solidFill>
            </a:endParaRPr>
          </a:p>
          <a:p>
            <a:pPr lvl="0">
              <a:buFont typeface="Arial" pitchFamily="34" charset="0"/>
              <a:buChar char="•"/>
            </a:pPr>
            <a:endParaRPr lang="ru-RU" sz="2000" b="1" dirty="0" smtClean="0">
              <a:solidFill>
                <a:schemeClr val="accent2">
                  <a:lumMod val="50000"/>
                </a:schemeClr>
              </a:solidFill>
            </a:endParaRPr>
          </a:p>
          <a:p>
            <a:pPr lvl="0"/>
            <a:endParaRPr lang="ru-RU" sz="2000" b="1" dirty="0" smtClean="0">
              <a:solidFill>
                <a:schemeClr val="accent2">
                  <a:lumMod val="50000"/>
                </a:schemeClr>
              </a:solidFill>
            </a:endParaRPr>
          </a:p>
          <a:p>
            <a:pPr lvl="0"/>
            <a:endParaRPr lang="ru-RU" sz="2000" b="1" dirty="0" smtClean="0">
              <a:solidFill>
                <a:schemeClr val="tx2"/>
              </a:solidFill>
            </a:endParaRPr>
          </a:p>
          <a:p>
            <a:pPr lvl="0"/>
            <a:endParaRPr lang="ru-RU" sz="2000" dirty="0" smtClean="0"/>
          </a:p>
          <a:p>
            <a:pPr algn="ctr"/>
            <a:endPar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3489" name="Rectangle 1"/>
          <p:cNvSpPr>
            <a:spLocks noChangeArrowheads="1"/>
          </p:cNvSpPr>
          <p:nvPr/>
        </p:nvSpPr>
        <p:spPr bwMode="auto">
          <a:xfrm>
            <a:off x="0" y="0"/>
            <a:ext cx="9144000" cy="87100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План работы по проекту: </a:t>
            </a:r>
            <a:endParaRPr kumimoji="0" lang="ru-RU" sz="2000" b="1" i="0" u="sng" strike="noStrike" cap="none" normalizeH="0" baseline="0" dirty="0" smtClean="0">
              <a:ln>
                <a:noFill/>
              </a:ln>
              <a:solidFill>
                <a:schemeClr val="tx1"/>
              </a:solidFill>
              <a:effectLst/>
              <a:latin typeface="Times New Roman" pitchFamily="18" charset="0"/>
              <a:cs typeface="Times New Roman"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Подбор дидактических,</a:t>
            </a:r>
            <a:r>
              <a:rPr kumimoji="0" lang="ru-RU" sz="20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настольных игр</a:t>
            </a:r>
            <a:r>
              <a:rPr lang="ru-RU" sz="2000" b="1" dirty="0" smtClean="0">
                <a:latin typeface="Times New Roman" pitchFamily="18" charset="0"/>
                <a:ea typeface="Times New Roman" pitchFamily="18" charset="0"/>
                <a:cs typeface="Times New Roman" pitchFamily="18" charset="0"/>
              </a:rPr>
              <a:t>, методической и </a:t>
            </a:r>
          </a:p>
          <a:p>
            <a:pPr marL="457200" marR="0" lvl="0" indent="-457200" algn="l" defTabSz="914400" rtl="0" eaLnBrk="0" fontAlgn="base" latinLnBrk="0" hangingPunct="0">
              <a:lnSpc>
                <a:spcPct val="100000"/>
              </a:lnSpc>
              <a:spcBef>
                <a:spcPct val="0"/>
              </a:spcBef>
              <a:spcAft>
                <a:spcPct val="0"/>
              </a:spcAft>
              <a:buClrTx/>
              <a:buSzTx/>
              <a:tabLst/>
            </a:pPr>
            <a:r>
              <a:rPr lang="ru-RU" sz="2000" b="1" dirty="0" smtClean="0">
                <a:latin typeface="Times New Roman" pitchFamily="18" charset="0"/>
                <a:ea typeface="Times New Roman" pitchFamily="18" charset="0"/>
                <a:cs typeface="Times New Roman" pitchFamily="18" charset="0"/>
              </a:rPr>
              <a:t>художественной литературы.</a:t>
            </a:r>
            <a:endPar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Проведение занятий: </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НОД по развитию речи: «Что такое загадка? Какие бывают загадки? »</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Досуг: «Викторина по загадкам».</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НОД по </a:t>
            </a:r>
            <a:r>
              <a:rPr lang="ru-RU" sz="2000" b="1" dirty="0" smtClean="0">
                <a:latin typeface="Times New Roman" pitchFamily="18" charset="0"/>
                <a:ea typeface="Times New Roman" pitchFamily="18" charset="0"/>
                <a:cs typeface="Times New Roman" pitchFamily="18" charset="0"/>
              </a:rPr>
              <a:t>развитию речи</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ru-RU" sz="2000" b="1" dirty="0" smtClean="0">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гости к бабушке Загадушке».</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НОД по развитию речи: «Способы составления загадок». </a:t>
            </a:r>
          </a:p>
          <a:p>
            <a:pPr lvl="0"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3. Работа с родителями. </a:t>
            </a:r>
            <a:endParaRPr lang="ru-RU" sz="2000" b="1" dirty="0" smtClean="0">
              <a:latin typeface="Times New Roman" pitchFamily="18" charset="0"/>
              <a:cs typeface="Times New Roman" pitchFamily="18" charset="0"/>
            </a:endParaRPr>
          </a:p>
          <a:p>
            <a:pPr lvl="0"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а) Консультации для родителей: </a:t>
            </a:r>
            <a:endParaRPr lang="ru-RU" sz="2000" b="1" dirty="0" smtClean="0">
              <a:latin typeface="Times New Roman" pitchFamily="18" charset="0"/>
              <a:cs typeface="Times New Roman" pitchFamily="18" charset="0"/>
            </a:endParaRPr>
          </a:p>
          <a:p>
            <a:pPr lvl="0"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 - Роль загадки в развитии старших дошкольников.</a:t>
            </a:r>
            <a:endParaRPr lang="ru-RU" sz="2000" b="1" dirty="0" smtClean="0">
              <a:latin typeface="Times New Roman" pitchFamily="18" charset="0"/>
              <a:cs typeface="Times New Roman" pitchFamily="18" charset="0"/>
            </a:endParaRPr>
          </a:p>
          <a:p>
            <a:pPr lvl="0"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  Учите детей отгадывать загадки.</a:t>
            </a:r>
            <a:endParaRPr lang="ru-RU" sz="2000" b="1" dirty="0" smtClean="0">
              <a:latin typeface="Times New Roman" pitchFamily="18" charset="0"/>
              <a:cs typeface="Times New Roman" pitchFamily="18" charset="0"/>
            </a:endParaRPr>
          </a:p>
          <a:p>
            <a:pPr lvl="0" eaLnBrk="0" fontAlgn="base" hangingPunct="0">
              <a:spcBef>
                <a:spcPct val="0"/>
              </a:spcBef>
              <a:spcAft>
                <a:spcPct val="0"/>
              </a:spcAft>
            </a:pPr>
            <a:r>
              <a:rPr lang="ru-RU" sz="2000" b="1" dirty="0" smtClean="0">
                <a:latin typeface="Times New Roman" pitchFamily="18" charset="0"/>
                <a:ea typeface="Times New Roman" pitchFamily="18" charset="0"/>
                <a:cs typeface="Times New Roman" pitchFamily="18" charset="0"/>
              </a:rPr>
              <a:t> - Учимся составлять загадки.</a:t>
            </a:r>
            <a:endParaRPr lang="ru-RU" sz="2000" b="1"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ru-RU" sz="2000" b="1" dirty="0" smtClean="0">
                <a:latin typeface="Times New Roman" pitchFamily="18" charset="0"/>
                <a:ea typeface="Times New Roman" pitchFamily="18" charset="0"/>
                <a:cs typeface="Times New Roman" pitchFamily="18" charset="0"/>
              </a:rPr>
              <a:t>4</a:t>
            </a: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Домашнее творческое задание.</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Составление загадки по схеме (совместная работа родителей и детей).</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 Проведение итоговое занятие: «Литературная гостиная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«Вечер загадок».</a:t>
            </a:r>
            <a:endParaRPr kumimoji="0" lang="ru-RU" sz="20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6. Изготовление «Альбома «Загадочный теремок».</a:t>
            </a: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4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вальная выноска 4"/>
          <p:cNvSpPr/>
          <p:nvPr/>
        </p:nvSpPr>
        <p:spPr>
          <a:xfrm>
            <a:off x="1" y="1928802"/>
            <a:ext cx="3000363" cy="857256"/>
          </a:xfrm>
          <a:prstGeom prst="wedgeEllipseCallout">
            <a:avLst>
              <a:gd name="adj1" fmla="val 47333"/>
              <a:gd name="adj2" fmla="val 5463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smtClean="0"/>
              <a:t>Дидактические </a:t>
            </a:r>
          </a:p>
          <a:p>
            <a:pPr algn="ctr"/>
            <a:r>
              <a:rPr lang="ru-RU" sz="2000" b="1" dirty="0" smtClean="0"/>
              <a:t>игры</a:t>
            </a:r>
            <a:endParaRPr lang="ru-RU" sz="2000" b="1" dirty="0"/>
          </a:p>
        </p:txBody>
      </p:sp>
      <p:sp>
        <p:nvSpPr>
          <p:cNvPr id="6" name="Овальная выноска 5"/>
          <p:cNvSpPr/>
          <p:nvPr/>
        </p:nvSpPr>
        <p:spPr>
          <a:xfrm>
            <a:off x="0" y="1000108"/>
            <a:ext cx="3571868" cy="928694"/>
          </a:xfrm>
          <a:prstGeom prst="wedgeEllipseCallout">
            <a:avLst>
              <a:gd name="adj1" fmla="val 43674"/>
              <a:gd name="adj2" fmla="val 7375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b="1" dirty="0" smtClean="0"/>
              <a:t>Просмотр </a:t>
            </a:r>
          </a:p>
          <a:p>
            <a:pPr algn="ctr"/>
            <a:r>
              <a:rPr lang="ru-RU" sz="2000" b="1" dirty="0" smtClean="0"/>
              <a:t>презентаций</a:t>
            </a:r>
          </a:p>
        </p:txBody>
      </p:sp>
      <p:sp>
        <p:nvSpPr>
          <p:cNvPr id="7" name="Овальная выноска 6"/>
          <p:cNvSpPr/>
          <p:nvPr/>
        </p:nvSpPr>
        <p:spPr>
          <a:xfrm>
            <a:off x="5277005" y="1142984"/>
            <a:ext cx="3009771" cy="857256"/>
          </a:xfrm>
          <a:prstGeom prst="wedgeEllipseCallout">
            <a:avLst>
              <a:gd name="adj1" fmla="val -51913"/>
              <a:gd name="adj2" fmla="val 6562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400" b="1" dirty="0" smtClean="0"/>
              <a:t>НОД</a:t>
            </a:r>
            <a:endParaRPr lang="ru-RU" sz="2400" b="1" dirty="0"/>
          </a:p>
        </p:txBody>
      </p:sp>
      <p:sp>
        <p:nvSpPr>
          <p:cNvPr id="8" name="Овальная выноска 7"/>
          <p:cNvSpPr/>
          <p:nvPr/>
        </p:nvSpPr>
        <p:spPr>
          <a:xfrm>
            <a:off x="0" y="2643182"/>
            <a:ext cx="2643174" cy="1714512"/>
          </a:xfrm>
          <a:prstGeom prst="wedgeEllipseCallout">
            <a:avLst>
              <a:gd name="adj1" fmla="val 72307"/>
              <a:gd name="adj2" fmla="val 342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b="1" dirty="0" smtClean="0"/>
              <a:t>Работа с </a:t>
            </a:r>
            <a:r>
              <a:rPr lang="ru-RU" sz="2000" b="1" dirty="0" err="1" smtClean="0"/>
              <a:t>мнемотаблицами</a:t>
            </a:r>
            <a:r>
              <a:rPr lang="ru-RU" sz="2000" b="1" dirty="0" smtClean="0"/>
              <a:t>, моделями и схемами</a:t>
            </a:r>
            <a:endParaRPr lang="ru-RU" sz="2000" b="1" dirty="0"/>
          </a:p>
        </p:txBody>
      </p:sp>
      <p:sp>
        <p:nvSpPr>
          <p:cNvPr id="10" name="Овальная выноска 9"/>
          <p:cNvSpPr/>
          <p:nvPr/>
        </p:nvSpPr>
        <p:spPr>
          <a:xfrm>
            <a:off x="714348" y="4286256"/>
            <a:ext cx="2571768" cy="1857388"/>
          </a:xfrm>
          <a:prstGeom prst="wedgeEllipseCallout">
            <a:avLst>
              <a:gd name="adj1" fmla="val 59681"/>
              <a:gd name="adj2" fmla="val -94888"/>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2000" b="1" dirty="0" smtClean="0"/>
              <a:t>Работа с родителями</a:t>
            </a:r>
            <a:endParaRPr lang="ru-RU" sz="2000" b="1" dirty="0"/>
          </a:p>
        </p:txBody>
      </p:sp>
      <p:sp>
        <p:nvSpPr>
          <p:cNvPr id="16" name="Овальная выноска 15"/>
          <p:cNvSpPr/>
          <p:nvPr/>
        </p:nvSpPr>
        <p:spPr>
          <a:xfrm>
            <a:off x="5715008" y="2000240"/>
            <a:ext cx="2786082" cy="1214446"/>
          </a:xfrm>
          <a:prstGeom prst="wedgeEllipseCallout">
            <a:avLst>
              <a:gd name="adj1" fmla="val -60217"/>
              <a:gd name="adj2" fmla="val 3701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b="1" dirty="0" smtClean="0"/>
              <a:t>Беседы  по теме «Загадки»</a:t>
            </a:r>
            <a:endParaRPr lang="ru-RU" sz="2000" b="1" dirty="0"/>
          </a:p>
        </p:txBody>
      </p:sp>
      <p:sp>
        <p:nvSpPr>
          <p:cNvPr id="17" name="Овальная выноска 16"/>
          <p:cNvSpPr/>
          <p:nvPr/>
        </p:nvSpPr>
        <p:spPr>
          <a:xfrm>
            <a:off x="3286116" y="4643446"/>
            <a:ext cx="2643206" cy="1785950"/>
          </a:xfrm>
          <a:prstGeom prst="wedgeEllipseCallout">
            <a:avLst>
              <a:gd name="adj1" fmla="val -14064"/>
              <a:gd name="adj2" fmla="val -10764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2000" b="1" dirty="0" smtClean="0"/>
              <a:t>Организация досуга «Викторина загадок»</a:t>
            </a:r>
            <a:endParaRPr lang="ru-RU" sz="2000" b="1" dirty="0"/>
          </a:p>
        </p:txBody>
      </p:sp>
      <p:sp>
        <p:nvSpPr>
          <p:cNvPr id="21" name="Овальная выноска 20"/>
          <p:cNvSpPr/>
          <p:nvPr/>
        </p:nvSpPr>
        <p:spPr>
          <a:xfrm>
            <a:off x="5786446" y="4357694"/>
            <a:ext cx="2643206" cy="1428760"/>
          </a:xfrm>
          <a:prstGeom prst="wedgeEllipseCallout">
            <a:avLst>
              <a:gd name="adj1" fmla="val -87612"/>
              <a:gd name="adj2" fmla="val -97213"/>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000" b="1" dirty="0" smtClean="0"/>
              <a:t>Творческая работа </a:t>
            </a:r>
            <a:endParaRPr lang="ru-RU" sz="2000" b="1" dirty="0"/>
          </a:p>
        </p:txBody>
      </p:sp>
      <p:sp>
        <p:nvSpPr>
          <p:cNvPr id="22" name="Овальная выноска 21"/>
          <p:cNvSpPr/>
          <p:nvPr/>
        </p:nvSpPr>
        <p:spPr>
          <a:xfrm>
            <a:off x="4286248" y="0"/>
            <a:ext cx="3929090" cy="1071546"/>
          </a:xfrm>
          <a:prstGeom prst="wedgeEllipseCallout">
            <a:avLst>
              <a:gd name="adj1" fmla="val -44449"/>
              <a:gd name="adj2" fmla="val 12464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000" b="1" dirty="0" smtClean="0"/>
              <a:t>Выставка книг</a:t>
            </a:r>
            <a:endParaRPr lang="ru-RU" sz="2000" b="1" dirty="0"/>
          </a:p>
        </p:txBody>
      </p:sp>
      <p:sp>
        <p:nvSpPr>
          <p:cNvPr id="23" name="Овальная выноска 22"/>
          <p:cNvSpPr/>
          <p:nvPr/>
        </p:nvSpPr>
        <p:spPr>
          <a:xfrm>
            <a:off x="5857884" y="3214686"/>
            <a:ext cx="2857520" cy="1071570"/>
          </a:xfrm>
          <a:prstGeom prst="wedgeEllipseCallout">
            <a:avLst>
              <a:gd name="adj1" fmla="val -72525"/>
              <a:gd name="adj2" fmla="val -2808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t>Самостоятельная деятельность детей</a:t>
            </a:r>
            <a:r>
              <a:rPr lang="ru-RU" sz="1600" dirty="0" smtClean="0"/>
              <a:t> </a:t>
            </a:r>
            <a:endParaRPr lang="ru-RU" sz="1600" dirty="0"/>
          </a:p>
        </p:txBody>
      </p:sp>
      <p:sp>
        <p:nvSpPr>
          <p:cNvPr id="4" name="Овал 3"/>
          <p:cNvSpPr/>
          <p:nvPr/>
        </p:nvSpPr>
        <p:spPr>
          <a:xfrm>
            <a:off x="2786050" y="1785926"/>
            <a:ext cx="2928958" cy="207170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sp3d extrusionH="57150">
              <a:bevelT w="57150" h="38100" prst="artDeco"/>
            </a:sp3d>
          </a:bodyPr>
          <a:lstStyle/>
          <a:p>
            <a:pPr algn="ctr"/>
            <a:r>
              <a:rPr lang="ru-RU"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Формы работы </a:t>
            </a:r>
            <a:endParaRPr lang="ru-RU"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 name="Овальная выноска 12"/>
          <p:cNvSpPr/>
          <p:nvPr/>
        </p:nvSpPr>
        <p:spPr>
          <a:xfrm>
            <a:off x="285720" y="0"/>
            <a:ext cx="4500594" cy="928670"/>
          </a:xfrm>
          <a:prstGeom prst="wedgeEllipseCallout">
            <a:avLst>
              <a:gd name="adj1" fmla="val 41616"/>
              <a:gd name="adj2" fmla="val 156199"/>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b="1" dirty="0" smtClean="0"/>
              <a:t>Составление описательных рассказов</a:t>
            </a:r>
            <a:endParaRPr lang="ru-RU" b="1" dirty="0"/>
          </a:p>
        </p:txBody>
      </p:sp>
    </p:spTree>
  </p:cSld>
  <p:clrMapOvr>
    <a:masterClrMapping/>
  </p:clrMapOvr>
  <p:transition spd="med">
    <p:wheel spokes="3"/>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71472" y="357166"/>
            <a:ext cx="6143668" cy="4357718"/>
          </a:xfrm>
          <a:prstGeom prst="rect">
            <a:avLst/>
          </a:prstGeom>
          <a:ln>
            <a:noFill/>
          </a:ln>
          <a:effectLst>
            <a:outerShdw blurRad="190500" algn="tl" rotWithShape="0">
              <a:srgbClr val="000000">
                <a:alpha val="70000"/>
              </a:srgbClr>
            </a:outerShdw>
          </a:effectLst>
        </p:spPr>
      </p:pic>
      <p:sp>
        <p:nvSpPr>
          <p:cNvPr id="5" name="Прямоугольник 4"/>
          <p:cNvSpPr/>
          <p:nvPr/>
        </p:nvSpPr>
        <p:spPr>
          <a:xfrm>
            <a:off x="785786" y="4857760"/>
            <a:ext cx="7143800"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Картотека дидактических игр</a:t>
            </a:r>
            <a:endParaRPr lang="ru-RU" sz="3600" b="1" cap="none" spc="0"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spTree>
  </p:cSld>
  <p:clrMapOvr>
    <a:masterClrMapping/>
  </p:clrMapOvr>
  <p:transition spd="med">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6350"/>
            <a:ext cx="8143900" cy="6858000"/>
          </a:xfrm>
          <a:prstGeom prst="rect">
            <a:avLst/>
          </a:prstGeom>
          <a:noFill/>
          <a:ln w="9525">
            <a:noFill/>
            <a:miter lim="800000"/>
            <a:headEnd/>
            <a:tailEnd/>
          </a:ln>
          <a:effectLst/>
        </p:spPr>
      </p:pic>
    </p:spTree>
  </p:cSld>
  <p:clrMapOvr>
    <a:masterClrMapping/>
  </p:clrMapOvr>
  <p:transition spd="med">
    <p:cover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3643307" y="0"/>
            <a:ext cx="4572031" cy="3429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0" y="0"/>
            <a:ext cx="3498843" cy="299878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0" y="2285992"/>
            <a:ext cx="3786182" cy="2928958"/>
          </a:xfrm>
          <a:prstGeom prst="rect">
            <a:avLst/>
          </a:prstGeom>
          <a:noFill/>
          <a:ln w="9525">
            <a:noFill/>
            <a:miter lim="800000"/>
            <a:headEnd/>
            <a:tailEnd/>
          </a:ln>
          <a:effectLst/>
        </p:spPr>
      </p:pic>
      <p:pic>
        <p:nvPicPr>
          <p:cNvPr id="4101" name="Picture 5"/>
          <p:cNvPicPr>
            <a:picLocks noChangeAspect="1" noChangeArrowheads="1"/>
          </p:cNvPicPr>
          <p:nvPr/>
        </p:nvPicPr>
        <p:blipFill>
          <a:blip r:embed="rId6" cstate="print"/>
          <a:srcRect/>
          <a:stretch>
            <a:fillRect/>
          </a:stretch>
        </p:blipFill>
        <p:spPr bwMode="auto">
          <a:xfrm>
            <a:off x="3500430" y="3429000"/>
            <a:ext cx="4714908" cy="3429000"/>
          </a:xfrm>
          <a:prstGeom prst="rect">
            <a:avLst/>
          </a:prstGeom>
          <a:noFill/>
          <a:ln w="9525">
            <a:noFill/>
            <a:miter lim="800000"/>
            <a:headEnd/>
            <a:tailEnd/>
          </a:ln>
          <a:effectLst/>
        </p:spPr>
      </p:pic>
      <p:sp>
        <p:nvSpPr>
          <p:cNvPr id="8" name="Прямоугольник 7"/>
          <p:cNvSpPr/>
          <p:nvPr/>
        </p:nvSpPr>
        <p:spPr>
          <a:xfrm>
            <a:off x="1" y="5286388"/>
            <a:ext cx="3571867" cy="1200329"/>
          </a:xfrm>
          <a:prstGeom prst="rect">
            <a:avLst/>
          </a:prstGeom>
          <a:noFill/>
        </p:spPr>
        <p:txBody>
          <a:bodyPr wrap="square" lIns="91440" tIns="45720" rIns="91440" bIns="45720">
            <a:spAutoFit/>
          </a:bodyPr>
          <a:lstStyle/>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Игры </a:t>
            </a:r>
          </a:p>
          <a:p>
            <a:pPr algn="ct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 предметами</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2405</TotalTime>
  <Words>1192</Words>
  <Application>Microsoft Office PowerPoint</Application>
  <PresentationFormat>Экран (4:3)</PresentationFormat>
  <Paragraphs>249</Paragraphs>
  <Slides>36</Slides>
  <Notes>32</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Изящная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Дарья</dc:creator>
  <cp:lastModifiedBy>USER</cp:lastModifiedBy>
  <cp:revision>232</cp:revision>
  <dcterms:created xsi:type="dcterms:W3CDTF">2017-01-10T16:40:13Z</dcterms:created>
  <dcterms:modified xsi:type="dcterms:W3CDTF">2018-01-24T01:39:04Z</dcterms:modified>
</cp:coreProperties>
</file>