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89" r:id="rId3"/>
    <p:sldId id="279" r:id="rId4"/>
    <p:sldId id="258" r:id="rId5"/>
    <p:sldId id="259" r:id="rId6"/>
    <p:sldId id="260" r:id="rId7"/>
    <p:sldId id="262" r:id="rId8"/>
    <p:sldId id="261" r:id="rId9"/>
    <p:sldId id="263" r:id="rId10"/>
    <p:sldId id="281" r:id="rId11"/>
    <p:sldId id="266" r:id="rId12"/>
    <p:sldId id="291" r:id="rId13"/>
    <p:sldId id="270" r:id="rId14"/>
    <p:sldId id="294" r:id="rId15"/>
    <p:sldId id="271" r:id="rId16"/>
    <p:sldId id="272" r:id="rId17"/>
    <p:sldId id="273" r:id="rId18"/>
    <p:sldId id="28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300"/>
    <a:srgbClr val="00FFFF"/>
    <a:srgbClr val="FF0000"/>
    <a:srgbClr val="CC00CC"/>
    <a:srgbClr val="00E200"/>
    <a:srgbClr val="FFD100"/>
    <a:srgbClr val="F48F2D"/>
    <a:srgbClr val="E4AE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4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700" y="2179639"/>
            <a:ext cx="6667500" cy="965199"/>
          </a:xfrm>
          <a:solidFill>
            <a:srgbClr val="00E2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3360738"/>
            <a:ext cx="5473700" cy="474662"/>
          </a:xfrm>
          <a:solidFill>
            <a:srgbClr val="FFD100"/>
          </a:solidFill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CC83D-933D-4EF9-AC1A-5D880EDC8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6DC5D-D110-4A31-B1F7-9C1F82A7EAE6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548C1-68DD-4ADF-A2AF-7F91229E2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63B34-1586-465E-9DA5-4C5156283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B6198E-430D-4288-AFAD-010F100E796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4956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95615-2AEB-48F6-A5A1-B8BA10BD4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48D99-D5CD-4631-A7D0-F4C5C985B4F9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9C387-ECB7-4356-AE23-C7DE69523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1D758-6072-47E4-88C6-A64F3EEEF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7FEA45-8B78-48CF-9AE1-74B1DAC34C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9196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66115-89B3-46FD-8CA7-E877E5CD4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D49E4-6E98-4820-BFD6-D45FE9FB8B41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3A70E-3674-4968-A35C-514EDA5C9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EF66C-3672-4A9E-AB98-91A64DE3F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1F84EF-88C0-4539-86CD-62525307F0C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6133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E2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lt1">
              <a:alpha val="31000"/>
            </a:schemeClr>
          </a:solidFill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19D63-259E-4DC9-9983-7A5D27FF7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011F3-04F1-481E-9B10-89F5E8BBEB01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C87B4-7875-4232-B07A-C3FCFE3AC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FDA2C-00DC-43B0-9EFA-F2D11858F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71356-D024-4019-A97D-937F823A182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3356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2ECC9-1DFE-41CF-B705-D7C03F268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C8038-CE77-4537-AE0E-AFC1017C4B84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2D976-1423-4449-BD70-CAA82D2A2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729A2-BBFB-488B-AD01-E79ED9E94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29694F-0835-4998-8C8F-9BAEA087EAB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0142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2A07A69-CCD2-480E-B44A-98DE64218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23410-8FC7-4E75-9EB5-4686E2725945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D129A65-0A76-48BF-8CF0-F571DA055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8F3C288-0352-4176-B6B3-6BD6C30B2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E1A758-2767-475C-9550-25F519C9ED2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3704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41480E2-6BFF-4CF8-96C0-18BC7167E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55F0B-133C-4106-BDD5-1586FF7DDDF4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DEEB34B-BBE9-47BB-8868-1E1D98618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F4AA68-528D-4801-8F5B-006E8737C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466A2-D3C8-473E-82BB-3E7DD7C3A15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6009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59CAC0B-0719-4573-9801-51C0109A6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82B47-F921-434E-9472-F2CE77599309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2BEF33B-77C7-4416-BD25-21179C4E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4F3FF9-6259-4BD2-9B92-39C412B98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3D2A25-C63D-4E53-ACBC-F1D08D90D4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3832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BCC1607-0039-4D20-A0E5-A89D18CDB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E46A2-36CD-4DBF-A387-D40150664554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FD9ACC2-B10A-4B38-A0BB-8A33A3768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73EBC7E-2D9B-4AB2-9DB4-9B7C2B489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511C5D-4E48-47E7-94F7-027E3413595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4521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6EAE2F5-EDE7-4B07-ABC3-3071A5E9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E3893-C90B-4B3A-BAB9-2E4312B9D31A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621753E-440A-4B20-9396-95E2C88F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641C119-0076-4D25-B1EE-DAEBC62F7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921514-4B71-4289-8613-311D31BFD3C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7381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D67759-DADA-4285-9621-4444C8019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E83EE-8555-4CAF-8AF8-DBB5991978A3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17F8669-4F6C-4B23-BD7B-3082C9677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61B73FE-87C1-43F3-9F7C-6149B81C7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79EA7-2D29-417D-AF7E-F69788EA5D8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7248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A71E612-4BD8-4663-9C0F-B7495ACA759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4D1A99E-B04C-4DC5-AB9F-DCEBA7859B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14638-C1E9-4533-B88C-4856CAA856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FA2ED76-9EA2-4B59-A1FF-98910BC2784A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4E18F-58ED-459B-8966-CB52E38D7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7AFB2-27E4-486E-91AC-C87105EDD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7C206E4C-4998-43C1-8656-439E77B59A2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vika.ru/p/blog-page_5.html" TargetMode="External"/><Relationship Id="rId7" Type="http://schemas.openxmlformats.org/officeDocument/2006/relationships/hyperlink" Target="6.%20http:/kopilkaurokov.ru/doshkolnoeobrazovanie/prochee/lepbuk-kak-vid-sovmiestnoi-dieiatiel-nosti-vzroslogho-i-dietiei" TargetMode="External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infourok.ru/go.html?href=http://www.maam.ru/obrazovanie/lepbuki" TargetMode="External"/><Relationship Id="rId5" Type="http://schemas.openxmlformats.org/officeDocument/2006/relationships/hyperlink" Target="http://infourok.ru/go.html?href=http://www.tavika.ru/2015/12/Red-book.html" TargetMode="External"/><Relationship Id="rId4" Type="http://schemas.openxmlformats.org/officeDocument/2006/relationships/hyperlink" Target="http://infourok.ru/go.html?href=https://ru.pinterest.com/source/homeschoolshare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DD6F367-692F-4A5B-8A74-6A3D571C0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66938"/>
            <a:ext cx="9144000" cy="2635250"/>
          </a:xfrm>
          <a:solidFill>
            <a:schemeClr val="accent3">
              <a:lumMod val="20000"/>
              <a:lumOff val="80000"/>
            </a:schemeClr>
          </a:solidFill>
          <a:ln w="76200">
            <a:solidFill>
              <a:srgbClr val="00E300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как средство развития познавательных способностей детей старшего дошкольного возраста».</a:t>
            </a:r>
            <a:endParaRPr lang="ru-RU" sz="4800" i="1" dirty="0">
              <a:solidFill>
                <a:srgbClr val="FF0000"/>
              </a:solidFill>
            </a:endParaRPr>
          </a:p>
        </p:txBody>
      </p:sp>
      <p:sp>
        <p:nvSpPr>
          <p:cNvPr id="2051" name="Объект 4">
            <a:extLst>
              <a:ext uri="{FF2B5EF4-FFF2-40B4-BE49-F238E27FC236}">
                <a16:creationId xmlns:a16="http://schemas.microsoft.com/office/drawing/2014/main" id="{5BAC3204-1F5F-4629-9C3F-7111A0A4B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925" y="4918075"/>
            <a:ext cx="4610100" cy="1746250"/>
          </a:xfrm>
          <a:solidFill>
            <a:srgbClr val="FFFF00">
              <a:alpha val="30980"/>
            </a:srgbClr>
          </a:solidFill>
        </p:spPr>
        <p:txBody>
          <a:bodyPr/>
          <a:lstStyle/>
          <a:p>
            <a:pPr algn="r" eaLnBrk="1" hangingPunct="1">
              <a:buFont typeface="Arial" panose="020B0604020202020204" pitchFamily="34" charset="0"/>
              <a:buNone/>
            </a:pPr>
            <a:r>
              <a:rPr lang="ru-RU" altLang="ru-RU" sz="24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МКДОУ «Детский сад № 1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ru-RU" altLang="ru-RU" sz="24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п.Алексеевск Киренского района».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ru-RU" altLang="ru-RU" sz="24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Виноградова Н.Г</a:t>
            </a:r>
            <a:endParaRPr lang="ru-RU" alt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player.myshared.ru/26/1285120/slides/slide_1.jpg">
            <a:extLst>
              <a:ext uri="{FF2B5EF4-FFF2-40B4-BE49-F238E27FC236}">
                <a16:creationId xmlns:a16="http://schemas.microsoft.com/office/drawing/2014/main" id="{87B1A8FA-F322-4F8B-900A-DDFE3EEB4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4608" t="12565" b="38220"/>
          <a:stretch>
            <a:fillRect/>
          </a:stretch>
        </p:blipFill>
        <p:spPr bwMode="auto">
          <a:xfrm>
            <a:off x="3598376" y="131807"/>
            <a:ext cx="4484806" cy="16310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053" name="Прямоугольник 5">
            <a:extLst>
              <a:ext uri="{FF2B5EF4-FFF2-40B4-BE49-F238E27FC236}">
                <a16:creationId xmlns:a16="http://schemas.microsoft.com/office/drawing/2014/main" id="{B2EB720E-3F36-420D-BD72-DBEE41B51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3238" y="32448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ru-RU" alt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>
            <a:extLst>
              <a:ext uri="{FF2B5EF4-FFF2-40B4-BE49-F238E27FC236}">
                <a16:creationId xmlns:a16="http://schemas.microsoft.com/office/drawing/2014/main" id="{1644E665-3EE6-4580-A5AE-81ACBC572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875" y="0"/>
            <a:ext cx="6335713" cy="639763"/>
          </a:xfrm>
        </p:spPr>
        <p:txBody>
          <a:bodyPr/>
          <a:lstStyle/>
          <a:p>
            <a:r>
              <a:rPr lang="ru-RU" altLang="ru-RU" sz="3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чего состоит лэпбук?</a:t>
            </a:r>
            <a:endParaRPr lang="ru-RU" altLang="ru-RU" sz="3600" i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7" name="Текст 2">
            <a:extLst>
              <a:ext uri="{FF2B5EF4-FFF2-40B4-BE49-F238E27FC236}">
                <a16:creationId xmlns:a16="http://schemas.microsoft.com/office/drawing/2014/main" id="{0A303F40-6074-4431-8F44-8B3120C20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1150" y="652463"/>
            <a:ext cx="7562850" cy="2398712"/>
          </a:xfrm>
        </p:spPr>
        <p:txBody>
          <a:bodyPr/>
          <a:lstStyle/>
          <a:p>
            <a:r>
              <a:rPr lang="ru-RU" altLang="ru-RU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 - это папка формата А3, А4, в которую вклеиваются кармашки, книжки-раскладушки, окошки и другие детали с наглядной информацией по теме: от интересных игр,  до лексики и большого количества интересно поданной информации .</a:t>
            </a:r>
            <a:endParaRPr lang="ru-RU" altLang="ru-RU" i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4" descr="F:\DCIM\100OLYMP\P1012736.JPG">
            <a:extLst>
              <a:ext uri="{FF2B5EF4-FFF2-40B4-BE49-F238E27FC236}">
                <a16:creationId xmlns:a16="http://schemas.microsoft.com/office/drawing/2014/main" id="{DBA60C4A-EF41-4EC5-B923-6FD52D937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3" t="17332" r="40714" b="20000"/>
          <a:stretch>
            <a:fillRect/>
          </a:stretch>
        </p:blipFill>
        <p:spPr bwMode="auto">
          <a:xfrm rot="-5687926">
            <a:off x="176213" y="2814638"/>
            <a:ext cx="1966912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F:\DCIM\100OLYMP\P1012732.JPG">
            <a:extLst>
              <a:ext uri="{FF2B5EF4-FFF2-40B4-BE49-F238E27FC236}">
                <a16:creationId xmlns:a16="http://schemas.microsoft.com/office/drawing/2014/main" id="{A854E974-3F96-495D-BA43-FD98E4F0D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3571" r="15571" b="2667"/>
          <a:stretch>
            <a:fillRect/>
          </a:stretch>
        </p:blipFill>
        <p:spPr bwMode="auto">
          <a:xfrm>
            <a:off x="0" y="4206239"/>
            <a:ext cx="2573921" cy="2651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0" name="Picture 10" descr="F:\DCIM\100OLYMP\P1012729.JPG">
            <a:extLst>
              <a:ext uri="{FF2B5EF4-FFF2-40B4-BE49-F238E27FC236}">
                <a16:creationId xmlns:a16="http://schemas.microsoft.com/office/drawing/2014/main" id="{A35BD904-88AA-4C86-87E3-14A0C5A75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7" t="5524" r="2142" b="26285"/>
          <a:stretch>
            <a:fillRect/>
          </a:stretch>
        </p:blipFill>
        <p:spPr bwMode="auto">
          <a:xfrm rot="643514">
            <a:off x="6656388" y="2762250"/>
            <a:ext cx="15081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9" descr="F:\DCIM\100OLYMP\P1012730.JPG">
            <a:extLst>
              <a:ext uri="{FF2B5EF4-FFF2-40B4-BE49-F238E27FC236}">
                <a16:creationId xmlns:a16="http://schemas.microsoft.com/office/drawing/2014/main" id="{D1E92504-2C8C-4E52-8F39-6F72FE521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5" r="6714" b="28381"/>
          <a:stretch>
            <a:fillRect/>
          </a:stretch>
        </p:blipFill>
        <p:spPr bwMode="auto">
          <a:xfrm>
            <a:off x="2767013" y="2843213"/>
            <a:ext cx="4102100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5" descr="F:\DCIM\100OLYMP\P1012735.JPG">
            <a:extLst>
              <a:ext uri="{FF2B5EF4-FFF2-40B4-BE49-F238E27FC236}">
                <a16:creationId xmlns:a16="http://schemas.microsoft.com/office/drawing/2014/main" id="{6704110F-6399-4E86-B9C5-223BDAEB3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3" r="21713" b="7048"/>
          <a:stretch>
            <a:fillRect/>
          </a:stretch>
        </p:blipFill>
        <p:spPr bwMode="auto">
          <a:xfrm>
            <a:off x="7299325" y="4699000"/>
            <a:ext cx="184467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1" descr="F:\DCIM\100OLYMP\P1012728.JPG">
            <a:extLst>
              <a:ext uri="{FF2B5EF4-FFF2-40B4-BE49-F238E27FC236}">
                <a16:creationId xmlns:a16="http://schemas.microsoft.com/office/drawing/2014/main" id="{4E9C495B-BB2C-4412-ABBD-C27FF3710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7" t="3429" r="21001" b="13333"/>
          <a:stretch>
            <a:fillRect/>
          </a:stretch>
        </p:blipFill>
        <p:spPr bwMode="auto">
          <a:xfrm>
            <a:off x="2417763" y="4641850"/>
            <a:ext cx="2195512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8" descr="F:\DCIM\100OLYMP\P1012731.JPG">
            <a:extLst>
              <a:ext uri="{FF2B5EF4-FFF2-40B4-BE49-F238E27FC236}">
                <a16:creationId xmlns:a16="http://schemas.microsoft.com/office/drawing/2014/main" id="{768AC9D2-C875-4EBF-8549-19085F432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 t="9143" r="15143" b="16953"/>
          <a:stretch>
            <a:fillRect/>
          </a:stretch>
        </p:blipFill>
        <p:spPr bwMode="auto">
          <a:xfrm>
            <a:off x="4703763" y="4799013"/>
            <a:ext cx="2497137" cy="19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 descr="G:\DCIM\100OLYMP\P1012756.JPG">
            <a:extLst>
              <a:ext uri="{FF2B5EF4-FFF2-40B4-BE49-F238E27FC236}">
                <a16:creationId xmlns:a16="http://schemas.microsoft.com/office/drawing/2014/main" id="{F73BAA34-39BC-4DD2-9A2C-FDFEEF262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5" t="17657" r="23183" b="13513"/>
          <a:stretch>
            <a:fillRect/>
          </a:stretch>
        </p:blipFill>
        <p:spPr bwMode="auto">
          <a:xfrm>
            <a:off x="7991475" y="2693988"/>
            <a:ext cx="1152525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1">
            <a:extLst>
              <a:ext uri="{FF2B5EF4-FFF2-40B4-BE49-F238E27FC236}">
                <a16:creationId xmlns:a16="http://schemas.microsoft.com/office/drawing/2014/main" id="{5C9B3B96-8250-431D-9124-3183BB0BA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325" y="0"/>
            <a:ext cx="7940675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мы создаём лэпбуки</a:t>
            </a:r>
            <a:br>
              <a:rPr lang="ru-RU" altLang="ru-RU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altLang="ru-RU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Начинаем с выбора темы</a:t>
            </a:r>
            <a:r>
              <a:rPr lang="ru-RU" altLang="ru-RU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altLang="ru-RU" sz="2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лэпбука может быть любая:</a:t>
            </a:r>
            <a:br>
              <a:rPr lang="ru-RU" altLang="ru-RU" sz="2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-интересные события, происходящие с ребенком;</a:t>
            </a:r>
            <a:br>
              <a:rPr lang="ru-RU" altLang="ru-RU" sz="2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-увлечения детей;</a:t>
            </a:r>
            <a:br>
              <a:rPr lang="ru-RU" altLang="ru-RU" sz="2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-темы недели;</a:t>
            </a:r>
            <a:br>
              <a:rPr lang="ru-RU" altLang="ru-RU" sz="2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-литературные произведения;</a:t>
            </a:r>
            <a:br>
              <a:rPr lang="ru-RU" altLang="ru-RU" sz="2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-мультипликационные герои и т.д.</a:t>
            </a:r>
            <a:br>
              <a:rPr lang="ru-RU" altLang="ru-RU" sz="2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Темы могут быть как общие, так и частные. Например, можно сделать общий лэпбук на тему «Дикие животные". А можно взять какое-нибудь конкретное животное и в лэпбуке дать подробную информацию о нем.</a:t>
            </a:r>
            <a:endParaRPr lang="ru-RU" altLang="ru-RU" sz="1400" b="1" i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1" name="Прямоугольник 2">
            <a:extLst>
              <a:ext uri="{FF2B5EF4-FFF2-40B4-BE49-F238E27FC236}">
                <a16:creationId xmlns:a16="http://schemas.microsoft.com/office/drawing/2014/main" id="{F54EB7BB-8180-466B-96D8-4EFF92A15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3775075"/>
            <a:ext cx="5567363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План.</a:t>
            </a:r>
            <a:endParaRPr lang="ru-RU" altLang="ru-RU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того, как мы выбрали тему, надо взять бумагу и ручку и написать план. Ведь лэпбук - это не просто книжка с картинками. Поэтому вам надо продумать, что он должен включать в себя, чтобы полностью раскрыть тему. А для этого нужен план того, что вы хотите в этой папке рассказать.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EE50E940-56E9-4409-B7BD-4BD757846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163" y="349250"/>
            <a:ext cx="4176712" cy="441325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>
                <a:solidFill>
                  <a:srgbClr val="FF0000"/>
                </a:solidFill>
                <a:latin typeface="+mn-lt"/>
              </a:rPr>
              <a:t>3. Создание макета.</a:t>
            </a:r>
            <a:br>
              <a:rPr lang="ru-RU" sz="3600" dirty="0">
                <a:solidFill>
                  <a:srgbClr val="FF0000"/>
                </a:solidFill>
                <a:latin typeface="+mn-lt"/>
              </a:rPr>
            </a:br>
            <a:endParaRPr lang="ru-RU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315" name="Прямоугольник 2">
            <a:extLst>
              <a:ext uri="{FF2B5EF4-FFF2-40B4-BE49-F238E27FC236}">
                <a16:creationId xmlns:a16="http://schemas.microsoft.com/office/drawing/2014/main" id="{C838CFA9-A799-4D89-9B8B-E0402C959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8125" y="584200"/>
            <a:ext cx="74295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Следующий этап самый интересный. Теперь надо придумать, как в лэпбуке будет представлен каждый из пунктов плана. То есть нарисовать макет. Здесь нет границ для фантазии: формы представления могут быть любые. От самого простого, до игр и развивающих заданий. И все это разместить на разных элементах: в кармашках, блокнотиках, мини-книжках, книжках-гармошках, вращающихся кругах, конвертиках разных форм </a:t>
            </a:r>
            <a:r>
              <a:rPr lang="ru-RU" altLang="ru-RU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т.д.</a:t>
            </a:r>
          </a:p>
          <a:p>
            <a:endParaRPr lang="ru-RU" altLang="ru-RU"/>
          </a:p>
        </p:txBody>
      </p:sp>
      <p:pic>
        <p:nvPicPr>
          <p:cNvPr id="13316" name="Picture 4" descr="C:\Users\xxx\Downloads\Clip_4.jpg">
            <a:extLst>
              <a:ext uri="{FF2B5EF4-FFF2-40B4-BE49-F238E27FC236}">
                <a16:creationId xmlns:a16="http://schemas.microsoft.com/office/drawing/2014/main" id="{D5092CCE-7F3A-42C1-828F-D187F7AAD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3603625"/>
            <a:ext cx="4716463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 descr="lapbook  сема и шаблоны">
            <a:extLst>
              <a:ext uri="{FF2B5EF4-FFF2-40B4-BE49-F238E27FC236}">
                <a16:creationId xmlns:a16="http://schemas.microsoft.com/office/drawing/2014/main" id="{3B26E2A0-39B4-422D-892D-FD679571E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3255963"/>
            <a:ext cx="4256088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>
            <a:extLst>
              <a:ext uri="{FF2B5EF4-FFF2-40B4-BE49-F238E27FC236}">
                <a16:creationId xmlns:a16="http://schemas.microsoft.com/office/drawing/2014/main" id="{E1AABCCB-59C9-4526-90AF-B1C59F498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500" y="214313"/>
            <a:ext cx="6546850" cy="1441450"/>
          </a:xfrm>
        </p:spPr>
        <p:txBody>
          <a:bodyPr/>
          <a:lstStyle/>
          <a:p>
            <a:pPr eaLnBrk="1" hangingPunct="1"/>
            <a:r>
              <a:rPr lang="ru-RU" altLang="ru-RU" sz="24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«Мастер – класс для родителей : «Лэпбук , как форма совместной деятельности взрослого и детей»</a:t>
            </a:r>
            <a:br>
              <a:rPr lang="ru-RU" altLang="ru-RU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39" name="Прямоугольник 2">
            <a:extLst>
              <a:ext uri="{FF2B5EF4-FFF2-40B4-BE49-F238E27FC236}">
                <a16:creationId xmlns:a16="http://schemas.microsoft.com/office/drawing/2014/main" id="{F3E1C579-4D08-4E1D-B614-CA072A677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200" y="955675"/>
            <a:ext cx="72898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</a:p>
          <a:p>
            <a:r>
              <a:rPr lang="ru-RU" altLang="ru-RU" sz="16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способствовать развитию у детей желания собирать и организовывать информацию по изучаемой теме,</a:t>
            </a:r>
          </a:p>
          <a:p>
            <a:r>
              <a:rPr lang="ru-RU" altLang="ru-RU" sz="16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повысить качество понимания и запоминания изучаемого материала, </a:t>
            </a:r>
          </a:p>
          <a:p>
            <a:r>
              <a:rPr lang="ru-RU" altLang="ru-RU" sz="16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приобщать детей и родителей к совместному творчеству.</a:t>
            </a:r>
          </a:p>
          <a:p>
            <a:r>
              <a:rPr lang="ru-RU" altLang="ru-RU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4" descr="G:\DCIM\100OLYMP\P1012768.JPG">
            <a:extLst>
              <a:ext uri="{FF2B5EF4-FFF2-40B4-BE49-F238E27FC236}">
                <a16:creationId xmlns:a16="http://schemas.microsoft.com/office/drawing/2014/main" id="{A86BBA6D-37EA-492D-8785-488ACC96C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 t="11652" r="22096" b="3423"/>
          <a:stretch>
            <a:fillRect/>
          </a:stretch>
        </p:blipFill>
        <p:spPr bwMode="auto">
          <a:xfrm>
            <a:off x="173038" y="2513013"/>
            <a:ext cx="477361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G:\DCIM\100OLYMP\P1012773.JPG">
            <a:extLst>
              <a:ext uri="{FF2B5EF4-FFF2-40B4-BE49-F238E27FC236}">
                <a16:creationId xmlns:a16="http://schemas.microsoft.com/office/drawing/2014/main" id="{DA1CA9F2-8728-4018-987C-28B6F41DA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5676" t="25585" r="8108" b="24925"/>
          <a:stretch>
            <a:fillRect/>
          </a:stretch>
        </p:blipFill>
        <p:spPr bwMode="auto">
          <a:xfrm>
            <a:off x="4942702" y="4084066"/>
            <a:ext cx="4201298" cy="2773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2" name="Picture 5" descr="G:\DCIM\100OLYMP\P1012771.JPG">
            <a:extLst>
              <a:ext uri="{FF2B5EF4-FFF2-40B4-BE49-F238E27FC236}">
                <a16:creationId xmlns:a16="http://schemas.microsoft.com/office/drawing/2014/main" id="{5F6AC61F-7C5E-4FC7-A950-E1A4E2F62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5" t="30751" b="6908"/>
          <a:stretch>
            <a:fillRect/>
          </a:stretch>
        </p:blipFill>
        <p:spPr bwMode="auto">
          <a:xfrm>
            <a:off x="6370638" y="2244725"/>
            <a:ext cx="2382837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25D38055-9AE5-4D12-A889-A324ABE9D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75" y="509588"/>
            <a:ext cx="8569325" cy="2925762"/>
          </a:xfrm>
        </p:spPr>
        <p:txBody>
          <a:bodyPr/>
          <a:lstStyle/>
          <a:p>
            <a:r>
              <a:rPr lang="ru-RU" altLang="ru-RU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	</a:t>
            </a:r>
            <a:r>
              <a:rPr lang="ru-RU" altLang="ru-RU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 помогает привлечь родителей к                   		совместной деятельности по теме, 			становится особым видом детско-				родительского проекта. </a:t>
            </a:r>
            <a:br>
              <a:rPr lang="ru-RU" altLang="ru-RU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При сборе информации и оформлении </a:t>
            </a:r>
            <a:r>
              <a:rPr lang="ru-RU" altLang="ru-RU" sz="32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 </a:t>
            </a:r>
            <a:r>
              <a:rPr lang="ru-RU" altLang="ru-RU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взаимодействие: педагог – ребёнок, ребёнок – родитель, педагог- родитель.</a:t>
            </a:r>
            <a:br>
              <a:rPr lang="ru-RU" altLang="ru-RU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есть происходит «Творческое взаимодействие» между детским садом и семьёй. </a:t>
            </a:r>
          </a:p>
        </p:txBody>
      </p:sp>
      <p:pic>
        <p:nvPicPr>
          <p:cNvPr id="15363" name="Picture 2" descr="F:\DCIM\100OLYMP\P1012759.JPG">
            <a:extLst>
              <a:ext uri="{FF2B5EF4-FFF2-40B4-BE49-F238E27FC236}">
                <a16:creationId xmlns:a16="http://schemas.microsoft.com/office/drawing/2014/main" id="{49E5E050-4767-4EF0-9610-259460736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" t="23428" r="8714" b="20381"/>
          <a:stretch>
            <a:fillRect/>
          </a:stretch>
        </p:blipFill>
        <p:spPr bwMode="auto">
          <a:xfrm>
            <a:off x="320675" y="3756025"/>
            <a:ext cx="5602288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 descr="F:\DCIM\100OLYMP\P1012804.JPG">
            <a:extLst>
              <a:ext uri="{FF2B5EF4-FFF2-40B4-BE49-F238E27FC236}">
                <a16:creationId xmlns:a16="http://schemas.microsoft.com/office/drawing/2014/main" id="{F6B797BF-95F0-40A2-B8BB-F0C62CEB6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2" t="13571" r="15810" b="17999"/>
          <a:stretch>
            <a:fillRect/>
          </a:stretch>
        </p:blipFill>
        <p:spPr bwMode="auto">
          <a:xfrm>
            <a:off x="6319838" y="3532188"/>
            <a:ext cx="2462212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F391189-E7B0-4375-9CA9-565DC72F49DE}"/>
              </a:ext>
            </a:extLst>
          </p:cNvPr>
          <p:cNvSpPr/>
          <p:nvPr/>
        </p:nvSpPr>
        <p:spPr>
          <a:xfrm>
            <a:off x="6689725" y="6294438"/>
            <a:ext cx="1589088" cy="2460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Семья Смирнова Миши.</a:t>
            </a:r>
            <a:endParaRPr lang="ru-RU" sz="1000" dirty="0"/>
          </a:p>
        </p:txBody>
      </p:sp>
      <p:pic>
        <p:nvPicPr>
          <p:cNvPr id="15366" name="Picture 6" descr="http://img0.liveinternet.ru/images/attach/c/11/114/924/114924528______________623.png">
            <a:extLst>
              <a:ext uri="{FF2B5EF4-FFF2-40B4-BE49-F238E27FC236}">
                <a16:creationId xmlns:a16="http://schemas.microsoft.com/office/drawing/2014/main" id="{D12C7CF8-FAE1-4F09-B59B-BCF57D3FF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5" y="5592763"/>
            <a:ext cx="3540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http://img1.liveinternet.ru/images/attach/c/11/114/924/114924647_006__2_.png">
            <a:extLst>
              <a:ext uri="{FF2B5EF4-FFF2-40B4-BE49-F238E27FC236}">
                <a16:creationId xmlns:a16="http://schemas.microsoft.com/office/drawing/2014/main" id="{8F60026F-B5A3-4F56-9963-785576798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5540375"/>
            <a:ext cx="41275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2" descr="http://image.slidesharecdn.com/random-130102083303-phpapp01/95/-1-638.jpg?cb=1357115664">
            <a:extLst>
              <a:ext uri="{FF2B5EF4-FFF2-40B4-BE49-F238E27FC236}">
                <a16:creationId xmlns:a16="http://schemas.microsoft.com/office/drawing/2014/main" id="{4C0D6E92-14B4-46DD-9B18-499E858DF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3" t="24078" r="20770" b="21754"/>
          <a:stretch>
            <a:fillRect/>
          </a:stretch>
        </p:blipFill>
        <p:spPr bwMode="auto">
          <a:xfrm>
            <a:off x="7273925" y="3541713"/>
            <a:ext cx="7493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4" descr="http://img1.liveinternet.ru/images/attach/c/11/114/924/114924607__5x__2_.png">
            <a:extLst>
              <a:ext uri="{FF2B5EF4-FFF2-40B4-BE49-F238E27FC236}">
                <a16:creationId xmlns:a16="http://schemas.microsoft.com/office/drawing/2014/main" id="{6C1CEA83-FD6A-4548-9A0C-037778F78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188" y="5397500"/>
            <a:ext cx="82391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F:\DCIM\100OLYMP\P1012640.JPG">
            <a:extLst>
              <a:ext uri="{FF2B5EF4-FFF2-40B4-BE49-F238E27FC236}">
                <a16:creationId xmlns:a16="http://schemas.microsoft.com/office/drawing/2014/main" id="{56D1B950-D3E6-48B1-8295-EB4EBAF2C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6" t="8272" r="25291"/>
          <a:stretch>
            <a:fillRect/>
          </a:stretch>
        </p:blipFill>
        <p:spPr bwMode="auto">
          <a:xfrm rot="874405">
            <a:off x="5965825" y="830263"/>
            <a:ext cx="2768600" cy="361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Заголовок 1">
            <a:extLst>
              <a:ext uri="{FF2B5EF4-FFF2-40B4-BE49-F238E27FC236}">
                <a16:creationId xmlns:a16="http://schemas.microsoft.com/office/drawing/2014/main" id="{833AA8A6-BC71-4F04-AADD-99AEE4357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263" y="119063"/>
            <a:ext cx="6459537" cy="1455737"/>
          </a:xfrm>
        </p:spPr>
        <p:txBody>
          <a:bodyPr/>
          <a:lstStyle/>
          <a:p>
            <a:pPr eaLnBrk="1" hangingPunct="1"/>
            <a:br>
              <a:rPr lang="ru-RU" altLang="ru-RU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Хотим предложить </a:t>
            </a:r>
            <a:br>
              <a:rPr lang="ru-RU" altLang="ru-RU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вашему вниманию несколько лэпбуков.</a:t>
            </a:r>
            <a:r>
              <a:rPr lang="ru-RU" altLang="ru-RU" sz="2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altLang="ru-RU" sz="5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8" name="Picture 4" descr="F:\DCIM\100OLYMP\P1012639.JPG">
            <a:extLst>
              <a:ext uri="{FF2B5EF4-FFF2-40B4-BE49-F238E27FC236}">
                <a16:creationId xmlns:a16="http://schemas.microsoft.com/office/drawing/2014/main" id="{E5FB3E91-44BE-4412-AA24-1F969CFAE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" t="5286" b="15434"/>
          <a:stretch>
            <a:fillRect/>
          </a:stretch>
        </p:blipFill>
        <p:spPr bwMode="auto">
          <a:xfrm>
            <a:off x="169863" y="1368425"/>
            <a:ext cx="7113587" cy="474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F:\DCIM\100OLYMP\P1012747.JPG">
            <a:extLst>
              <a:ext uri="{FF2B5EF4-FFF2-40B4-BE49-F238E27FC236}">
                <a16:creationId xmlns:a16="http://schemas.microsoft.com/office/drawing/2014/main" id="{624DBD6F-E2D5-4FB4-A171-3D212DBB5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7" t="34666" r="31857" b="11809"/>
          <a:stretch>
            <a:fillRect/>
          </a:stretch>
        </p:blipFill>
        <p:spPr bwMode="auto">
          <a:xfrm>
            <a:off x="3540125" y="3511550"/>
            <a:ext cx="5387975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>
            <a:extLst>
              <a:ext uri="{FF2B5EF4-FFF2-40B4-BE49-F238E27FC236}">
                <a16:creationId xmlns:a16="http://schemas.microsoft.com/office/drawing/2014/main" id="{1F95120F-AA5E-4B2C-9245-908B353C4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338" y="203200"/>
            <a:ext cx="7586662" cy="2725738"/>
          </a:xfrm>
        </p:spPr>
        <p:txBody>
          <a:bodyPr/>
          <a:lstStyle/>
          <a:p>
            <a:pPr eaLnBrk="1" hangingPunct="1"/>
            <a:r>
              <a:rPr lang="ru-RU" altLang="ru-RU" sz="1600" b="1" i="1">
                <a:solidFill>
                  <a:srgbClr val="C00000"/>
                </a:solidFill>
              </a:rPr>
              <a:t>Лэпбук «Занимательная геометрия» содержит разнообразный занимательный математический материал для развития логического мышления дошкольников, он:</a:t>
            </a:r>
            <a:br>
              <a:rPr lang="ru-RU" altLang="ru-RU" sz="1600" b="1" i="1">
                <a:solidFill>
                  <a:srgbClr val="C00000"/>
                </a:solidFill>
              </a:rPr>
            </a:br>
            <a:r>
              <a:rPr lang="ru-RU" altLang="ru-RU" sz="1600" b="1" i="1">
                <a:solidFill>
                  <a:srgbClr val="C00000"/>
                </a:solidFill>
              </a:rPr>
              <a:t>знакомит детей с геометрическими фигурами и телами,</a:t>
            </a:r>
            <a:br>
              <a:rPr lang="ru-RU" altLang="ru-RU" sz="1600" b="1" i="1">
                <a:solidFill>
                  <a:srgbClr val="C00000"/>
                </a:solidFill>
              </a:rPr>
            </a:br>
            <a:r>
              <a:rPr lang="ru-RU" altLang="ru-RU" sz="1600" b="1" i="1">
                <a:solidFill>
                  <a:srgbClr val="C00000"/>
                </a:solidFill>
              </a:rPr>
              <a:t>развивает способность дошкольников к комбинированию, их пространственные представления и воображение, закрепляет умения находить зависимости и закономерности, способность предвидеть результаты своих действий, умение находить ошибки и недостатки.</a:t>
            </a:r>
            <a:br>
              <a:rPr lang="ru-RU" altLang="ru-RU" sz="1600" b="1" i="1">
                <a:solidFill>
                  <a:srgbClr val="C00000"/>
                </a:solidFill>
              </a:rPr>
            </a:br>
            <a:r>
              <a:rPr lang="ru-RU" altLang="ru-RU" sz="1600" b="1" i="1">
                <a:solidFill>
                  <a:srgbClr val="C00000"/>
                </a:solidFill>
              </a:rPr>
              <a:t>Подобранные игры позволяют разнообразить методы и приемы работы, обеспечить индивидуально-дифференцированный подход к детям. </a:t>
            </a:r>
            <a:br>
              <a:rPr lang="ru-RU" altLang="ru-RU" sz="2000"/>
            </a:br>
            <a:br>
              <a:rPr lang="ru-RU" altLang="ru-RU" sz="2000"/>
            </a:b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 descr="F:\DCIM\100OLYMP\P1012630.JPG">
            <a:extLst>
              <a:ext uri="{FF2B5EF4-FFF2-40B4-BE49-F238E27FC236}">
                <a16:creationId xmlns:a16="http://schemas.microsoft.com/office/drawing/2014/main" id="{019D2311-818F-4259-BD6B-682970FA7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6847" r="2523" b="10400"/>
          <a:stretch>
            <a:fillRect/>
          </a:stretch>
        </p:blipFill>
        <p:spPr bwMode="auto">
          <a:xfrm>
            <a:off x="0" y="2292739"/>
            <a:ext cx="8621486" cy="4341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F:\DCIM\100OLYMP\P1012737.JPG">
            <a:extLst>
              <a:ext uri="{FF2B5EF4-FFF2-40B4-BE49-F238E27FC236}">
                <a16:creationId xmlns:a16="http://schemas.microsoft.com/office/drawing/2014/main" id="{2777E28D-633C-4CCF-873E-3043EF7AD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3581" r="8381" b="10394"/>
          <a:stretch>
            <a:fillRect/>
          </a:stretch>
        </p:blipFill>
        <p:spPr bwMode="auto">
          <a:xfrm rot="20585890">
            <a:off x="30163" y="4143375"/>
            <a:ext cx="2562225" cy="2206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413" name="Picture 5" descr="F:\DCIM\100OLYMP\P1012685.JPG">
            <a:extLst>
              <a:ext uri="{FF2B5EF4-FFF2-40B4-BE49-F238E27FC236}">
                <a16:creationId xmlns:a16="http://schemas.microsoft.com/office/drawing/2014/main" id="{52D1C644-484F-439B-BB4A-58D733A49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2246313"/>
            <a:ext cx="334010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8" descr="F:\DCIM\100OLYMP\P1012636.JPG">
            <a:extLst>
              <a:ext uri="{FF2B5EF4-FFF2-40B4-BE49-F238E27FC236}">
                <a16:creationId xmlns:a16="http://schemas.microsoft.com/office/drawing/2014/main" id="{4F53FBFF-5BE6-4136-AC22-320483804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2" t="11626" r="25182" b="1743"/>
          <a:stretch>
            <a:fillRect/>
          </a:stretch>
        </p:blipFill>
        <p:spPr bwMode="auto">
          <a:xfrm>
            <a:off x="4230688" y="139700"/>
            <a:ext cx="4711700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Заголовок 1">
            <a:extLst>
              <a:ext uri="{FF2B5EF4-FFF2-40B4-BE49-F238E27FC236}">
                <a16:creationId xmlns:a16="http://schemas.microsoft.com/office/drawing/2014/main" id="{D596912F-F498-4076-84F5-F965525D1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3" y="4368800"/>
            <a:ext cx="2154237" cy="2071688"/>
          </a:xfrm>
        </p:spPr>
        <p:txBody>
          <a:bodyPr/>
          <a:lstStyle/>
          <a:p>
            <a:pPr eaLnBrk="1" hangingPunct="1"/>
            <a:r>
              <a:rPr lang="ru-RU" altLang="ru-RU" sz="40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 «Зима»</a:t>
            </a:r>
          </a:p>
        </p:txBody>
      </p:sp>
      <p:pic>
        <p:nvPicPr>
          <p:cNvPr id="18436" name="Picture 4" descr="F:\DCIM\100OLYMP\P1012634.JPG">
            <a:extLst>
              <a:ext uri="{FF2B5EF4-FFF2-40B4-BE49-F238E27FC236}">
                <a16:creationId xmlns:a16="http://schemas.microsoft.com/office/drawing/2014/main" id="{937BEFEC-DFE4-4E87-984F-EE0831657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" t="19820" r="1892" b="17477"/>
          <a:stretch>
            <a:fillRect/>
          </a:stretch>
        </p:blipFill>
        <p:spPr bwMode="auto">
          <a:xfrm>
            <a:off x="1868488" y="3398838"/>
            <a:ext cx="65659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7">
            <a:extLst>
              <a:ext uri="{FF2B5EF4-FFF2-40B4-BE49-F238E27FC236}">
                <a16:creationId xmlns:a16="http://schemas.microsoft.com/office/drawing/2014/main" id="{BCE32A2F-59F3-4710-8639-5185AF414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01002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40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Лэпбук стал содержательным элементом развивающей предметно-пространственной среды группы.</a:t>
            </a:r>
            <a:endParaRPr lang="ru-RU" altLang="ru-RU" sz="80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altLang="ru-RU" sz="200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sz="200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438" name="Picture 6" descr="F:\DCIM\100OLYMP\P1012794.JPG">
            <a:extLst>
              <a:ext uri="{FF2B5EF4-FFF2-40B4-BE49-F238E27FC236}">
                <a16:creationId xmlns:a16="http://schemas.microsoft.com/office/drawing/2014/main" id="{3C2E1A4E-20E8-413B-B390-F219E6966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38286" r="31570"/>
          <a:stretch>
            <a:fillRect/>
          </a:stretch>
        </p:blipFill>
        <p:spPr bwMode="auto">
          <a:xfrm>
            <a:off x="157163" y="2311400"/>
            <a:ext cx="2373312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F:\DCIM\100OLYMP\P1012632.JPG">
            <a:extLst>
              <a:ext uri="{FF2B5EF4-FFF2-40B4-BE49-F238E27FC236}">
                <a16:creationId xmlns:a16="http://schemas.microsoft.com/office/drawing/2014/main" id="{4BF616B7-75BC-4EBD-8A54-35880C966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" t="13062" r="14793" b="1546"/>
          <a:stretch>
            <a:fillRect/>
          </a:stretch>
        </p:blipFill>
        <p:spPr bwMode="auto">
          <a:xfrm>
            <a:off x="4840288" y="285750"/>
            <a:ext cx="4303712" cy="61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Заголовок 1">
            <a:extLst>
              <a:ext uri="{FF2B5EF4-FFF2-40B4-BE49-F238E27FC236}">
                <a16:creationId xmlns:a16="http://schemas.microsoft.com/office/drawing/2014/main" id="{70D8BE7F-F32E-4E95-9381-19E276821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4825" y="365125"/>
            <a:ext cx="390525" cy="954088"/>
          </a:xfrm>
        </p:spPr>
        <p:txBody>
          <a:bodyPr/>
          <a:lstStyle/>
          <a:p>
            <a:endParaRPr lang="ru-RU" altLang="ru-RU"/>
          </a:p>
        </p:txBody>
      </p:sp>
      <p:sp>
        <p:nvSpPr>
          <p:cNvPr id="19460" name="Прямоугольник 3">
            <a:extLst>
              <a:ext uri="{FF2B5EF4-FFF2-40B4-BE49-F238E27FC236}">
                <a16:creationId xmlns:a16="http://schemas.microsoft.com/office/drawing/2014/main" id="{666823FE-F599-4F92-AFF2-460FE535A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" y="1841500"/>
            <a:ext cx="5173663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32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Вывод:</a:t>
            </a:r>
            <a:r>
              <a:rPr lang="ru-RU" altLang="ru-RU" sz="320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такая необычная, яркая, красочная и занимательная папка обязательно будет привлекать внимание детей, что будет способствовать закреплению полученных знаний, развитию внимания, связной речи, памяти, мелкой моторики.</a:t>
            </a:r>
            <a:endParaRPr lang="ru-RU" altLang="ru-RU" sz="400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>
            <a:extLst>
              <a:ext uri="{FF2B5EF4-FFF2-40B4-BE49-F238E27FC236}">
                <a16:creationId xmlns:a16="http://schemas.microsoft.com/office/drawing/2014/main" id="{9F357864-B495-4DDF-AA5A-8D3ADB1D3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9775" y="365125"/>
            <a:ext cx="7134225" cy="1670050"/>
          </a:xfrm>
        </p:spPr>
        <p:txBody>
          <a:bodyPr/>
          <a:lstStyle/>
          <a:p>
            <a:pPr eaLnBrk="1" hangingPunct="1"/>
            <a:r>
              <a:rPr lang="ru-RU" altLang="ru-RU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 - это просто интересно!</a:t>
            </a:r>
            <a:br>
              <a:rPr lang="ru-RU" altLang="ru-RU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Дошкольникам нужны эмоциональные, яркие и увлекательные занятия</a:t>
            </a:r>
            <a:r>
              <a:rPr lang="ru-RU" altLang="ru-RU" sz="3200" b="1" i="1">
                <a:solidFill>
                  <a:srgbClr val="7030A0"/>
                </a:solidFill>
              </a:rPr>
              <a:t>!</a:t>
            </a:r>
            <a:br>
              <a:rPr lang="ru-RU" altLang="ru-RU" sz="2800" b="1" i="1">
                <a:solidFill>
                  <a:srgbClr val="7030A0"/>
                </a:solidFill>
              </a:rPr>
            </a:br>
            <a:endParaRPr lang="ru-RU" altLang="ru-RU" sz="3200"/>
          </a:p>
        </p:txBody>
      </p:sp>
      <p:pic>
        <p:nvPicPr>
          <p:cNvPr id="3" name="Рисунок 2" descr="http://player.myshared.ru/26/1285120/slides/slide_19.jpg">
            <a:extLst>
              <a:ext uri="{FF2B5EF4-FFF2-40B4-BE49-F238E27FC236}">
                <a16:creationId xmlns:a16="http://schemas.microsoft.com/office/drawing/2014/main" id="{D2AA134F-C329-4F2B-9993-BD542E32A682}"/>
              </a:ext>
            </a:extLst>
          </p:cNvPr>
          <p:cNvPicPr/>
          <p:nvPr/>
        </p:nvPicPr>
        <p:blipFill>
          <a:blip r:embed="rId2"/>
          <a:srcRect l="22769" t="54403" r="24479"/>
          <a:stretch>
            <a:fillRect/>
          </a:stretch>
        </p:blipFill>
        <p:spPr bwMode="auto">
          <a:xfrm>
            <a:off x="1317625" y="2233613"/>
            <a:ext cx="6524625" cy="4217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9F2A58-6875-4CCA-B210-3E9CE29F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7025" y="188913"/>
            <a:ext cx="3789363" cy="454025"/>
          </a:xfrm>
          <a:solidFill>
            <a:srgbClr val="FFFF00"/>
          </a:solidFill>
        </p:spPr>
        <p:txBody>
          <a:bodyPr/>
          <a:lstStyle/>
          <a:p>
            <a:pPr algn="l">
              <a:defRPr/>
            </a:pPr>
            <a:b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Актуальность </a:t>
            </a:r>
            <a:b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FFFF"/>
              </a:solidFill>
            </a:endParaRPr>
          </a:p>
        </p:txBody>
      </p:sp>
      <p:sp>
        <p:nvSpPr>
          <p:cNvPr id="3075" name="Содержимое 2">
            <a:extLst>
              <a:ext uri="{FF2B5EF4-FFF2-40B4-BE49-F238E27FC236}">
                <a16:creationId xmlns:a16="http://schemas.microsoft.com/office/drawing/2014/main" id="{1100D32E-2DFA-4EE2-8F84-063DF2683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4788" y="749300"/>
            <a:ext cx="7529512" cy="5997575"/>
          </a:xfrm>
          <a:solidFill>
            <a:schemeClr val="bg1">
              <a:alpha val="30980"/>
            </a:schemeClr>
          </a:solidFill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ru-RU" altLang="ru-RU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Новое время диктует новые задачи и заставляет искать новые  формы работы с детьми по развитию интеллектуального и творческого потенциала личности ребёнка. В связи с внедрением Федерального Государственного Образовательного Стандарта дошкольного образования каждый педагог ищет новые подходы, идеи в своей педагогической деятельности, которые  были бы интересны дошкольникам и соответствовали их возрасту, и наиболее эффективно  решали  педагогические, образовательные и воспитательные задачи. </a:t>
            </a:r>
            <a:br>
              <a:rPr lang="ru-RU" altLang="ru-RU" sz="3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1600" b="1" i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1200" b="1" i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>
            <a:extLst>
              <a:ext uri="{FF2B5EF4-FFF2-40B4-BE49-F238E27FC236}">
                <a16:creationId xmlns:a16="http://schemas.microsoft.com/office/drawing/2014/main" id="{027FD760-F3B1-4312-811B-8F4E0CB76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525" y="365125"/>
            <a:ext cx="4568825" cy="688975"/>
          </a:xfrm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21507" name="Picture 2" descr="F:\Аниме_рисунки\jhgb.gif">
            <a:extLst>
              <a:ext uri="{FF2B5EF4-FFF2-40B4-BE49-F238E27FC236}">
                <a16:creationId xmlns:a16="http://schemas.microsoft.com/office/drawing/2014/main" id="{E1D2773C-7ABE-4CA3-9B36-0302502384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262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Прямоугольник 4">
            <a:extLst>
              <a:ext uri="{FF2B5EF4-FFF2-40B4-BE49-F238E27FC236}">
                <a16:creationId xmlns:a16="http://schemas.microsoft.com/office/drawing/2014/main" id="{1CD57ABF-5D78-452B-AE85-448EF841C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9613" y="214313"/>
            <a:ext cx="4113212" cy="646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</a:p>
          <a:p>
            <a:pPr eaLnBrk="1" hangingPunct="1"/>
            <a:r>
              <a:rPr lang="ru-RU" altLang="ru-RU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Гатовская Д. А. Лэпбук как средство обучения в условиях ФГОС [Текст] / Д. А. Гатовская // Проблемы и перспективы развития образования: материалы VI междунар. науч. конф. (г. Пермь, апрель 2015 г.).  — Пермь: Меркурий, 2015. — С. 162-164. </a:t>
            </a:r>
            <a:endParaRPr lang="ru-RU" altLang="ru-RU">
              <a:solidFill>
                <a:srgbClr val="0D0D0D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altLang="ru-RU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Лэпбуки. Это интересно. </a:t>
            </a:r>
            <a:r>
              <a:rPr lang="ru-RU" altLang="ru-RU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http://www.tavika.ru/p/blog-page_5.html</a:t>
            </a:r>
            <a:endParaRPr lang="ru-RU" altLang="ru-RU">
              <a:solidFill>
                <a:srgbClr val="0D0D0D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ru-RU" altLang="ru-RU">
                <a:solidFill>
                  <a:srgbClr val="0D0D0D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3. </a:t>
            </a:r>
            <a:r>
              <a:rPr lang="ru-RU" altLang="ru-RU">
                <a:solidFill>
                  <a:srgbClr val="0D0D0D"/>
                </a:solidFill>
                <a:latin typeface="Arial" panose="020B0604020202020204" pitchFamily="34" charset="0"/>
                <a:cs typeface="Times New Roman" panose="02020603050405020304" pitchFamily="18" charset="0"/>
                <a:hlinkClick r:id="rId4"/>
              </a:rPr>
              <a:t>https://ru.pinterest.com/source/homeschoolshare.com/</a:t>
            </a:r>
            <a:endParaRPr lang="ru-RU" altLang="ru-RU">
              <a:solidFill>
                <a:srgbClr val="0D0D0D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ru-RU" altLang="ru-RU">
                <a:solidFill>
                  <a:srgbClr val="0D0D0D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4. </a:t>
            </a:r>
            <a:r>
              <a:rPr lang="ru-RU" altLang="ru-RU">
                <a:solidFill>
                  <a:srgbClr val="0D0D0D"/>
                </a:solidFill>
                <a:latin typeface="Arial" panose="020B0604020202020204" pitchFamily="34" charset="0"/>
                <a:cs typeface="Times New Roman" panose="02020603050405020304" pitchFamily="18" charset="0"/>
                <a:hlinkClick r:id="rId5"/>
              </a:rPr>
              <a:t>http://www.tavika.ru/2015/12/Red-book.html</a:t>
            </a:r>
            <a:endParaRPr lang="ru-RU" altLang="ru-RU">
              <a:solidFill>
                <a:srgbClr val="0D0D0D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ru-RU" altLang="ru-RU">
                <a:solidFill>
                  <a:srgbClr val="0D0D0D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5. </a:t>
            </a:r>
            <a:r>
              <a:rPr lang="ru-RU" altLang="ru-RU">
                <a:solidFill>
                  <a:srgbClr val="0D0D0D"/>
                </a:solidFill>
                <a:latin typeface="Arial" panose="020B0604020202020204" pitchFamily="34" charset="0"/>
                <a:cs typeface="Times New Roman" panose="02020603050405020304" pitchFamily="18" charset="0"/>
                <a:hlinkClick r:id="rId6"/>
              </a:rPr>
              <a:t>http://www.maam.ru/obrazovanie/lepbuki</a:t>
            </a:r>
            <a:endParaRPr lang="ru-RU" altLang="ru-RU">
              <a:solidFill>
                <a:srgbClr val="0D0D0D"/>
              </a:solidFill>
              <a:latin typeface="Times New Roman" panose="02020603050405020304" pitchFamily="18" charset="0"/>
              <a:cs typeface="Calibri" panose="020F0502020204030204" pitchFamily="34" charset="0"/>
              <a:hlinkClick r:id="rId7"/>
            </a:endParaRPr>
          </a:p>
          <a:p>
            <a:r>
              <a:rPr lang="ru-RU" altLang="ru-RU">
                <a:solidFill>
                  <a:srgbClr val="0D0D0D"/>
                </a:solidFill>
                <a:latin typeface="Times New Roman" panose="02020603050405020304" pitchFamily="18" charset="0"/>
                <a:cs typeface="Calibri" panose="020F0502020204030204" pitchFamily="34" charset="0"/>
                <a:hlinkClick r:id="rId7"/>
              </a:rPr>
              <a:t>6. http://kopilkaurokov.ru/doshkolnoeobrazovanie/prochee/lepbuk-kak-vid-sovmiestnoi-dieiatiel-nosti-vzroslogho-i-dietiei</a:t>
            </a:r>
            <a:r>
              <a:rPr lang="ru-RU" altLang="ru-RU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>
              <a:solidFill>
                <a:srgbClr val="0D0D0D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3" descr="http://player.myshared.ru/26/1285120/slides/slide_6.jpg">
            <a:extLst>
              <a:ext uri="{FF2B5EF4-FFF2-40B4-BE49-F238E27FC236}">
                <a16:creationId xmlns:a16="http://schemas.microsoft.com/office/drawing/2014/main" id="{08BCE3C8-71DB-449A-BD4E-717AB8F43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1" t="50641" r="7323" b="28989"/>
          <a:stretch>
            <a:fillRect/>
          </a:stretch>
        </p:blipFill>
        <p:spPr bwMode="auto">
          <a:xfrm>
            <a:off x="0" y="4259263"/>
            <a:ext cx="6356350" cy="259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5E6EB0-0723-41DE-9C9C-F590ACA99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538" y="106363"/>
            <a:ext cx="6373812" cy="890587"/>
          </a:xfrm>
          <a:solidFill>
            <a:srgbClr val="FFFF00"/>
          </a:solidFill>
        </p:spPr>
        <p:txBody>
          <a:bodyPr/>
          <a:lstStyle/>
          <a:p>
            <a:pPr>
              <a:defRPr/>
            </a:pPr>
            <a:r>
              <a:rPr lang="ru-RU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«Научить учиться самому!»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0" name="Содержимое 2">
            <a:extLst>
              <a:ext uri="{FF2B5EF4-FFF2-40B4-BE49-F238E27FC236}">
                <a16:creationId xmlns:a16="http://schemas.microsoft.com/office/drawing/2014/main" id="{655ECBF8-9FA6-4B07-BB27-3185BC828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9988"/>
            <a:ext cx="9144000" cy="3938587"/>
          </a:xfrm>
          <a:solidFill>
            <a:schemeClr val="bg1">
              <a:alpha val="30980"/>
            </a:schemeClr>
          </a:solidFill>
        </p:spPr>
        <p:txBody>
          <a:bodyPr/>
          <a:lstStyle/>
          <a:p>
            <a:r>
              <a:rPr lang="ru-RU" altLang="ru-RU" sz="24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Важным аспектом современного Российского образования является тезис </a:t>
            </a:r>
            <a:r>
              <a:rPr lang="ru-RU" alt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«научить учиться самому!»</a:t>
            </a:r>
            <a:r>
              <a:rPr lang="ru-RU" altLang="ru-RU" sz="24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т. е. подразумевает, что воспитателям необходимо постоянно заниматься самообразованием, повышать свой уровень профессиональной компетентности и владеть новейшими образовательными технологиями.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24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Можно ли у вас спросить? А вы любите секреты или  сюрпризы? 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24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Вот именно на такой любви к секретам и сюрпризам  построена  модель   удивительной  книги как  </a:t>
            </a:r>
            <a:r>
              <a:rPr lang="ru-RU" altLang="ru-RU" sz="40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altLang="ru-RU" sz="40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400" i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000"/>
          </a:p>
        </p:txBody>
      </p:sp>
      <p:pic>
        <p:nvPicPr>
          <p:cNvPr id="4101" name="Picture 5" descr="G:\DCIM\100OLYMP\P1012762.JPG">
            <a:extLst>
              <a:ext uri="{FF2B5EF4-FFF2-40B4-BE49-F238E27FC236}">
                <a16:creationId xmlns:a16="http://schemas.microsoft.com/office/drawing/2014/main" id="{8DAF086A-5536-41A0-9779-7342D1757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4" t="5405" r="28738" b="7507"/>
          <a:stretch>
            <a:fillRect/>
          </a:stretch>
        </p:blipFill>
        <p:spPr bwMode="auto">
          <a:xfrm rot="164803">
            <a:off x="6832600" y="4443413"/>
            <a:ext cx="167322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1A9194-2A76-4F0D-801A-0AC1728ED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325" y="131763"/>
            <a:ext cx="4257675" cy="560387"/>
          </a:xfrm>
          <a:solidFill>
            <a:srgbClr val="FFFF00"/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такое </a:t>
            </a:r>
            <a:r>
              <a:rPr lang="ru-RU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Подзаголовок 2">
            <a:extLst>
              <a:ext uri="{FF2B5EF4-FFF2-40B4-BE49-F238E27FC236}">
                <a16:creationId xmlns:a16="http://schemas.microsoft.com/office/drawing/2014/main" id="{5C3CA598-7CCD-4A04-8693-18F9DEC0E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5100" y="700088"/>
            <a:ext cx="4635500" cy="5902325"/>
          </a:xfrm>
          <a:solidFill>
            <a:srgbClr val="00FFFF"/>
          </a:solidFill>
        </p:spPr>
        <p:txBody>
          <a:bodyPr/>
          <a:lstStyle/>
          <a:p>
            <a:pPr defTabSz="912813" eaLnBrk="1" hangingPunct="1">
              <a:buFont typeface="Arial" panose="020B0604020202020204" pitchFamily="34" charset="0"/>
              <a:buNone/>
            </a:pPr>
            <a:r>
              <a:rPr lang="ru-RU" altLang="ru-RU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 - </a:t>
            </a:r>
            <a:r>
              <a:rPr lang="ru-RU" altLang="ru-RU" sz="24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интерактивная, тематическая папка. </a:t>
            </a:r>
          </a:p>
          <a:p>
            <a:pPr defTabSz="912813" eaLnBrk="1" hangingPunct="1">
              <a:buFont typeface="Arial" panose="020B0604020202020204" pitchFamily="34" charset="0"/>
              <a:buNone/>
            </a:pPr>
            <a:endParaRPr lang="ru-RU" altLang="ru-RU" sz="2400" b="1" i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2813" eaLnBrk="1" hangingPunct="1">
              <a:buFont typeface="Arial" panose="020B0604020202020204" pitchFamily="34" charset="0"/>
              <a:buNone/>
            </a:pPr>
            <a:r>
              <a:rPr lang="ru-RU" altLang="ru-RU" sz="24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создали </a:t>
            </a:r>
            <a:r>
              <a:rPr lang="ru-RU" altLang="ru-RU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altLang="ru-RU" sz="24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американцы.</a:t>
            </a:r>
          </a:p>
          <a:p>
            <a:pPr defTabSz="912813" eaLnBrk="1" hangingPunct="1">
              <a:buFont typeface="Arial" panose="020B0604020202020204" pitchFamily="34" charset="0"/>
              <a:buNone/>
            </a:pPr>
            <a:endParaRPr lang="ru-RU" altLang="ru-RU" sz="2400" b="1" i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2813" eaLnBrk="1" hangingPunct="1">
              <a:buFont typeface="Arial" panose="020B0604020202020204" pitchFamily="34" charset="0"/>
              <a:buNone/>
            </a:pPr>
            <a:r>
              <a:rPr lang="ru-RU" altLang="ru-RU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«Лэпбук» </a:t>
            </a:r>
            <a:r>
              <a:rPr lang="ru-RU" alt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– в переводе с англ. «lap» – колени, «book» – книга. </a:t>
            </a:r>
          </a:p>
          <a:p>
            <a:pPr defTabSz="912813" eaLnBrk="1" hangingPunct="1">
              <a:buFont typeface="Arial" panose="020B0604020202020204" pitchFamily="34" charset="0"/>
              <a:buNone/>
            </a:pPr>
            <a:endParaRPr lang="ru-RU" altLang="ru-RU" sz="24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2813" eaLnBrk="1" hangingPunct="1">
              <a:buFont typeface="Arial" panose="020B0604020202020204" pitchFamily="34" charset="0"/>
              <a:buNone/>
            </a:pPr>
            <a:r>
              <a:rPr lang="ru-RU" altLang="ru-RU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«Лепбук»-  </a:t>
            </a:r>
            <a:r>
              <a:rPr lang="ru-RU" alt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   методом  технологии проектирования и моделирования, средством  организации познавательной деятельности дошкольников.</a:t>
            </a:r>
          </a:p>
        </p:txBody>
      </p:sp>
      <p:sp>
        <p:nvSpPr>
          <p:cNvPr id="5124" name="Содержимое 6">
            <a:extLst>
              <a:ext uri="{FF2B5EF4-FFF2-40B4-BE49-F238E27FC236}">
                <a16:creationId xmlns:a16="http://schemas.microsoft.com/office/drawing/2014/main" id="{95C48727-2FE3-4DAD-B74D-77E058A52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94263" y="550863"/>
            <a:ext cx="4008437" cy="5626100"/>
          </a:xfrm>
        </p:spPr>
        <p:txBody>
          <a:bodyPr/>
          <a:lstStyle/>
          <a:p>
            <a:endParaRPr lang="ru-RU" altLang="ru-RU"/>
          </a:p>
        </p:txBody>
      </p:sp>
      <p:pic>
        <p:nvPicPr>
          <p:cNvPr id="5125" name="Picture 9" descr="F:\DCIM\100OLYMP\P1012638.JPG">
            <a:extLst>
              <a:ext uri="{FF2B5EF4-FFF2-40B4-BE49-F238E27FC236}">
                <a16:creationId xmlns:a16="http://schemas.microsoft.com/office/drawing/2014/main" id="{26454F83-991D-41BC-B7ED-D15829BA9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6" t="6847" r="22162" b="2103"/>
          <a:stretch>
            <a:fillRect/>
          </a:stretch>
        </p:blipFill>
        <p:spPr bwMode="auto">
          <a:xfrm>
            <a:off x="4699000" y="676275"/>
            <a:ext cx="4344988" cy="592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G:\DCIM\100OLYMP\P1012760.JPG">
            <a:extLst>
              <a:ext uri="{FF2B5EF4-FFF2-40B4-BE49-F238E27FC236}">
                <a16:creationId xmlns:a16="http://schemas.microsoft.com/office/drawing/2014/main" id="{C1BB65D5-42ED-4779-826F-1FAFC1B08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9" t="19701" r="14775" b="11592"/>
          <a:stretch>
            <a:fillRect/>
          </a:stretch>
        </p:blipFill>
        <p:spPr bwMode="auto">
          <a:xfrm>
            <a:off x="0" y="4992688"/>
            <a:ext cx="260667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34997D-E6DE-4889-BA12-D63C1EDEA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450" y="106363"/>
            <a:ext cx="6861175" cy="730250"/>
          </a:xfrm>
          <a:solidFill>
            <a:srgbClr val="FFFF00"/>
          </a:solidFill>
        </p:spPr>
        <p:txBody>
          <a:bodyPr/>
          <a:lstStyle/>
          <a:p>
            <a:pPr eaLnBrk="1" hangingPunct="1">
              <a:defRPr/>
            </a:pPr>
            <a:b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отвечает всем требованиям ФГОС ДО к предметно-развивающей среде. </a:t>
            </a:r>
            <a:br>
              <a:rPr lang="ru-RU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8" name="Содержимое 2">
            <a:extLst>
              <a:ext uri="{FF2B5EF4-FFF2-40B4-BE49-F238E27FC236}">
                <a16:creationId xmlns:a16="http://schemas.microsoft.com/office/drawing/2014/main" id="{35026CB0-2D95-46E4-9070-0C5E22ED3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30288"/>
            <a:ext cx="9144000" cy="5827712"/>
          </a:xfrm>
          <a:solidFill>
            <a:schemeClr val="bg1">
              <a:alpha val="30980"/>
            </a:schemeClr>
          </a:solidFill>
        </p:spPr>
        <p:txBody>
          <a:bodyPr/>
          <a:lstStyle/>
          <a:p>
            <a:pPr lvl="4" eaLnBrk="1" hangingPunct="1">
              <a:buFont typeface="Arial" panose="020B0604020202020204" pitchFamily="34" charset="0"/>
              <a:buNone/>
            </a:pPr>
            <a:endParaRPr lang="ru-RU" altLang="ru-RU" b="1" i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 eaLnBrk="1" hangingPunct="1"/>
            <a:r>
              <a:rPr lang="ru-RU" altLang="ru-RU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Информативен;</a:t>
            </a:r>
          </a:p>
          <a:p>
            <a:pPr lvl="4" eaLnBrk="1" hangingPunct="1"/>
            <a:r>
              <a:rPr lang="ru-RU" altLang="ru-RU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полифункционален: способствует развитию творчества, воображения.</a:t>
            </a:r>
          </a:p>
          <a:p>
            <a:pPr lvl="4" eaLnBrk="1" hangingPunct="1"/>
            <a:r>
              <a:rPr lang="ru-RU" altLang="ru-RU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пригоден к использованию одновременно группой детей (в том числе с участием взрослого как играющего партнера);</a:t>
            </a:r>
          </a:p>
          <a:p>
            <a:pPr lvl="4" eaLnBrk="1" hangingPunct="1"/>
            <a:r>
              <a:rPr lang="ru-RU" altLang="ru-RU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обладает дидактическими свойствами, несет в себе способы ознакомления с цветом, формой и т.д.;</a:t>
            </a:r>
          </a:p>
          <a:p>
            <a:pPr lvl="4" eaLnBrk="1" hangingPunct="1"/>
            <a:r>
              <a:rPr lang="ru-RU" altLang="ru-RU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средством художественно-эстетического развития ребенка, приобщает его к миру искусства;</a:t>
            </a:r>
          </a:p>
          <a:p>
            <a:pPr lvl="4" eaLnBrk="1" hangingPunct="1"/>
            <a:r>
              <a:rPr lang="ru-RU" altLang="ru-RU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вариативен (есть несколько вариантов использования каждой его части);</a:t>
            </a:r>
          </a:p>
          <a:p>
            <a:pPr lvl="4" eaLnBrk="1" hangingPunct="1"/>
            <a:r>
              <a:rPr lang="ru-RU" altLang="ru-RU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структура и содержание доступны детям дошкольного возраста;</a:t>
            </a:r>
          </a:p>
          <a:p>
            <a:pPr lvl="4" eaLnBrk="1" hangingPunct="1"/>
            <a:r>
              <a:rPr lang="ru-RU" altLang="ru-RU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игровую, познавательную, исследовательскую и творческую активность всех воспитанников.</a:t>
            </a:r>
          </a:p>
          <a:p>
            <a:pPr eaLnBrk="1" hangingPunct="1"/>
            <a:endParaRPr lang="ru-RU" altLang="ru-RU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F:\DCIM\100OLYMP\P1012679.JPG">
            <a:extLst>
              <a:ext uri="{FF2B5EF4-FFF2-40B4-BE49-F238E27FC236}">
                <a16:creationId xmlns:a16="http://schemas.microsoft.com/office/drawing/2014/main" id="{346EDAD1-2458-4218-9E69-5A840A0D94E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t="5565" r="25124"/>
          <a:stretch>
            <a:fillRect/>
          </a:stretch>
        </p:blipFill>
        <p:spPr>
          <a:xfrm>
            <a:off x="4752975" y="2420938"/>
            <a:ext cx="4275138" cy="4295775"/>
          </a:xfrm>
          <a:noFill/>
        </p:spPr>
      </p:pic>
      <p:sp>
        <p:nvSpPr>
          <p:cNvPr id="7171" name="Заголовок 1">
            <a:extLst>
              <a:ext uri="{FF2B5EF4-FFF2-40B4-BE49-F238E27FC236}">
                <a16:creationId xmlns:a16="http://schemas.microsoft.com/office/drawing/2014/main" id="{52CA84BE-11D6-4FC8-B179-BDF064711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0850" y="0"/>
            <a:ext cx="5278438" cy="862013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ru-RU" altLang="ru-RU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 привлекательна данная форма работы?</a:t>
            </a:r>
            <a:endParaRPr lang="ru-RU" altLang="ru-RU" sz="32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2" name="Текст 2">
            <a:extLst>
              <a:ext uri="{FF2B5EF4-FFF2-40B4-BE49-F238E27FC236}">
                <a16:creationId xmlns:a16="http://schemas.microsoft.com/office/drawing/2014/main" id="{F8AA9780-9416-44A4-B8B7-5132EA92D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550" y="889000"/>
            <a:ext cx="7793038" cy="1598613"/>
          </a:xfrm>
        </p:spPr>
        <p:txBody>
          <a:bodyPr/>
          <a:lstStyle/>
          <a:p>
            <a:pPr eaLnBrk="1" hangingPunct="1"/>
            <a:r>
              <a:rPr lang="ru-RU" altLang="ru-RU" sz="2800" i="1">
                <a:solidFill>
                  <a:srgbClr val="FF0000"/>
                </a:solidFill>
              </a:rPr>
              <a:t>- </a:t>
            </a:r>
            <a:r>
              <a:rPr lang="ru-RU" altLang="ru-RU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Во-первых,</a:t>
            </a:r>
            <a:r>
              <a:rPr lang="ru-RU" altLang="ru-RU" sz="2800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8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altLang="ru-RU" sz="2800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помогает ребенку по своему желанию организовать поиск информации  по интересующей его теме, лучше понять и запомнить материал. </a:t>
            </a:r>
            <a:endParaRPr lang="ru-RU" alt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3" name="Текст 4">
            <a:extLst>
              <a:ext uri="{FF2B5EF4-FFF2-40B4-BE49-F238E27FC236}">
                <a16:creationId xmlns:a16="http://schemas.microsoft.com/office/drawing/2014/main" id="{E42142A8-2541-4E8C-9003-AD14E7F9CA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81875" y="2117725"/>
            <a:ext cx="1135063" cy="387350"/>
          </a:xfrm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7174" name="Picture 9" descr="F:\DCIM\100OLYMP\P1012631.JPG">
            <a:extLst>
              <a:ext uri="{FF2B5EF4-FFF2-40B4-BE49-F238E27FC236}">
                <a16:creationId xmlns:a16="http://schemas.microsoft.com/office/drawing/2014/main" id="{933AFF95-D223-4606-BDA9-8A21C3E493F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81"/>
          <a:stretch>
            <a:fillRect/>
          </a:stretch>
        </p:blipFill>
        <p:spPr>
          <a:xfrm>
            <a:off x="0" y="2581275"/>
            <a:ext cx="5060950" cy="4157663"/>
          </a:xfr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>
            <a:extLst>
              <a:ext uri="{FF2B5EF4-FFF2-40B4-BE49-F238E27FC236}">
                <a16:creationId xmlns:a16="http://schemas.microsoft.com/office/drawing/2014/main" id="{731B4E83-7735-4A49-9FD5-358256172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150" y="365125"/>
            <a:ext cx="6299200" cy="1925638"/>
          </a:xfrm>
        </p:spPr>
        <p:txBody>
          <a:bodyPr/>
          <a:lstStyle/>
          <a:p>
            <a:pPr eaLnBrk="1" hangingPunct="1"/>
            <a:br>
              <a:rPr lang="ru-RU" altLang="ru-RU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32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Во-вторых, </a:t>
            </a:r>
            <a:r>
              <a:rPr lang="ru-RU" altLang="ru-RU" sz="2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отличный способ для повторения пройденного материала. В любое удобное время ребенок просто открывает </a:t>
            </a:r>
            <a:r>
              <a:rPr lang="ru-RU" altLang="ru-RU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altLang="ru-RU" sz="2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с радостью повторяет пройденное, рассматривая книжку, картинки, играет  в дидактические игры </a:t>
            </a:r>
            <a:r>
              <a:rPr lang="ru-RU" altLang="ru-RU" sz="28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altLang="ru-RU" sz="2000" b="1" i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2000"/>
          </a:p>
        </p:txBody>
      </p:sp>
      <p:pic>
        <p:nvPicPr>
          <p:cNvPr id="4" name="Picture 4" descr="F:\DCIM\100OLYMP\P1012688.JPG">
            <a:extLst>
              <a:ext uri="{FF2B5EF4-FFF2-40B4-BE49-F238E27FC236}">
                <a16:creationId xmlns:a16="http://schemas.microsoft.com/office/drawing/2014/main" id="{78E1A147-E65C-48F5-8AF1-E7B7E7788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6576" r="2703" b="2823"/>
          <a:stretch>
            <a:fillRect/>
          </a:stretch>
        </p:blipFill>
        <p:spPr bwMode="auto">
          <a:xfrm>
            <a:off x="0" y="3094038"/>
            <a:ext cx="4168775" cy="3763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6" name="Picture 5" descr="G:\DCIM\100OLYMP\P1012710.JPG">
            <a:extLst>
              <a:ext uri="{FF2B5EF4-FFF2-40B4-BE49-F238E27FC236}">
                <a16:creationId xmlns:a16="http://schemas.microsoft.com/office/drawing/2014/main" id="{A4A140A5-102F-4A89-98C7-3588A2BD1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627313"/>
            <a:ext cx="5640387" cy="423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id="{7C766378-FC7A-4621-84E2-22B70C230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9775" y="98425"/>
            <a:ext cx="6969125" cy="1492250"/>
          </a:xfrm>
        </p:spPr>
        <p:txBody>
          <a:bodyPr/>
          <a:lstStyle/>
          <a:p>
            <a:pPr eaLnBrk="1" hangingPunct="1"/>
            <a:r>
              <a:rPr lang="ru-RU" altLang="ru-RU" sz="4800">
                <a:solidFill>
                  <a:srgbClr val="FF0000"/>
                </a:solidFill>
              </a:rPr>
              <a:t> </a:t>
            </a:r>
            <a:r>
              <a:rPr lang="ru-RU" altLang="ru-RU" sz="3200" b="1" i="1">
                <a:solidFill>
                  <a:srgbClr val="FF0000"/>
                </a:solidFill>
              </a:rPr>
              <a:t>-</a:t>
            </a:r>
            <a:r>
              <a:rPr lang="ru-RU" altLang="ru-RU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В-третьих,</a:t>
            </a:r>
            <a:r>
              <a:rPr lang="ru-RU" altLang="ru-RU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учится самостоятельно собирать и организовывать информацию, формируя навыки школьного обучения.</a:t>
            </a:r>
            <a:endParaRPr lang="ru-RU" altLang="ru-RU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4" descr="F:\DCIM\100OLYMP\P1012725.JPG">
            <a:extLst>
              <a:ext uri="{FF2B5EF4-FFF2-40B4-BE49-F238E27FC236}">
                <a16:creationId xmlns:a16="http://schemas.microsoft.com/office/drawing/2014/main" id="{E08B0D45-8928-4831-AAEF-221C5AC08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t="9332" r="14285"/>
          <a:stretch>
            <a:fillRect/>
          </a:stretch>
        </p:blipFill>
        <p:spPr bwMode="auto">
          <a:xfrm>
            <a:off x="0" y="1908175"/>
            <a:ext cx="4922838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5" descr="F:\DCIM\100OLYMP\P1012721.JPG">
            <a:extLst>
              <a:ext uri="{FF2B5EF4-FFF2-40B4-BE49-F238E27FC236}">
                <a16:creationId xmlns:a16="http://schemas.microsoft.com/office/drawing/2014/main" id="{1600B15B-5F9A-42B3-8F1A-720132DC5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2305050"/>
            <a:ext cx="5895975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>
            <a:extLst>
              <a:ext uri="{FF2B5EF4-FFF2-40B4-BE49-F238E27FC236}">
                <a16:creationId xmlns:a16="http://schemas.microsoft.com/office/drawing/2014/main" id="{0F2356C2-9632-49F4-89F0-11DEE2F30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400" y="247650"/>
            <a:ext cx="7340600" cy="1062038"/>
          </a:xfrm>
        </p:spPr>
        <p:txBody>
          <a:bodyPr/>
          <a:lstStyle/>
          <a:p>
            <a:pPr eaLnBrk="1" hangingPunct="1"/>
            <a:r>
              <a:rPr lang="ru-RU" altLang="ru-RU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В-четвертых, </a:t>
            </a:r>
            <a:r>
              <a:rPr lang="ru-RU" altLang="ru-RU" sz="2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выбрать задания под силу каждому (для малышей – кармашки с карточками или фигурками животных, например, а старшим детям – задания, подразумевающие умение рисовать, писать и т.д.)</a:t>
            </a:r>
            <a:endParaRPr lang="ru-RU" altLang="ru-RU" sz="7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3" name="Текст 2">
            <a:extLst>
              <a:ext uri="{FF2B5EF4-FFF2-40B4-BE49-F238E27FC236}">
                <a16:creationId xmlns:a16="http://schemas.microsoft.com/office/drawing/2014/main" id="{F44633C3-33D4-4C30-ABA6-AA331F873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9413" y="2125663"/>
            <a:ext cx="8534400" cy="4464050"/>
          </a:xfrm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10244" name="Прямоугольник 3">
            <a:extLst>
              <a:ext uri="{FF2B5EF4-FFF2-40B4-BE49-F238E27FC236}">
                <a16:creationId xmlns:a16="http://schemas.microsoft.com/office/drawing/2014/main" id="{7B8D031F-6999-43F1-9A40-17CB33F3D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058988"/>
            <a:ext cx="45720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br>
              <a:rPr lang="ru-RU" altLang="ru-RU" sz="4000"/>
            </a:br>
            <a:endParaRPr lang="ru-RU" altLang="ru-RU"/>
          </a:p>
        </p:txBody>
      </p:sp>
      <p:pic>
        <p:nvPicPr>
          <p:cNvPr id="10245" name="Picture 5" descr="F:\DCIM\100OLYMP\P1012657.JPG">
            <a:extLst>
              <a:ext uri="{FF2B5EF4-FFF2-40B4-BE49-F238E27FC236}">
                <a16:creationId xmlns:a16="http://schemas.microsoft.com/office/drawing/2014/main" id="{6FD4CA17-B5FD-446B-97A4-D2D9A8529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3242" r="2612" b="5225"/>
          <a:stretch>
            <a:fillRect/>
          </a:stretch>
        </p:blipFill>
        <p:spPr bwMode="auto">
          <a:xfrm>
            <a:off x="2428875" y="1358900"/>
            <a:ext cx="3311525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F:\DCIM\100OLYMP\P1012651.JPG">
            <a:extLst>
              <a:ext uri="{FF2B5EF4-FFF2-40B4-BE49-F238E27FC236}">
                <a16:creationId xmlns:a16="http://schemas.microsoft.com/office/drawing/2014/main" id="{ADC29956-A989-4A83-B613-FA4946D19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0" r="3714" b="14716"/>
          <a:stretch>
            <a:fillRect/>
          </a:stretch>
        </p:blipFill>
        <p:spPr bwMode="auto">
          <a:xfrm>
            <a:off x="0" y="2830513"/>
            <a:ext cx="2695575" cy="402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F:\DCIM\100OLYMP\P1012694.JPG">
            <a:extLst>
              <a:ext uri="{FF2B5EF4-FFF2-40B4-BE49-F238E27FC236}">
                <a16:creationId xmlns:a16="http://schemas.microsoft.com/office/drawing/2014/main" id="{F44FE9DA-C7FF-4D8A-B223-3805C4F87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8171" t="3577" b="10244"/>
          <a:stretch>
            <a:fillRect/>
          </a:stretch>
        </p:blipFill>
        <p:spPr bwMode="auto">
          <a:xfrm rot="5600785">
            <a:off x="5393531" y="1942307"/>
            <a:ext cx="4060825" cy="3208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9" descr="F:\DCIM\100OLYMP\P1012693.JPG">
            <a:extLst>
              <a:ext uri="{FF2B5EF4-FFF2-40B4-BE49-F238E27FC236}">
                <a16:creationId xmlns:a16="http://schemas.microsoft.com/office/drawing/2014/main" id="{D05E2480-27FA-4BD9-A700-7833C51D4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4925" b="14354"/>
          <a:stretch>
            <a:fillRect/>
          </a:stretch>
        </p:blipFill>
        <p:spPr bwMode="auto">
          <a:xfrm>
            <a:off x="2735263" y="4468813"/>
            <a:ext cx="3946525" cy="2389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1362</TotalTime>
  <Words>1147</Words>
  <Application>Microsoft Office PowerPoint</Application>
  <PresentationFormat>Экран (4:3)</PresentationFormat>
  <Paragraphs>64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Calibri</vt:lpstr>
      <vt:lpstr>Arial</vt:lpstr>
      <vt:lpstr>Calibri Light</vt:lpstr>
      <vt:lpstr>Times New Roman</vt:lpstr>
      <vt:lpstr>Тема Office</vt:lpstr>
      <vt:lpstr>«Лэпбук – как средство развития познавательных способностей детей старшего дошкольного возраста».</vt:lpstr>
      <vt:lpstr> Актуальность  </vt:lpstr>
      <vt:lpstr>«Научить учиться самому!»</vt:lpstr>
      <vt:lpstr>Что такое лэпбук?</vt:lpstr>
      <vt:lpstr> Лэпбук отвечает всем требованиям ФГОС ДО к предметно-развивающей среде.  </vt:lpstr>
      <vt:lpstr>Чем  привлекательна данная форма работы?</vt:lpstr>
      <vt:lpstr> -Во-вторых, это отличный способ для повторения пройденного материала. В любое удобное время ребенок просто открывает лэпбук и с радостью повторяет пройденное, рассматривая книжку, картинки, играет  в дидактические игры . </vt:lpstr>
      <vt:lpstr> -В-третьих, ребенок учится самостоятельно собирать и организовывать информацию, формируя навыки школьного обучения.</vt:lpstr>
      <vt:lpstr>В-четвертых, можно выбрать задания под силу каждому (для малышей – кармашки с карточками или фигурками животных, например, а старшим детям – задания, подразумевающие умение рисовать, писать и т.д.)</vt:lpstr>
      <vt:lpstr>Из чего состоит лэпбук?</vt:lpstr>
      <vt:lpstr>Презентация PowerPoint</vt:lpstr>
      <vt:lpstr>3. Создание макета. </vt:lpstr>
      <vt:lpstr>«Мастер – класс для родителей : «Лэпбук , как форма совместной деятельности взрослого и детей» </vt:lpstr>
      <vt:lpstr>                 Лэпбук помогает привлечь родителей к                     совместной деятельности по теме,    становится особым видом детско-    родительского проекта.    При сборе информации и оформлении лэпбука происходит взаимодействие: педагог – ребёнок, ребёнок – родитель, педагог- родитель. То есть происходит «Творческое взаимодействие» между детским садом и семьёй. </vt:lpstr>
      <vt:lpstr>   Хотим предложить  вашему вниманию несколько лэпбуков.   </vt:lpstr>
      <vt:lpstr>Лэпбук «Занимательная геометрия» содержит разнообразный занимательный математический материал для развития логического мышления дошкольников, он: знакомит детей с геометрическими фигурами и телами, развивает способность дошкольников к комбинированию, их пространственные представления и воображение, закрепляет умения находить зависимости и закономерности, способность предвидеть результаты своих действий, умение находить ошибки и недостатки. Подобранные игры позволяют разнообразить методы и приемы работы, обеспечить индивидуально-дифференцированный подход к детям.   </vt:lpstr>
      <vt:lpstr>Лэпбук «Зима»</vt:lpstr>
      <vt:lpstr>Презентация PowerPoint</vt:lpstr>
      <vt:lpstr>Лэпбук - это просто интересно!  Дошкольникам нужны эмоциональные, яркие и увлекательные занятия!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Инна</dc:creator>
  <cp:lastModifiedBy>katerina@lansite.ru</cp:lastModifiedBy>
  <cp:revision>142</cp:revision>
  <dcterms:created xsi:type="dcterms:W3CDTF">2015-02-19T20:52:53Z</dcterms:created>
  <dcterms:modified xsi:type="dcterms:W3CDTF">2020-11-13T09:52:41Z</dcterms:modified>
</cp:coreProperties>
</file>