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334" r:id="rId4"/>
    <p:sldId id="337" r:id="rId5"/>
    <p:sldId id="259" r:id="rId6"/>
    <p:sldId id="266" r:id="rId7"/>
    <p:sldId id="272" r:id="rId8"/>
    <p:sldId id="270" r:id="rId9"/>
    <p:sldId id="274" r:id="rId10"/>
    <p:sldId id="276" r:id="rId11"/>
    <p:sldId id="289" r:id="rId12"/>
    <p:sldId id="275" r:id="rId13"/>
    <p:sldId id="286" r:id="rId14"/>
    <p:sldId id="284" r:id="rId15"/>
    <p:sldId id="280" r:id="rId16"/>
    <p:sldId id="291" r:id="rId17"/>
    <p:sldId id="338" r:id="rId18"/>
    <p:sldId id="350" r:id="rId19"/>
    <p:sldId id="351" r:id="rId20"/>
    <p:sldId id="352" r:id="rId21"/>
    <p:sldId id="340" r:id="rId22"/>
    <p:sldId id="313" r:id="rId23"/>
    <p:sldId id="317" r:id="rId24"/>
    <p:sldId id="323" r:id="rId25"/>
    <p:sldId id="330" r:id="rId26"/>
    <p:sldId id="325" r:id="rId27"/>
    <p:sldId id="300" r:id="rId28"/>
    <p:sldId id="331" r:id="rId29"/>
    <p:sldId id="318" r:id="rId30"/>
    <p:sldId id="319" r:id="rId31"/>
    <p:sldId id="320" r:id="rId32"/>
    <p:sldId id="321" r:id="rId33"/>
    <p:sldId id="322" r:id="rId34"/>
    <p:sldId id="348" r:id="rId35"/>
    <p:sldId id="349" r:id="rId36"/>
    <p:sldId id="345" r:id="rId37"/>
    <p:sldId id="344" r:id="rId38"/>
    <p:sldId id="353" r:id="rId39"/>
    <p:sldId id="343" r:id="rId40"/>
    <p:sldId id="347" r:id="rId41"/>
    <p:sldId id="354" r:id="rId42"/>
    <p:sldId id="346" r:id="rId43"/>
    <p:sldId id="311" r:id="rId44"/>
    <p:sldId id="297" r:id="rId45"/>
    <p:sldId id="305" r:id="rId46"/>
    <p:sldId id="302" r:id="rId47"/>
    <p:sldId id="303" r:id="rId48"/>
    <p:sldId id="301" r:id="rId49"/>
    <p:sldId id="296" r:id="rId50"/>
    <p:sldId id="309" r:id="rId51"/>
    <p:sldId id="308" r:id="rId52"/>
    <p:sldId id="299" r:id="rId53"/>
    <p:sldId id="287" r:id="rId54"/>
    <p:sldId id="307"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5F057-4547-423C-9748-9E0CA8A5DDCE}" type="datetimeFigureOut">
              <a:rPr lang="ru-RU" smtClean="0"/>
              <a:pPr/>
              <a:t>24.01.2018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4ACAB-0863-4E93-8E10-F4EBCEC454D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A4ACAB-0863-4E93-8E10-F4EBCEC454DA}" type="slidenum">
              <a:rPr lang="ru-RU" smtClean="0"/>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A4ACAB-0863-4E93-8E10-F4EBCEC454DA}" type="slidenum">
              <a:rPr lang="ru-RU" smtClean="0"/>
              <a:pPr/>
              <a:t>18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A4ACAB-0863-4E93-8E10-F4EBCEC454DA}" type="slidenum">
              <a:rPr lang="ru-RU" smtClean="0"/>
              <a:pPr/>
              <a:t>19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A4ACAB-0863-4E93-8E10-F4EBCEC454DA}" type="slidenum">
              <a:rPr lang="ru-RU" smtClean="0"/>
              <a:pPr/>
              <a:t>20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A4ACAB-0863-4E93-8E10-F4EBCEC454DA}" type="slidenum">
              <a:rPr lang="ru-RU" smtClean="0"/>
              <a:pPr/>
              <a:t>21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A4ACAB-0863-4E93-8E10-F4EBCEC454DA}" type="slidenum">
              <a:rPr lang="ru-RU" smtClean="0"/>
              <a:pPr/>
              <a:t>24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A4ACAB-0863-4E93-8E10-F4EBCEC454DA}" type="slidenum">
              <a:rPr lang="ru-RU" smtClean="0"/>
              <a:pPr/>
              <a:t>25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A4ACAB-0863-4E93-8E10-F4EBCEC454DA}" type="slidenum">
              <a:rPr lang="ru-RU" smtClean="0"/>
              <a:pPr/>
              <a:t>41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A4ACAB-0863-4E93-8E10-F4EBCEC454DA}" type="slidenum">
              <a:rPr lang="ru-RU" smtClean="0"/>
              <a:pPr/>
              <a:t>48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7F004C-5A9A-4319-B8DC-A5C2EE16209F}" type="datetimeFigureOut">
              <a:rPr lang="ru-RU" smtClean="0"/>
              <a:pPr/>
              <a:t>24.01.2018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66F661-E5BF-4867-9983-C46C743D711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F004C-5A9A-4319-B8DC-A5C2EE16209F}" type="datetimeFigureOut">
              <a:rPr lang="ru-RU" smtClean="0"/>
              <a:pPr/>
              <a:t>24.01.2018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6F661-E5BF-4867-9983-C46C743D711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Picture 2" descr="C:\Users\Пользователь\Desktop\Шаблоны  для презентаций\Шаблоны- дети, права\46708_html_559ca383.png"/>
          <p:cNvPicPr>
            <a:picLocks noChangeAspect="1" noChangeArrowheads="1"/>
          </p:cNvPicPr>
          <p:nvPr/>
        </p:nvPicPr>
        <p:blipFill>
          <a:blip r:embed="rId2"/>
          <a:srcRect/>
          <a:stretch>
            <a:fillRect/>
          </a:stretch>
        </p:blipFill>
        <p:spPr bwMode="auto">
          <a:xfrm>
            <a:off x="-785850" y="-357214"/>
            <a:ext cx="10658476" cy="7562850"/>
          </a:xfrm>
          <a:prstGeom prst="rect">
            <a:avLst/>
          </a:prstGeom>
          <a:noFill/>
        </p:spPr>
      </p:pic>
      <p:sp>
        <p:nvSpPr>
          <p:cNvPr id="3073" name="Rectangle 1"/>
          <p:cNvSpPr>
            <a:spLocks noChangeArrowheads="1"/>
          </p:cNvSpPr>
          <p:nvPr/>
        </p:nvSpPr>
        <p:spPr bwMode="auto">
          <a:xfrm>
            <a:off x="214282" y="1428736"/>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latin typeface="Times New Roman" pitchFamily="18" charset="0"/>
                <a:ea typeface="Calibri" pitchFamily="34" charset="0"/>
                <a:cs typeface="Times New Roman" pitchFamily="18" charset="0"/>
              </a:rPr>
              <a:t>МКДОУ «Детский сад №1 п.Алексеевск»</a:t>
            </a: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4000" b="1" dirty="0" smtClean="0">
                <a:latin typeface="Times New Roman" pitchFamily="18" charset="0"/>
                <a:ea typeface="Calibri" pitchFamily="34" charset="0"/>
                <a:cs typeface="Times New Roman" pitchFamily="18" charset="0"/>
              </a:rPr>
              <a:t> </a:t>
            </a: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Семинар для</a:t>
            </a:r>
            <a:r>
              <a:rPr kumimoji="0" lang="ru-RU" sz="4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воспитателей</a:t>
            </a: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400" b="1"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ru-RU" sz="4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Формирование связной речи дошкольника посредством  обучения рассказыванию</a:t>
            </a:r>
            <a:r>
              <a:rPr kumimoji="0" lang="ru-RU" sz="4400" b="1" i="0" u="none" strike="noStrike" cap="none" normalizeH="0" baseline="0" dirty="0" smtClean="0">
                <a:ln>
                  <a:noFill/>
                </a:ln>
                <a:solidFill>
                  <a:srgbClr val="FF0000"/>
                </a:solidFill>
                <a:effectLst/>
                <a:latin typeface="Calibri"/>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ru-RU" sz="4400" b="1" dirty="0" smtClean="0">
              <a:solidFill>
                <a:srgbClr val="FF0000"/>
              </a:solidFill>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effectLst/>
                <a:latin typeface="Times New Roman" pitchFamily="18" charset="0"/>
                <a:cs typeface="Times New Roman" pitchFamily="18" charset="0"/>
              </a:rPr>
              <a:t>Старший воспитатель: </a:t>
            </a:r>
            <a:r>
              <a:rPr kumimoji="0" lang="ru-RU" sz="2400" i="0" u="none" strike="noStrike" cap="none" normalizeH="0" baseline="0" smtClean="0">
                <a:ln>
                  <a:noFill/>
                </a:ln>
                <a:effectLst/>
                <a:latin typeface="Times New Roman" pitchFamily="18" charset="0"/>
                <a:cs typeface="Times New Roman" pitchFamily="18" charset="0"/>
              </a:rPr>
              <a:t>Дмитриева </a:t>
            </a:r>
            <a:r>
              <a:rPr kumimoji="0" lang="ru-RU" sz="2400" i="0" u="none" strike="noStrike" cap="none" normalizeH="0" baseline="0" smtClean="0">
                <a:ln>
                  <a:noFill/>
                </a:ln>
                <a:effectLst/>
                <a:latin typeface="Times New Roman" pitchFamily="18" charset="0"/>
                <a:cs typeface="Times New Roman" pitchFamily="18" charset="0"/>
              </a:rPr>
              <a:t>Т.Д.</a:t>
            </a:r>
            <a:r>
              <a:rPr kumimoji="0" lang="ru-RU" sz="2400" i="0" u="none" strike="noStrike" cap="none" normalizeH="0" smtClean="0">
                <a:ln>
                  <a:noFill/>
                </a:ln>
                <a:effectLst/>
                <a:latin typeface="Times New Roman" pitchFamily="18" charset="0"/>
                <a:cs typeface="Times New Roman" pitchFamily="18" charset="0"/>
              </a:rPr>
              <a:t>   </a:t>
            </a:r>
            <a:r>
              <a:rPr kumimoji="0" lang="ru-RU" sz="2400" i="0" u="none" strike="noStrike" cap="none" normalizeH="0" baseline="0" smtClean="0">
                <a:ln>
                  <a:noFill/>
                </a:ln>
                <a:effectLst/>
                <a:latin typeface="Times New Roman" pitchFamily="18" charset="0"/>
                <a:cs typeface="Times New Roman" pitchFamily="18" charset="0"/>
              </a:rPr>
              <a:t> </a:t>
            </a:r>
            <a:r>
              <a:rPr kumimoji="0" lang="ru-RU" sz="2400" i="0" u="none" strike="noStrike" cap="none" normalizeH="0" baseline="0" dirty="0" smtClean="0">
                <a:ln>
                  <a:noFill/>
                </a:ln>
                <a:effectLst/>
                <a:latin typeface="Times New Roman" pitchFamily="18" charset="0"/>
                <a:cs typeface="Times New Roman" pitchFamily="18" charset="0"/>
              </a:rPr>
              <a:t>2017 г.</a:t>
            </a:r>
            <a:endParaRPr kumimoji="0" lang="ru-RU" sz="240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000100" y="214291"/>
            <a:ext cx="7643866" cy="5201424"/>
          </a:xfrm>
          <a:prstGeom prst="rect">
            <a:avLst/>
          </a:prstGeom>
        </p:spPr>
        <p:txBody>
          <a:bodyPr wrap="square">
            <a:spAutoFit/>
          </a:bodyPr>
          <a:lstStyle/>
          <a:p>
            <a:pPr lvl="0" algn="ctr" fontAlgn="base">
              <a:spcBef>
                <a:spcPct val="0"/>
              </a:spcBef>
              <a:spcAft>
                <a:spcPct val="0"/>
              </a:spcAft>
            </a:pPr>
            <a:endParaRPr lang="ru-RU" sz="2400" i="1" dirty="0" smtClean="0">
              <a:latin typeface="Times New Roman" pitchFamily="18" charset="0"/>
              <a:ea typeface="Calibri" pitchFamily="34" charset="0"/>
              <a:cs typeface="Times New Roman" pitchFamily="18" charset="0"/>
            </a:endParaRPr>
          </a:p>
          <a:p>
            <a:pPr lvl="0" algn="ctr" fontAlgn="base">
              <a:spcBef>
                <a:spcPct val="0"/>
              </a:spcBef>
              <a:spcAft>
                <a:spcPct val="0"/>
              </a:spcAft>
            </a:pPr>
            <a:r>
              <a:rPr lang="ru-RU" sz="2400" i="1" dirty="0" smtClean="0">
                <a:latin typeface="Times New Roman" pitchFamily="18" charset="0"/>
                <a:ea typeface="Calibri" pitchFamily="34" charset="0"/>
                <a:cs typeface="Times New Roman" pitchFamily="18" charset="0"/>
              </a:rPr>
              <a:t>Подготовительная группа –</a:t>
            </a:r>
            <a:r>
              <a:rPr lang="ru-RU" sz="2400" dirty="0" smtClean="0">
                <a:latin typeface="Times New Roman" pitchFamily="18" charset="0"/>
                <a:ea typeface="Calibri" pitchFamily="34" charset="0"/>
                <a:cs typeface="Times New Roman" pitchFamily="18" charset="0"/>
              </a:rPr>
              <a:t> </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Совершенствовать диалогическую  и монологическую форму речи.</a:t>
            </a:r>
          </a:p>
          <a:p>
            <a:pPr marL="457200" lvl="0" indent="-457200" fontAlgn="base">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Вести диалог с воспитателем и детьми, быть доброжелательным собеседником.   </a:t>
            </a:r>
          </a:p>
          <a:p>
            <a:pPr marL="457200" lvl="0" indent="-457200" fontAlgn="base">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Содержательно и выразительно пересказывать литературные тексты и драматизировать их. </a:t>
            </a:r>
          </a:p>
          <a:p>
            <a:pPr marL="457200" lvl="0" indent="-457200" fontAlgn="base">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Составлять рассказы о предметах, о содержании картин, по набору  картин с последовательно развивающимся действием. </a:t>
            </a:r>
          </a:p>
          <a:p>
            <a:pPr marL="457200" lvl="0" indent="-457200" fontAlgn="base">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 Составлять план рассказа   с помощью воспитателя и придерживаться его. </a:t>
            </a:r>
          </a:p>
          <a:p>
            <a:pPr marL="457200" lvl="0" indent="-457200" fontAlgn="base">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Составлять рассказы из личного опыта,  коллективные письма заболевшему ребенку (взрослому человеку).</a:t>
            </a:r>
          </a:p>
          <a:p>
            <a:pPr marL="457200" lvl="0" indent="-457200" fontAlgn="base">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 Сочинять короткие сказки на заданную тему, продолжать составлять небылицы  и загадки</a:t>
            </a:r>
            <a:endParaRPr lang="ru-RU"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8544"/>
          </a:xfrm>
        </p:spPr>
        <p:txBody>
          <a:bodyPr>
            <a:normAutofit/>
          </a:bodyPr>
          <a:lstStyle/>
          <a:p>
            <a:pPr lvl="0"/>
            <a:r>
              <a:rPr lang="ru-RU" b="1" dirty="0" smtClean="0">
                <a:solidFill>
                  <a:srgbClr val="FF0000"/>
                </a:solidFill>
                <a:latin typeface="Times New Roman" pitchFamily="18" charset="0"/>
                <a:ea typeface="Calibri" pitchFamily="34" charset="0"/>
                <a:cs typeface="Times New Roman" pitchFamily="18" charset="0"/>
              </a:rPr>
              <a:t>Методика обучения рассказыванию</a:t>
            </a:r>
            <a:r>
              <a:rPr lang="ru-RU" b="1" dirty="0" smtClean="0">
                <a:solidFill>
                  <a:srgbClr val="FF0000"/>
                </a:solidFill>
                <a:latin typeface="Times New Roman" pitchFamily="18" charset="0"/>
                <a:cs typeface="Times New Roman" pitchFamily="18" charset="0"/>
              </a:rPr>
              <a:t/>
            </a:r>
            <a:br>
              <a:rPr lang="ru-RU" b="1" dirty="0" smtClean="0">
                <a:solidFill>
                  <a:srgbClr val="FF0000"/>
                </a:solidFill>
                <a:latin typeface="Times New Roman" pitchFamily="18" charset="0"/>
                <a:cs typeface="Times New Roman" pitchFamily="18" charset="0"/>
              </a:rPr>
            </a:br>
            <a:endParaRPr lang="ru-RU" dirty="0"/>
          </a:p>
        </p:txBody>
      </p:sp>
      <p:pic>
        <p:nvPicPr>
          <p:cNvPr id="4098" name="Picture 2" descr="C:\Users\Пользователь\Desktop\Шаблоны  для презентаций\Анимашки\анимашки\Cartoon Birds\AN120.GIF"/>
          <p:cNvPicPr>
            <a:picLocks noGrp="1" noChangeAspect="1" noChangeArrowheads="1" noCrop="1"/>
          </p:cNvPicPr>
          <p:nvPr>
            <p:ph idx="1"/>
          </p:nvPr>
        </p:nvPicPr>
        <p:blipFill>
          <a:blip r:embed="rId2"/>
          <a:srcRect/>
          <a:stretch>
            <a:fillRect/>
          </a:stretch>
        </p:blipFill>
        <p:spPr bwMode="auto">
          <a:xfrm>
            <a:off x="2500298" y="2500306"/>
            <a:ext cx="4429156" cy="3571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29697" name="Rectangle 1"/>
          <p:cNvSpPr>
            <a:spLocks noGrp="1" noChangeArrowheads="1"/>
          </p:cNvSpPr>
          <p:nvPr>
            <p:ph idx="1"/>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C:\Users\Пользователь\Desktop\Шаблоны  для презентаций\Шаблоны- дети, права\7.png"/>
          <p:cNvPicPr>
            <a:picLocks noChangeAspect="1" noChangeArrowheads="1"/>
          </p:cNvPicPr>
          <p:nvPr/>
        </p:nvPicPr>
        <p:blipFill>
          <a:blip r:embed="rId2"/>
          <a:srcRect/>
          <a:stretch>
            <a:fillRect/>
          </a:stretch>
        </p:blipFill>
        <p:spPr bwMode="auto">
          <a:xfrm>
            <a:off x="0" y="0"/>
            <a:ext cx="9144000" cy="7072290"/>
          </a:xfrm>
          <a:prstGeom prst="rect">
            <a:avLst/>
          </a:prstGeom>
          <a:noFill/>
        </p:spPr>
      </p:pic>
      <p:sp>
        <p:nvSpPr>
          <p:cNvPr id="8" name="Прямоугольник 7"/>
          <p:cNvSpPr/>
          <p:nvPr/>
        </p:nvSpPr>
        <p:spPr>
          <a:xfrm>
            <a:off x="1214414" y="785794"/>
            <a:ext cx="6715172" cy="5170646"/>
          </a:xfrm>
          <a:prstGeom prst="rect">
            <a:avLst/>
          </a:prstGeom>
        </p:spPr>
        <p:txBody>
          <a:bodyPr wrap="square">
            <a:spAutoFit/>
          </a:bodyPr>
          <a:lstStyle/>
          <a:p>
            <a:pPr lvl="0" algn="ctr" fontAlgn="base">
              <a:spcBef>
                <a:spcPct val="0"/>
              </a:spcBef>
              <a:spcAft>
                <a:spcPct val="0"/>
              </a:spcAft>
            </a:pPr>
            <a:endParaRPr lang="ru-RU" sz="1200" dirty="0" smtClean="0">
              <a:latin typeface="Arial" pitchFamily="34" charset="0"/>
              <a:cs typeface="Arial" pitchFamily="34" charset="0"/>
            </a:endParaRPr>
          </a:p>
          <a:p>
            <a:pPr lvl="0" algn="ctr" eaLnBrk="0" fontAlgn="base" hangingPunct="0">
              <a:spcBef>
                <a:spcPct val="0"/>
              </a:spcBef>
              <a:spcAft>
                <a:spcPct val="0"/>
              </a:spcAft>
            </a:pPr>
            <a:r>
              <a:rPr lang="ru-RU" sz="2800" b="1" dirty="0" smtClean="0">
                <a:latin typeface="Times New Roman" pitchFamily="18" charset="0"/>
                <a:ea typeface="Calibri" pitchFamily="34" charset="0"/>
                <a:cs typeface="Times New Roman" pitchFamily="18" charset="0"/>
              </a:rPr>
              <a:t>1 младшая группа</a:t>
            </a:r>
          </a:p>
          <a:p>
            <a:pPr lvl="0" eaLnBrk="0" fontAlgn="base" hangingPunct="0">
              <a:spcBef>
                <a:spcPct val="0"/>
              </a:spcBef>
              <a:spcAft>
                <a:spcPct val="0"/>
              </a:spcAft>
            </a:pPr>
            <a:endParaRPr lang="ru-RU" sz="1000" dirty="0" smtClean="0">
              <a:latin typeface="Arial" pitchFamily="34" charset="0"/>
              <a:cs typeface="Arial" pitchFamily="34" charset="0"/>
            </a:endParaRPr>
          </a:p>
          <a:p>
            <a:pPr marL="342900" lvl="0" indent="-342900" eaLnBrk="0" fontAlgn="base" hangingPunct="0">
              <a:spcBef>
                <a:spcPct val="0"/>
              </a:spcBef>
              <a:spcAft>
                <a:spcPct val="0"/>
              </a:spcAft>
              <a:buAutoNum type="arabicPeriod"/>
            </a:pPr>
            <a:r>
              <a:rPr lang="ru-RU" sz="2000" dirty="0" smtClean="0">
                <a:latin typeface="Times New Roman" pitchFamily="18" charset="0"/>
                <a:ea typeface="Calibri" pitchFamily="34" charset="0"/>
                <a:cs typeface="Times New Roman" pitchFamily="18" charset="0"/>
              </a:rPr>
              <a:t>В первой младшей группе  воспитатель предлагает вниманию  детей </a:t>
            </a:r>
            <a:r>
              <a:rPr lang="ru-RU" sz="2000" i="1" dirty="0" smtClean="0">
                <a:latin typeface="Times New Roman" pitchFamily="18" charset="0"/>
                <a:ea typeface="Calibri" pitchFamily="34" charset="0"/>
                <a:cs typeface="Times New Roman" pitchFamily="18" charset="0"/>
              </a:rPr>
              <a:t>авторский  литературный  небольшой рассказ</a:t>
            </a:r>
            <a:r>
              <a:rPr lang="ru-RU" sz="2000" dirty="0" smtClean="0">
                <a:latin typeface="Times New Roman" pitchFamily="18" charset="0"/>
                <a:ea typeface="Calibri" pitchFamily="34" charset="0"/>
                <a:cs typeface="Times New Roman" pitchFamily="18" charset="0"/>
              </a:rPr>
              <a:t>  (К. Ушинский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Гуси</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Л, Славин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Зайчик</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Шарик</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Кораблик</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и трижды повторяет его без изменений. В следующий раз воспитатель  придумывает разные ситуации с героем рассказа не более трех.</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2. Воспитатель использует также </a:t>
            </a:r>
            <a:r>
              <a:rPr lang="ru-RU" sz="2000" i="1" dirty="0" smtClean="0">
                <a:latin typeface="Times New Roman" pitchFamily="18" charset="0"/>
                <a:ea typeface="Calibri" pitchFamily="34" charset="0"/>
                <a:cs typeface="Times New Roman" pitchFamily="18" charset="0"/>
              </a:rPr>
              <a:t>игры-инсценировки</a:t>
            </a:r>
            <a:r>
              <a:rPr lang="ru-RU" sz="2000" dirty="0" smtClean="0">
                <a:latin typeface="Times New Roman" pitchFamily="18" charset="0"/>
                <a:ea typeface="Calibri" pitchFamily="34" charset="0"/>
                <a:cs typeface="Times New Roman" pitchFamily="18" charset="0"/>
              </a:rPr>
              <a:t> положительного и негативного характера, например: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Я не буду плакать</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О чем рассказала игрушка</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3. Воспитатель использует для </a:t>
            </a:r>
            <a:r>
              <a:rPr lang="ru-RU" sz="2000" i="1" dirty="0" smtClean="0">
                <a:latin typeface="Times New Roman" pitchFamily="18" charset="0"/>
                <a:ea typeface="Calibri" pitchFamily="34" charset="0"/>
                <a:cs typeface="Times New Roman" pitchFamily="18" charset="0"/>
              </a:rPr>
              <a:t>рассматривания специальные серии картин</a:t>
            </a:r>
            <a:r>
              <a:rPr lang="ru-RU" sz="2000" dirty="0" smtClean="0">
                <a:latin typeface="Times New Roman" pitchFamily="18" charset="0"/>
                <a:ea typeface="Calibri" pitchFamily="34" charset="0"/>
                <a:cs typeface="Times New Roman" pitchFamily="18" charset="0"/>
              </a:rPr>
              <a:t> авторов Гербовой  В.В., Соловьевой  О.И., Сотниковой В, а также старую серию картин Соловьевой О.И. «Наша Таня».  (Показ  серии картин).</a:t>
            </a:r>
            <a:r>
              <a:rPr lang="ru-RU"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3"/>
          <a:srcRect/>
          <a:stretch>
            <a:fillRect/>
          </a:stretch>
        </p:blipFill>
        <p:spPr bwMode="auto">
          <a:xfrm>
            <a:off x="0" y="0"/>
            <a:ext cx="9144000" cy="7072290"/>
          </a:xfrm>
          <a:prstGeom prst="rect">
            <a:avLst/>
          </a:prstGeom>
          <a:noFill/>
        </p:spPr>
      </p:pic>
      <p:sp>
        <p:nvSpPr>
          <p:cNvPr id="4" name="Прямоугольник 3"/>
          <p:cNvSpPr/>
          <p:nvPr/>
        </p:nvSpPr>
        <p:spPr>
          <a:xfrm>
            <a:off x="1000100" y="285728"/>
            <a:ext cx="7643866" cy="6540252"/>
          </a:xfrm>
          <a:prstGeom prst="rect">
            <a:avLst/>
          </a:prstGeom>
        </p:spPr>
        <p:txBody>
          <a:bodyPr wrap="square">
            <a:spAutoFit/>
          </a:bodyPr>
          <a:lstStyle/>
          <a:p>
            <a:pPr lvl="0" algn="ctr" fontAlgn="base">
              <a:spcBef>
                <a:spcPct val="0"/>
              </a:spcBef>
              <a:spcAft>
                <a:spcPct val="0"/>
              </a:spcAft>
            </a:pPr>
            <a:r>
              <a:rPr lang="ru-RU" sz="2800" b="1" dirty="0" smtClean="0">
                <a:latin typeface="Times New Roman" pitchFamily="18" charset="0"/>
                <a:ea typeface="Calibri" pitchFamily="34" charset="0"/>
                <a:cs typeface="Times New Roman" pitchFamily="18" charset="0"/>
              </a:rPr>
              <a:t>2 младшая группа</a:t>
            </a:r>
          </a:p>
          <a:p>
            <a:pPr lvl="0" algn="ctr" fontAlgn="base">
              <a:spcBef>
                <a:spcPct val="0"/>
              </a:spcBef>
              <a:spcAft>
                <a:spcPct val="0"/>
              </a:spcAft>
            </a:pPr>
            <a:endParaRPr lang="ru-RU" sz="1100" i="1" dirty="0" smtClean="0">
              <a:latin typeface="Arial" pitchFamily="34" charset="0"/>
              <a:cs typeface="Arial" pitchFamily="34" charset="0"/>
            </a:endParaRPr>
          </a:p>
          <a:p>
            <a:pPr lvl="0" eaLnBrk="0" fontAlgn="base" hangingPunct="0">
              <a:spcBef>
                <a:spcPct val="0"/>
              </a:spcBef>
              <a:spcAft>
                <a:spcPct val="0"/>
              </a:spcAft>
            </a:pPr>
            <a:r>
              <a:rPr lang="ru-RU"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Дети младшего возраста  внимательные и благодарные слушатели, поэтому воспитатель для развития связной речи использует:</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1.  </a:t>
            </a:r>
            <a:r>
              <a:rPr lang="ru-RU" sz="2000" i="1" dirty="0" smtClean="0">
                <a:latin typeface="Times New Roman" pitchFamily="18" charset="0"/>
                <a:ea typeface="Calibri" pitchFamily="34" charset="0"/>
                <a:cs typeface="Times New Roman" pitchFamily="18" charset="0"/>
              </a:rPr>
              <a:t>Рассказы  на разные темы</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Из жизни группы</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Об  ожидаемых событиях</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Рассказы о детях группы</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Рассказы воспитателя о себе</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Рассказы о трудных ситуациях</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Воспитатель привлекает детей  во время прослушивания  к повторению слов из  своего рассказа. </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 2.  </a:t>
            </a:r>
            <a:r>
              <a:rPr lang="ru-RU" sz="2000"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Игры- инсценировки</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Игры- драматизации</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во время которых,  дети повторяют слова и фразы.</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3. </a:t>
            </a:r>
            <a:r>
              <a:rPr lang="ru-RU" sz="2000" i="1" dirty="0" smtClean="0">
                <a:latin typeface="Times New Roman" pitchFamily="18" charset="0"/>
                <a:ea typeface="Calibri" pitchFamily="34" charset="0"/>
                <a:cs typeface="Times New Roman" pitchFamily="18" charset="0"/>
              </a:rPr>
              <a:t>Чтение  программных произведений</a:t>
            </a:r>
            <a:r>
              <a:rPr lang="ru-RU" sz="2000" dirty="0" smtClean="0">
                <a:latin typeface="Times New Roman" pitchFamily="18" charset="0"/>
                <a:ea typeface="Calibri" pitchFamily="34" charset="0"/>
                <a:cs typeface="Times New Roman" pitchFamily="18" charset="0"/>
              </a:rPr>
              <a:t>  (стихи, рассказы, сказки) с повтором отрывков из них.</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4. </a:t>
            </a:r>
            <a:r>
              <a:rPr lang="ru-RU" sz="2000" i="1" dirty="0" smtClean="0">
                <a:latin typeface="Times New Roman" pitchFamily="18" charset="0"/>
                <a:ea typeface="Calibri" pitchFamily="34" charset="0"/>
                <a:cs typeface="Times New Roman" pitchFamily="18" charset="0"/>
              </a:rPr>
              <a:t>Рассматривание сюжетных картинок.</a:t>
            </a:r>
            <a:r>
              <a:rPr lang="ru-RU" sz="2000" dirty="0" smtClean="0">
                <a:latin typeface="Times New Roman" pitchFamily="18" charset="0"/>
                <a:ea typeface="Calibri" pitchFamily="34" charset="0"/>
                <a:cs typeface="Times New Roman" pitchFamily="18" charset="0"/>
              </a:rPr>
              <a:t> (Серия картин «Мы играем» /Е. Батуриной)  Воспитатель составляет рассказ по картине, связывая её  отдельные части.  В рассказ педагога  должны входить вопросы, восклицания,  прямая речь. Начинать  рассказ  он должен с завязки из 2-3 фраз, а заканчивает  своим отношением  к событиям.  Затем воспитатель привлекает детей к пересказу небольших отрывков рассказа.</a:t>
            </a:r>
            <a:endParaRPr lang="ru-RU" sz="2000" dirty="0" smtClean="0">
              <a:latin typeface="Arial" pitchFamily="34" charset="0"/>
              <a:cs typeface="Arial" pitchFamily="34" charset="0"/>
            </a:endParaRPr>
          </a:p>
          <a:p>
            <a:pPr lvl="0" eaLnBrk="0" fontAlgn="base" hangingPunct="0">
              <a:spcBef>
                <a:spcPct val="0"/>
              </a:spcBef>
              <a:spcAft>
                <a:spcPct val="0"/>
              </a:spcAft>
            </a:pPr>
            <a:endParaRPr lang="ru-RU"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4" name="Прямоугольник 3"/>
          <p:cNvSpPr/>
          <p:nvPr/>
        </p:nvSpPr>
        <p:spPr>
          <a:xfrm>
            <a:off x="1142976" y="0"/>
            <a:ext cx="7000924" cy="5878532"/>
          </a:xfrm>
          <a:prstGeom prst="rect">
            <a:avLst/>
          </a:prstGeom>
        </p:spPr>
        <p:txBody>
          <a:bodyPr wrap="square">
            <a:spAutoFit/>
          </a:bodyPr>
          <a:lstStyle/>
          <a:p>
            <a:pPr lvl="0" algn="ctr" fontAlgn="base">
              <a:spcBef>
                <a:spcPct val="0"/>
              </a:spcBef>
              <a:spcAft>
                <a:spcPct val="0"/>
              </a:spcAft>
            </a:pPr>
            <a:r>
              <a:rPr lang="ru-RU" sz="2800" b="1" dirty="0" smtClean="0">
                <a:latin typeface="Times New Roman" pitchFamily="18" charset="0"/>
                <a:ea typeface="Calibri" pitchFamily="34" charset="0"/>
                <a:cs typeface="Times New Roman" pitchFamily="18" charset="0"/>
              </a:rPr>
              <a:t>Средняя группа</a:t>
            </a:r>
          </a:p>
          <a:p>
            <a:pPr lvl="0" algn="ctr" fontAlgn="base">
              <a:spcBef>
                <a:spcPct val="0"/>
              </a:spcBef>
              <a:spcAft>
                <a:spcPct val="0"/>
              </a:spcAft>
            </a:pPr>
            <a:endParaRPr lang="ru-RU" sz="2400" dirty="0" smtClean="0">
              <a:latin typeface="Arial" pitchFamily="34" charset="0"/>
              <a:cs typeface="Arial" pitchFamily="34" charset="0"/>
            </a:endParaRPr>
          </a:p>
          <a:p>
            <a:pPr lvl="0" algn="ctr"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Работа по обучению монологической речи:</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1. </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Описание игрушки</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Игрушка должна быть образная и  привлекательная, например: неваляшка, заводная игрушка.</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2. </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Рассматривание сюжетных картинок</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В первой половине года на занятии воспитатель рассматривает  с детьми  сюжетную   картинку    и  заканчивает его образцом  рассказа, а на следующем  занятии  предлагает детям составить рассказ по  его образцу.  </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3. </a:t>
            </a:r>
            <a:r>
              <a:rPr lang="ru-RU" sz="2000"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Задания  по созданию картинок, выполненных  с опорой на картинку-матрицу</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(показ наглядного пособия по развитию речи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Учусь говорить</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Гербовой  В.В.).</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4 .  </a:t>
            </a:r>
            <a:r>
              <a:rPr lang="ru-RU" sz="2000"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Драматизация небольших отрывков  из народных сказок</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 </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Пересказ литературных произведений проводить не рекомендует</a:t>
            </a:r>
            <a:r>
              <a:rPr lang="ru-RU" dirty="0" smtClean="0">
                <a:latin typeface="Times New Roman" pitchFamily="18" charset="0"/>
                <a:ea typeface="Calibri" pitchFamily="34" charset="0"/>
                <a:cs typeface="Times New Roman" pitchFamily="18" charset="0"/>
              </a:rPr>
              <a:t>ся.</a:t>
            </a:r>
            <a:endParaRPr lang="ru-RU" sz="1000" dirty="0" smtClean="0">
              <a:latin typeface="Arial" pitchFamily="34" charset="0"/>
              <a:cs typeface="Arial" pitchFamily="34" charset="0"/>
            </a:endParaRPr>
          </a:p>
          <a:p>
            <a:pPr lvl="0" eaLnBrk="0" fontAlgn="base" hangingPunct="0">
              <a:spcBef>
                <a:spcPct val="0"/>
              </a:spcBef>
              <a:spcAft>
                <a:spcPct val="0"/>
              </a:spcAft>
            </a:pP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0"/>
            <a:ext cx="9144000" cy="7072290"/>
          </a:xfrm>
          <a:prstGeom prst="rect">
            <a:avLst/>
          </a:prstGeom>
          <a:noFill/>
        </p:spPr>
      </p:pic>
      <p:sp>
        <p:nvSpPr>
          <p:cNvPr id="4" name="Прямоугольник 3"/>
          <p:cNvSpPr/>
          <p:nvPr/>
        </p:nvSpPr>
        <p:spPr>
          <a:xfrm>
            <a:off x="928662" y="58847"/>
            <a:ext cx="7786742" cy="6309420"/>
          </a:xfrm>
          <a:prstGeom prst="rect">
            <a:avLst/>
          </a:prstGeom>
        </p:spPr>
        <p:txBody>
          <a:bodyPr wrap="square">
            <a:spAutoFit/>
          </a:bodyPr>
          <a:lstStyle/>
          <a:p>
            <a:pPr lvl="0" algn="ctr" fontAlgn="base">
              <a:spcBef>
                <a:spcPct val="0"/>
              </a:spcBef>
              <a:spcAft>
                <a:spcPct val="0"/>
              </a:spcAft>
            </a:pPr>
            <a:endParaRPr lang="ru-RU" sz="2800" b="1" dirty="0" smtClean="0">
              <a:latin typeface="Times New Roman" pitchFamily="18" charset="0"/>
              <a:ea typeface="Calibri" pitchFamily="34" charset="0"/>
              <a:cs typeface="Times New Roman" pitchFamily="18" charset="0"/>
            </a:endParaRPr>
          </a:p>
          <a:p>
            <a:pPr lvl="0" algn="ctr" fontAlgn="base">
              <a:spcBef>
                <a:spcPct val="0"/>
              </a:spcBef>
              <a:spcAft>
                <a:spcPct val="0"/>
              </a:spcAft>
            </a:pPr>
            <a:r>
              <a:rPr lang="ru-RU" sz="2800" b="1" dirty="0" smtClean="0">
                <a:latin typeface="Times New Roman" pitchFamily="18" charset="0"/>
                <a:ea typeface="Calibri" pitchFamily="34" charset="0"/>
                <a:cs typeface="Times New Roman" pitchFamily="18" charset="0"/>
              </a:rPr>
              <a:t>Старшая группа</a:t>
            </a:r>
          </a:p>
          <a:p>
            <a:pPr lvl="0" algn="ctr" fontAlgn="base">
              <a:spcBef>
                <a:spcPct val="0"/>
              </a:spcBef>
              <a:spcAft>
                <a:spcPct val="0"/>
              </a:spcAft>
            </a:pPr>
            <a:endParaRPr lang="ru-RU" sz="2800" dirty="0" smtClean="0">
              <a:latin typeface="Arial" pitchFamily="34" charset="0"/>
              <a:cs typeface="Arial" pitchFamily="34" charset="0"/>
            </a:endParaRPr>
          </a:p>
          <a:p>
            <a:pPr lvl="0" eaLnBrk="0" fontAlgn="base" hangingPunct="0">
              <a:spcBef>
                <a:spcPct val="0"/>
              </a:spcBef>
              <a:spcAft>
                <a:spcPct val="0"/>
              </a:spcAft>
            </a:pPr>
            <a:r>
              <a:rPr lang="ru-RU" dirty="0" smtClean="0">
                <a:latin typeface="Times New Roman" pitchFamily="18" charset="0"/>
                <a:ea typeface="Calibri" pitchFamily="34" charset="0"/>
                <a:cs typeface="Times New Roman" pitchFamily="18" charset="0"/>
              </a:rPr>
              <a:t>1</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Рассказ и пересказ небольших сказок и рассказов</a:t>
            </a:r>
            <a:r>
              <a:rPr lang="ru-RU" sz="2000" i="1"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Произведение читают 2-3 раза, а затем организуют беседу с воспроизведением  интересных отрывков. В начале года можно использовать прием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я начну, а ты продолжи</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Далее используют прием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пересказ текста вдвоем</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2</a:t>
            </a:r>
            <a:r>
              <a:rPr lang="ru-RU" sz="2000" i="1" dirty="0" smtClean="0">
                <a:latin typeface="Times New Roman" pitchFamily="18" charset="0"/>
                <a:ea typeface="Calibri" pitchFamily="34" charset="0"/>
                <a:cs typeface="Times New Roman" pitchFamily="18" charset="0"/>
              </a:rPr>
              <a:t>. </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Рассказ о предмете, игрушке</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3. </a:t>
            </a:r>
            <a:r>
              <a:rPr lang="ru-RU" sz="2000"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Рассказ по содержанию сюжетной картинки</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4. </a:t>
            </a:r>
            <a:r>
              <a:rPr lang="ru-RU" sz="2000"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Составление рассказа по картинкам с последовательно развивающимся сюжетом</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Сюжетные картинки побуждают детей  к творческому  составлению рассказов. </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5. </a:t>
            </a:r>
            <a:r>
              <a:rPr lang="ru-RU" sz="2000"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Словесное творчество</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Сочинение концовки к сказкам,  например: к произведению Дж. </a:t>
            </a:r>
            <a:r>
              <a:rPr lang="ru-RU" sz="2000" dirty="0" err="1" smtClean="0">
                <a:latin typeface="Times New Roman" pitchFamily="18" charset="0"/>
                <a:ea typeface="Calibri" pitchFamily="34" charset="0"/>
                <a:cs typeface="Times New Roman" pitchFamily="18" charset="0"/>
              </a:rPr>
              <a:t>Родари</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Собака, которая умела лаять</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Волшебный барабан</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6.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Составление рассказов о событиях  из личного опыта  (по плану)</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Начинать с темы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Мой друг (собака, кошка,  попугай или другое животное)</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a:t>
            </a:r>
            <a:endParaRPr lang="ru-RU"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0"/>
            <a:ext cx="9144000" cy="7072290"/>
          </a:xfrm>
          <a:prstGeom prst="rect">
            <a:avLst/>
          </a:prstGeom>
          <a:noFill/>
        </p:spPr>
      </p:pic>
      <p:sp>
        <p:nvSpPr>
          <p:cNvPr id="5" name="Прямоугольник 4"/>
          <p:cNvSpPr/>
          <p:nvPr/>
        </p:nvSpPr>
        <p:spPr>
          <a:xfrm>
            <a:off x="1285852" y="785794"/>
            <a:ext cx="7072362" cy="5001369"/>
          </a:xfrm>
          <a:prstGeom prst="rect">
            <a:avLst/>
          </a:prstGeom>
        </p:spPr>
        <p:txBody>
          <a:bodyPr wrap="square">
            <a:spAutoFit/>
          </a:bodyPr>
          <a:lstStyle/>
          <a:p>
            <a:pPr lvl="0" algn="ctr" fontAlgn="base">
              <a:spcBef>
                <a:spcPct val="0"/>
              </a:spcBef>
              <a:spcAft>
                <a:spcPct val="0"/>
              </a:spcAft>
            </a:pPr>
            <a:r>
              <a:rPr lang="ru-RU" sz="2800" b="1" dirty="0" smtClean="0">
                <a:latin typeface="Times New Roman" pitchFamily="18" charset="0"/>
                <a:ea typeface="Calibri" pitchFamily="34" charset="0"/>
                <a:cs typeface="Times New Roman" pitchFamily="18" charset="0"/>
              </a:rPr>
              <a:t>Подготовительная к школе группа</a:t>
            </a:r>
          </a:p>
          <a:p>
            <a:pPr lvl="0" fontAlgn="base">
              <a:spcBef>
                <a:spcPct val="0"/>
              </a:spcBef>
              <a:spcAft>
                <a:spcPct val="0"/>
              </a:spcAft>
            </a:pPr>
            <a:endParaRPr lang="ru-RU" sz="11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Продолжается работа по совершенствованию монологической речи.</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1. </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Пересказ художественных текстов вдвоем или втроем или драматизация  произведения».</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i="1" dirty="0" smtClean="0">
                <a:latin typeface="Times New Roman" pitchFamily="18" charset="0"/>
                <a:ea typeface="Calibri" pitchFamily="34" charset="0"/>
                <a:cs typeface="Times New Roman" pitchFamily="18" charset="0"/>
              </a:rPr>
              <a:t>2</a:t>
            </a:r>
            <a:r>
              <a:rPr lang="ru-RU" sz="2000" dirty="0" smtClean="0">
                <a:latin typeface="Times New Roman" pitchFamily="18" charset="0"/>
                <a:ea typeface="Calibri" pitchFamily="34" charset="0"/>
                <a:cs typeface="Times New Roman" pitchFamily="18" charset="0"/>
              </a:rPr>
              <a:t>. Продолжается работа по  </a:t>
            </a:r>
            <a:r>
              <a:rPr lang="ru-RU" sz="2000" i="1" dirty="0" smtClean="0">
                <a:latin typeface="Times New Roman" pitchFamily="18" charset="0"/>
                <a:ea typeface="Calibri" pitchFamily="34" charset="0"/>
                <a:cs typeface="Times New Roman" pitchFamily="18" charset="0"/>
              </a:rPr>
              <a:t>составлению рассказов о предмете, по сюжетной картинке,  по картинкам с последующим развивающимся действием.  </a:t>
            </a:r>
            <a:r>
              <a:rPr lang="ru-RU" sz="2000" dirty="0" smtClean="0">
                <a:latin typeface="Times New Roman" pitchFamily="18" charset="0"/>
                <a:ea typeface="Calibri" pitchFamily="34" charset="0"/>
                <a:cs typeface="Times New Roman" pitchFamily="18" charset="0"/>
              </a:rPr>
              <a:t>Описывая предмет или  сюжетную картину дети учатся  самостоятельно составлять план и в дальнейшем придерживаются его.</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i="1" dirty="0" smtClean="0">
                <a:latin typeface="Times New Roman" pitchFamily="18" charset="0"/>
                <a:ea typeface="Calibri" pitchFamily="34" charset="0"/>
                <a:cs typeface="Times New Roman" pitchFamily="18" charset="0"/>
              </a:rPr>
              <a:t>3. </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Работа по составлению концовок к сказкам</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 </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i="1" dirty="0" smtClean="0">
                <a:latin typeface="Times New Roman" pitchFamily="18" charset="0"/>
                <a:ea typeface="Calibri" pitchFamily="34" charset="0"/>
                <a:cs typeface="Times New Roman" pitchFamily="18" charset="0"/>
              </a:rPr>
              <a:t>4. </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Сочинительство новых сказок</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с использованием приема  зарисовки, а затем описание рисунка. </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i="1" dirty="0" smtClean="0">
                <a:latin typeface="Times New Roman" pitchFamily="18" charset="0"/>
                <a:ea typeface="Calibri" pitchFamily="34" charset="0"/>
                <a:cs typeface="Times New Roman" pitchFamily="18" charset="0"/>
              </a:rPr>
              <a:t>5. </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Составление рассказов из личного опыта</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i="1" dirty="0" smtClean="0">
                <a:latin typeface="Times New Roman" pitchFamily="18" charset="0"/>
                <a:ea typeface="Calibri" pitchFamily="34" charset="0"/>
                <a:cs typeface="Times New Roman" pitchFamily="18" charset="0"/>
              </a:rPr>
              <a:t>6.  Коллективное составление </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Письмо заболевшему другу</a:t>
            </a:r>
            <a:r>
              <a:rPr lang="ru-RU" sz="2000" i="1" dirty="0" smtClean="0">
                <a:ea typeface="Calibri" pitchFamily="34" charset="0"/>
                <a:cs typeface="Times New Roman" pitchFamily="18" charset="0"/>
              </a:rPr>
              <a:t>»</a:t>
            </a:r>
            <a:r>
              <a:rPr lang="ru-RU" sz="2000" i="1" dirty="0" smtClean="0">
                <a:latin typeface="Times New Roman" pitchFamily="18" charset="0"/>
                <a:ea typeface="Calibri" pitchFamily="34" charset="0"/>
                <a:cs typeface="Times New Roman" pitchFamily="18" charset="0"/>
              </a:rPr>
              <a:t>.</a:t>
            </a:r>
            <a:endParaRPr lang="ru-RU"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928718"/>
            <a:ext cx="9144000" cy="7786718"/>
          </a:xfrm>
          <a:prstGeom prst="rect">
            <a:avLst/>
          </a:prstGeom>
          <a:noFill/>
        </p:spPr>
      </p:pic>
      <p:sp>
        <p:nvSpPr>
          <p:cNvPr id="5" name="Прямоугольник 4"/>
          <p:cNvSpPr/>
          <p:nvPr/>
        </p:nvSpPr>
        <p:spPr>
          <a:xfrm>
            <a:off x="1428728" y="214291"/>
            <a:ext cx="6500858" cy="1200329"/>
          </a:xfrm>
          <a:prstGeom prst="rect">
            <a:avLst/>
          </a:prstGeom>
        </p:spPr>
        <p:txBody>
          <a:bodyPr wrap="square">
            <a:spAutoFit/>
          </a:bodyPr>
          <a:lstStyle/>
          <a:p>
            <a:endParaRPr lang="ru-RU" b="1" dirty="0" smtClean="0"/>
          </a:p>
          <a:p>
            <a:endParaRPr lang="ru-RU" b="1" dirty="0" smtClean="0"/>
          </a:p>
          <a:p>
            <a:endParaRPr lang="ru-RU" b="1" dirty="0" smtClean="0"/>
          </a:p>
          <a:p>
            <a:endParaRPr lang="ru-RU" dirty="0"/>
          </a:p>
        </p:txBody>
      </p:sp>
      <p:sp>
        <p:nvSpPr>
          <p:cNvPr id="7" name="Прямоугольник 6"/>
          <p:cNvSpPr/>
          <p:nvPr/>
        </p:nvSpPr>
        <p:spPr>
          <a:xfrm>
            <a:off x="1214414" y="0"/>
            <a:ext cx="7358114" cy="8402300"/>
          </a:xfrm>
          <a:prstGeom prst="rect">
            <a:avLst/>
          </a:prstGeom>
        </p:spPr>
        <p:txBody>
          <a:bodyPr wrap="square">
            <a:spAutoFit/>
          </a:bodyPr>
          <a:lstStyle/>
          <a:p>
            <a:endParaRPr lang="ru-RU" sz="2000" b="1" i="1" dirty="0" smtClean="0">
              <a:latin typeface="Times New Roman" pitchFamily="18" charset="0"/>
              <a:cs typeface="Times New Roman" pitchFamily="18" charset="0"/>
            </a:endParaRPr>
          </a:p>
          <a:p>
            <a:pPr algn="ctr"/>
            <a:r>
              <a:rPr lang="ru-RU" sz="2800" b="1" dirty="0" smtClean="0">
                <a:solidFill>
                  <a:srgbClr val="FF0000"/>
                </a:solidFill>
                <a:latin typeface="Times New Roman" pitchFamily="18" charset="0"/>
                <a:cs typeface="Times New Roman" pitchFamily="18" charset="0"/>
              </a:rPr>
              <a:t>Обучение пересказу </a:t>
            </a:r>
          </a:p>
          <a:p>
            <a:pPr algn="ctr"/>
            <a:endParaRPr lang="ru-RU" sz="2800" b="1" dirty="0" smtClean="0">
              <a:solidFill>
                <a:srgbClr val="FF0000"/>
              </a:solidFill>
              <a:latin typeface="Times New Roman" pitchFamily="18" charset="0"/>
              <a:cs typeface="Times New Roman" pitchFamily="18" charset="0"/>
            </a:endParaRPr>
          </a:p>
          <a:p>
            <a:pPr algn="ctr"/>
            <a:r>
              <a:rPr lang="ru-RU" sz="2000" b="1" i="1" dirty="0" smtClean="0">
                <a:latin typeface="Times New Roman" pitchFamily="18" charset="0"/>
                <a:cs typeface="Times New Roman" pitchFamily="18" charset="0"/>
              </a:rPr>
              <a:t>Пересказ – </a:t>
            </a:r>
            <a:r>
              <a:rPr lang="ru-RU" sz="2000" dirty="0" smtClean="0">
                <a:latin typeface="Times New Roman" pitchFamily="18" charset="0"/>
                <a:cs typeface="Times New Roman" pitchFamily="18" charset="0"/>
              </a:rPr>
              <a:t>один из основных методов обучения детей связной монологической речи.</a:t>
            </a:r>
          </a:p>
          <a:p>
            <a:pPr marL="457200" indent="-457200">
              <a:buFont typeface="+mj-lt"/>
              <a:buAutoNum type="arabicPeriod"/>
            </a:pPr>
            <a:r>
              <a:rPr lang="ru-RU" sz="2000" dirty="0" smtClean="0">
                <a:latin typeface="Times New Roman" pitchFamily="18" charset="0"/>
                <a:cs typeface="Times New Roman" pitchFamily="18" charset="0"/>
              </a:rPr>
              <a:t> Обучение пересказу способствует обогащению словарного запаса, развитию восприятия, памяти и внимания. </a:t>
            </a:r>
          </a:p>
          <a:p>
            <a:pPr marL="457200" indent="-457200">
              <a:buFont typeface="+mj-lt"/>
              <a:buAutoNum type="arabicPeriod"/>
            </a:pPr>
            <a:r>
              <a:rPr lang="ru-RU" sz="2000" dirty="0" smtClean="0">
                <a:latin typeface="Times New Roman" pitchFamily="18" charset="0"/>
                <a:cs typeface="Times New Roman" pitchFamily="18" charset="0"/>
              </a:rPr>
              <a:t>Использование высокохудожественных текстов детской литературы позволяет эффективно проводить работу по развитию </a:t>
            </a:r>
            <a:r>
              <a:rPr lang="ru-RU" sz="2000" i="1" dirty="0" smtClean="0">
                <a:latin typeface="Times New Roman" pitchFamily="18" charset="0"/>
                <a:cs typeface="Times New Roman" pitchFamily="18" charset="0"/>
              </a:rPr>
              <a:t>«чувства языка</a:t>
            </a:r>
            <a:r>
              <a:rPr lang="ru-RU" sz="2000" dirty="0" smtClean="0">
                <a:latin typeface="Times New Roman" pitchFamily="18" charset="0"/>
                <a:cs typeface="Times New Roman" pitchFamily="18" charset="0"/>
              </a:rPr>
              <a:t>» - внимания к лексической, грамматической и синтаксической сторонам речи, способности оценивать правильности высказываний с точки зрения соответствия их языковой норме. </a:t>
            </a:r>
          </a:p>
          <a:p>
            <a:pPr marL="457200" indent="-457200">
              <a:buFont typeface="+mj-lt"/>
              <a:buAutoNum type="arabicPeriod"/>
            </a:pPr>
            <a:r>
              <a:rPr lang="ru-RU" sz="2000" dirty="0" smtClean="0">
                <a:latin typeface="Times New Roman" pitchFamily="18" charset="0"/>
                <a:cs typeface="Times New Roman" pitchFamily="18" charset="0"/>
              </a:rPr>
              <a:t>Рекомендуется отбирать тексты с наличием однотипных эпизодов, повторяющихся сюжетных моментов, тексты с четким делением на фрагменты-эпизоды и ясной логической последовательностью событий.</a:t>
            </a:r>
          </a:p>
          <a:p>
            <a:endParaRPr lang="ru-RU" sz="2000" dirty="0" smtClean="0"/>
          </a:p>
          <a:p>
            <a:endParaRPr lang="ru-RU" sz="2000"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3"/>
          <a:srcRect/>
          <a:stretch>
            <a:fillRect/>
          </a:stretch>
        </p:blipFill>
        <p:spPr bwMode="auto">
          <a:xfrm>
            <a:off x="0" y="-1000156"/>
            <a:ext cx="9144000" cy="7858156"/>
          </a:xfrm>
          <a:prstGeom prst="rect">
            <a:avLst/>
          </a:prstGeom>
          <a:noFill/>
        </p:spPr>
      </p:pic>
      <p:sp>
        <p:nvSpPr>
          <p:cNvPr id="5" name="Прямоугольник 4"/>
          <p:cNvSpPr/>
          <p:nvPr/>
        </p:nvSpPr>
        <p:spPr>
          <a:xfrm>
            <a:off x="1428728" y="214291"/>
            <a:ext cx="6500858" cy="1200329"/>
          </a:xfrm>
          <a:prstGeom prst="rect">
            <a:avLst/>
          </a:prstGeom>
        </p:spPr>
        <p:txBody>
          <a:bodyPr wrap="square">
            <a:spAutoFit/>
          </a:bodyPr>
          <a:lstStyle/>
          <a:p>
            <a:endParaRPr lang="ru-RU" b="1" dirty="0" smtClean="0"/>
          </a:p>
          <a:p>
            <a:endParaRPr lang="ru-RU" b="1" dirty="0" smtClean="0"/>
          </a:p>
          <a:p>
            <a:endParaRPr lang="ru-RU" b="1" dirty="0" smtClean="0"/>
          </a:p>
          <a:p>
            <a:endParaRPr lang="ru-RU" dirty="0"/>
          </a:p>
        </p:txBody>
      </p:sp>
      <p:sp>
        <p:nvSpPr>
          <p:cNvPr id="6" name="Прямоугольник 5"/>
          <p:cNvSpPr/>
          <p:nvPr/>
        </p:nvSpPr>
        <p:spPr>
          <a:xfrm>
            <a:off x="2286000" y="2967335"/>
            <a:ext cx="4572000" cy="369332"/>
          </a:xfrm>
          <a:prstGeom prst="rect">
            <a:avLst/>
          </a:prstGeom>
        </p:spPr>
        <p:txBody>
          <a:bodyPr>
            <a:spAutoFit/>
          </a:bodyPr>
          <a:lstStyle/>
          <a:p>
            <a:pPr lvl="0" algn="ctr" fontAlgn="base">
              <a:spcBef>
                <a:spcPct val="0"/>
              </a:spcBef>
              <a:spcAft>
                <a:spcPct val="0"/>
              </a:spcAft>
            </a:pP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p:txBody>
      </p:sp>
      <p:sp>
        <p:nvSpPr>
          <p:cNvPr id="7" name="Прямоугольник 6"/>
          <p:cNvSpPr/>
          <p:nvPr/>
        </p:nvSpPr>
        <p:spPr>
          <a:xfrm>
            <a:off x="1214414" y="58847"/>
            <a:ext cx="7215238" cy="1754326"/>
          </a:xfrm>
          <a:prstGeom prst="rect">
            <a:avLst/>
          </a:prstGeom>
        </p:spPr>
        <p:txBody>
          <a:bodyPr wrap="square">
            <a:spAutoFit/>
          </a:bodyPr>
          <a:lstStyle/>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a:latin typeface="Times New Roman" pitchFamily="18" charset="0"/>
              <a:cs typeface="Times New Roman" pitchFamily="18" charset="0"/>
            </a:endParaRPr>
          </a:p>
        </p:txBody>
      </p:sp>
      <p:sp>
        <p:nvSpPr>
          <p:cNvPr id="8" name="Прямоугольник 7"/>
          <p:cNvSpPr/>
          <p:nvPr/>
        </p:nvSpPr>
        <p:spPr>
          <a:xfrm>
            <a:off x="928662" y="-642966"/>
            <a:ext cx="7786742" cy="6647974"/>
          </a:xfrm>
          <a:prstGeom prst="rect">
            <a:avLst/>
          </a:prstGeom>
        </p:spPr>
        <p:txBody>
          <a:bodyPr wrap="square">
            <a:spAutoFit/>
          </a:bodyPr>
          <a:lstStyle/>
          <a:p>
            <a:pPr fontAlgn="base">
              <a:spcBef>
                <a:spcPct val="0"/>
              </a:spcBef>
              <a:spcAft>
                <a:spcPct val="0"/>
              </a:spcAft>
            </a:pPr>
            <a:endParaRPr lang="ru-RU" b="1" dirty="0" smtClean="0">
              <a:latin typeface="Arial" pitchFamily="34" charset="0"/>
              <a:cs typeface="Arial" pitchFamily="34" charset="0"/>
            </a:endParaRPr>
          </a:p>
          <a:p>
            <a:pPr algn="ctr" fontAlgn="base">
              <a:spcBef>
                <a:spcPct val="0"/>
              </a:spcBef>
              <a:spcAft>
                <a:spcPct val="0"/>
              </a:spcAft>
            </a:pPr>
            <a:endParaRPr lang="ru-RU" sz="2400" b="1" dirty="0" smtClean="0">
              <a:latin typeface="Times New Roman" pitchFamily="18" charset="0"/>
              <a:cs typeface="Times New Roman" pitchFamily="18" charset="0"/>
            </a:endParaRPr>
          </a:p>
          <a:p>
            <a:pPr algn="ctr" fontAlgn="base">
              <a:spcBef>
                <a:spcPct val="0"/>
              </a:spcBef>
              <a:spcAft>
                <a:spcPct val="0"/>
              </a:spcAft>
            </a:pPr>
            <a:r>
              <a:rPr lang="ru-RU" sz="2400" b="1" dirty="0" smtClean="0">
                <a:latin typeface="Times New Roman" pitchFamily="18" charset="0"/>
                <a:cs typeface="Times New Roman" pitchFamily="18" charset="0"/>
              </a:rPr>
              <a:t>Подготовка к пересказу</a:t>
            </a:r>
          </a:p>
          <a:p>
            <a:pPr algn="ctr" fontAlgn="base">
              <a:spcBef>
                <a:spcPct val="0"/>
              </a:spcBef>
              <a:spcAft>
                <a:spcPct val="0"/>
              </a:spcAft>
            </a:pPr>
            <a:endParaRPr lang="ru-RU" dirty="0" smtClean="0"/>
          </a:p>
          <a:p>
            <a:pPr lvl="0" fontAlgn="base">
              <a:spcBef>
                <a:spcPct val="0"/>
              </a:spcBef>
              <a:spcAft>
                <a:spcPct val="0"/>
              </a:spcAft>
            </a:pPr>
            <a:r>
              <a:rPr lang="ru-RU" dirty="0" smtClean="0">
                <a:latin typeface="Times New Roman" pitchFamily="18" charset="0"/>
                <a:ea typeface="Times New Roman" pitchFamily="18" charset="0"/>
                <a:cs typeface="Times New Roman" pitchFamily="18" charset="0"/>
              </a:rPr>
              <a:t>Работа по обучению пересказу должна вестись систематично (примерно 1-2 раза в месяц как часть занятия). Начинать следует с коротких сказок и рассказов, так как их ребенок пересказывает увереннее. Не следует требовать от детей пересказывать произведение сразу после его прочтения. Более глубокому осмыслению текста способствуют беседа после чтения рассказа, его иллюстрирование перед пересказом, игра-драматизация, дидактические игры.</a:t>
            </a:r>
          </a:p>
          <a:p>
            <a:pPr lvl="0" fontAlgn="base">
              <a:spcBef>
                <a:spcPct val="0"/>
              </a:spcBef>
              <a:spcAft>
                <a:spcPct val="0"/>
              </a:spcAft>
            </a:pPr>
            <a:endParaRPr lang="ru-RU" b="1" dirty="0" smtClean="0">
              <a:latin typeface="Times New Roman" pitchFamily="18" charset="0"/>
              <a:ea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pPr>
            <a:r>
              <a:rPr lang="ru-RU" b="1" dirty="0" smtClean="0">
                <a:latin typeface="Times New Roman" pitchFamily="18" charset="0"/>
                <a:ea typeface="Times New Roman" pitchFamily="18" charset="0"/>
                <a:cs typeface="Times New Roman" pitchFamily="18" charset="0"/>
              </a:rPr>
              <a:t>Вспомогательные вопросы</a:t>
            </a:r>
            <a:r>
              <a:rPr lang="ru-RU" dirty="0" smtClean="0">
                <a:latin typeface="Times New Roman" pitchFamily="18" charset="0"/>
                <a:ea typeface="Times New Roman" pitchFamily="18" charset="0"/>
                <a:cs typeface="Times New Roman" pitchFamily="18" charset="0"/>
              </a:rPr>
              <a:t>, как правило, педагоги задают детям в процессе беседы после чтения художественного произведения. </a:t>
            </a:r>
            <a:r>
              <a:rPr lang="ru-RU" dirty="0" smtClean="0">
                <a:latin typeface="Times New Roman" pitchFamily="18" charset="0"/>
                <a:cs typeface="Times New Roman" pitchFamily="18" charset="0"/>
              </a:rPr>
              <a:t>Лучше задавать такие вопросы, которые помогают анализировать рассказ, осмысливать связь между фактами и делать выводы.</a:t>
            </a:r>
          </a:p>
          <a:p>
            <a:pPr marL="342900" lvl="0" indent="-342900" eaLnBrk="0" fontAlgn="base" hangingPunct="0">
              <a:spcBef>
                <a:spcPct val="0"/>
              </a:spcBef>
              <a:spcAft>
                <a:spcPct val="0"/>
              </a:spcAft>
              <a:buFont typeface="+mj-lt"/>
              <a:buAutoNum type="arabicPeriod"/>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Беседу</a:t>
            </a:r>
            <a:r>
              <a:rPr lang="ru-RU" dirty="0" smtClean="0">
                <a:latin typeface="Times New Roman" pitchFamily="18" charset="0"/>
                <a:cs typeface="Times New Roman" pitchFamily="18" charset="0"/>
              </a:rPr>
              <a:t> можно широко применять уже в работе с детьми средней группы. Во время беседы дошкольники с помощью взрослого анализируют произведение.</a:t>
            </a:r>
          </a:p>
          <a:p>
            <a:pPr marL="342900" lvl="0" indent="-342900" eaLnBrk="0" fontAlgn="base" hangingPunct="0">
              <a:spcBef>
                <a:spcPct val="0"/>
              </a:spcBef>
              <a:spcAft>
                <a:spcPct val="0"/>
              </a:spcAft>
              <a:buFont typeface="+mj-lt"/>
              <a:buAutoNum type="arabicPeriod"/>
            </a:pPr>
            <a:r>
              <a:rPr lang="ru-RU" dirty="0" smtClean="0">
                <a:latin typeface="Times New Roman" pitchFamily="18" charset="0"/>
                <a:cs typeface="Times New Roman" pitchFamily="18" charset="0"/>
              </a:rPr>
              <a:t>Воспитатель должен объяснить детям некоторые </a:t>
            </a:r>
            <a:r>
              <a:rPr lang="ru-RU" b="1" dirty="0" smtClean="0">
                <a:latin typeface="Times New Roman" pitchFamily="18" charset="0"/>
                <a:cs typeface="Times New Roman" pitchFamily="18" charset="0"/>
              </a:rPr>
              <a:t>незнакомые слова, </a:t>
            </a:r>
            <a:r>
              <a:rPr lang="ru-RU" dirty="0" smtClean="0">
                <a:latin typeface="Times New Roman" pitchFamily="18" charset="0"/>
                <a:cs typeface="Times New Roman" pitchFamily="18" charset="0"/>
              </a:rPr>
              <a:t>имеющие значение для понимания текста, либо перед чтением, либо после первого прочтения</a:t>
            </a:r>
          </a:p>
          <a:p>
            <a:pPr eaLnBrk="0" fontAlgn="base" hangingPunct="0">
              <a:spcBef>
                <a:spcPct val="0"/>
              </a:spcBef>
              <a:spcAft>
                <a:spcPct val="0"/>
              </a:spcAft>
            </a:pP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3"/>
          <a:srcRect/>
          <a:stretch>
            <a:fillRect/>
          </a:stretch>
        </p:blipFill>
        <p:spPr bwMode="auto">
          <a:xfrm>
            <a:off x="0" y="-1000156"/>
            <a:ext cx="9144000" cy="7858156"/>
          </a:xfrm>
          <a:prstGeom prst="rect">
            <a:avLst/>
          </a:prstGeom>
          <a:noFill/>
        </p:spPr>
      </p:pic>
      <p:sp>
        <p:nvSpPr>
          <p:cNvPr id="5" name="Прямоугольник 4"/>
          <p:cNvSpPr/>
          <p:nvPr/>
        </p:nvSpPr>
        <p:spPr>
          <a:xfrm>
            <a:off x="1428728" y="214291"/>
            <a:ext cx="6500858" cy="1200329"/>
          </a:xfrm>
          <a:prstGeom prst="rect">
            <a:avLst/>
          </a:prstGeom>
        </p:spPr>
        <p:txBody>
          <a:bodyPr wrap="square">
            <a:spAutoFit/>
          </a:bodyPr>
          <a:lstStyle/>
          <a:p>
            <a:endParaRPr lang="ru-RU" b="1" dirty="0" smtClean="0"/>
          </a:p>
          <a:p>
            <a:endParaRPr lang="ru-RU" b="1" dirty="0" smtClean="0"/>
          </a:p>
          <a:p>
            <a:endParaRPr lang="ru-RU" b="1" dirty="0" smtClean="0"/>
          </a:p>
          <a:p>
            <a:endParaRPr lang="ru-RU" dirty="0"/>
          </a:p>
        </p:txBody>
      </p:sp>
      <p:sp>
        <p:nvSpPr>
          <p:cNvPr id="6" name="Прямоугольник 5"/>
          <p:cNvSpPr/>
          <p:nvPr/>
        </p:nvSpPr>
        <p:spPr>
          <a:xfrm>
            <a:off x="2286000" y="2967335"/>
            <a:ext cx="4572000" cy="369332"/>
          </a:xfrm>
          <a:prstGeom prst="rect">
            <a:avLst/>
          </a:prstGeom>
        </p:spPr>
        <p:txBody>
          <a:bodyPr>
            <a:spAutoFit/>
          </a:bodyPr>
          <a:lstStyle/>
          <a:p>
            <a:pPr lvl="0" algn="ctr" fontAlgn="base">
              <a:spcBef>
                <a:spcPct val="0"/>
              </a:spcBef>
              <a:spcAft>
                <a:spcPct val="0"/>
              </a:spcAft>
            </a:pP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p:txBody>
      </p:sp>
      <p:sp>
        <p:nvSpPr>
          <p:cNvPr id="7" name="Прямоугольник 6"/>
          <p:cNvSpPr/>
          <p:nvPr/>
        </p:nvSpPr>
        <p:spPr>
          <a:xfrm>
            <a:off x="1214414" y="58847"/>
            <a:ext cx="7215238" cy="1754326"/>
          </a:xfrm>
          <a:prstGeom prst="rect">
            <a:avLst/>
          </a:prstGeom>
        </p:spPr>
        <p:txBody>
          <a:bodyPr wrap="square">
            <a:spAutoFit/>
          </a:bodyPr>
          <a:lstStyle/>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a:latin typeface="Times New Roman" pitchFamily="18" charset="0"/>
              <a:cs typeface="Times New Roman" pitchFamily="18" charset="0"/>
            </a:endParaRPr>
          </a:p>
        </p:txBody>
      </p:sp>
      <p:sp>
        <p:nvSpPr>
          <p:cNvPr id="8" name="Прямоугольник 7"/>
          <p:cNvSpPr/>
          <p:nvPr/>
        </p:nvSpPr>
        <p:spPr>
          <a:xfrm>
            <a:off x="928662" y="-642966"/>
            <a:ext cx="7786742" cy="2585323"/>
          </a:xfrm>
          <a:prstGeom prst="rect">
            <a:avLst/>
          </a:prstGeom>
        </p:spPr>
        <p:txBody>
          <a:bodyPr wrap="square">
            <a:spAutoFit/>
          </a:bodyPr>
          <a:lstStyle/>
          <a:p>
            <a:pPr fontAlgn="base">
              <a:spcBef>
                <a:spcPct val="0"/>
              </a:spcBef>
              <a:spcAft>
                <a:spcPct val="0"/>
              </a:spcAft>
            </a:pPr>
            <a:endParaRPr lang="ru-RU" b="1" dirty="0" smtClean="0">
              <a:latin typeface="Arial" pitchFamily="34" charset="0"/>
              <a:cs typeface="Arial" pitchFamily="34" charset="0"/>
            </a:endParaRPr>
          </a:p>
          <a:p>
            <a:pPr fontAlgn="base">
              <a:spcBef>
                <a:spcPct val="0"/>
              </a:spcBef>
              <a:spcAft>
                <a:spcPct val="0"/>
              </a:spcAft>
            </a:pPr>
            <a:endParaRPr lang="ru-RU" b="1" dirty="0" smtClean="0">
              <a:latin typeface="Arial" pitchFamily="34" charset="0"/>
              <a:cs typeface="Arial" pitchFamily="34" charset="0"/>
            </a:endParaRPr>
          </a:p>
          <a:p>
            <a:pPr fontAlgn="base">
              <a:spcBef>
                <a:spcPct val="0"/>
              </a:spcBef>
              <a:spcAft>
                <a:spcPct val="0"/>
              </a:spcAft>
            </a:pPr>
            <a:endParaRPr lang="ru-RU" b="1" dirty="0" smtClean="0">
              <a:latin typeface="Arial" pitchFamily="34" charset="0"/>
              <a:cs typeface="Arial" pitchFamily="34" charset="0"/>
            </a:endParaRPr>
          </a:p>
          <a:p>
            <a:pPr fontAlgn="base">
              <a:spcBef>
                <a:spcPct val="0"/>
              </a:spcBef>
              <a:spcAft>
                <a:spcPct val="0"/>
              </a:spcAft>
            </a:pPr>
            <a:endParaRPr lang="ru-RU" b="1" dirty="0" smtClean="0">
              <a:latin typeface="Arial" pitchFamily="34" charset="0"/>
              <a:cs typeface="Arial" pitchFamily="34" charset="0"/>
            </a:endParaRPr>
          </a:p>
          <a:p>
            <a:pPr fontAlgn="base">
              <a:spcBef>
                <a:spcPct val="0"/>
              </a:spcBef>
              <a:spcAft>
                <a:spcPct val="0"/>
              </a:spcAft>
            </a:pPr>
            <a:endParaRPr lang="ru-RU" b="1" dirty="0" smtClean="0">
              <a:latin typeface="Arial" pitchFamily="34" charset="0"/>
              <a:cs typeface="Arial" pitchFamily="34" charset="0"/>
            </a:endParaRPr>
          </a:p>
          <a:p>
            <a:pPr fontAlgn="base">
              <a:spcBef>
                <a:spcPct val="0"/>
              </a:spcBef>
              <a:spcAft>
                <a:spcPct val="0"/>
              </a:spcAft>
            </a:pPr>
            <a:endParaRPr lang="ru-RU" b="1" dirty="0" smtClean="0">
              <a:latin typeface="Arial" pitchFamily="34" charset="0"/>
              <a:cs typeface="Arial" pitchFamily="34" charset="0"/>
            </a:endParaRPr>
          </a:p>
          <a:p>
            <a:pPr fontAlgn="base">
              <a:spcBef>
                <a:spcPct val="0"/>
              </a:spcBef>
              <a:spcAft>
                <a:spcPct val="0"/>
              </a:spcAft>
            </a:pPr>
            <a:endParaRPr lang="ru-RU" b="1" dirty="0" smtClean="0">
              <a:latin typeface="Arial" pitchFamily="34" charset="0"/>
              <a:cs typeface="Arial" pitchFamily="34" charset="0"/>
            </a:endParaRPr>
          </a:p>
          <a:p>
            <a:pPr fontAlgn="base">
              <a:spcBef>
                <a:spcPct val="0"/>
              </a:spcBef>
              <a:spcAft>
                <a:spcPct val="0"/>
              </a:spcAft>
            </a:pPr>
            <a:endParaRPr lang="ru-RU" b="1" dirty="0" smtClean="0">
              <a:latin typeface="Arial" pitchFamily="34" charset="0"/>
              <a:cs typeface="Arial" pitchFamily="34" charset="0"/>
            </a:endParaRPr>
          </a:p>
          <a:p>
            <a:pPr fontAlgn="base">
              <a:spcBef>
                <a:spcPct val="0"/>
              </a:spcBef>
              <a:spcAft>
                <a:spcPct val="0"/>
              </a:spcAft>
            </a:pPr>
            <a:endParaRPr lang="ru-RU" b="1" dirty="0" smtClean="0">
              <a:latin typeface="Arial" pitchFamily="34" charset="0"/>
              <a:cs typeface="Arial" pitchFamily="34" charset="0"/>
            </a:endParaRPr>
          </a:p>
        </p:txBody>
      </p:sp>
      <p:sp>
        <p:nvSpPr>
          <p:cNvPr id="10" name="Прямоугольник 9"/>
          <p:cNvSpPr/>
          <p:nvPr/>
        </p:nvSpPr>
        <p:spPr>
          <a:xfrm>
            <a:off x="1214414" y="-357214"/>
            <a:ext cx="6858048" cy="7232749"/>
          </a:xfrm>
          <a:prstGeom prst="rect">
            <a:avLst/>
          </a:prstGeom>
        </p:spPr>
        <p:txBody>
          <a:bodyPr wrap="square">
            <a:spAutoFit/>
          </a:bodyPr>
          <a:lstStyle/>
          <a:p>
            <a:pPr lvl="0" algn="ctr" fontAlgn="base">
              <a:spcBef>
                <a:spcPct val="0"/>
              </a:spcBef>
              <a:spcAft>
                <a:spcPct val="0"/>
              </a:spcAft>
              <a:tabLst>
                <a:tab pos="409575" algn="l"/>
              </a:tabLst>
            </a:pPr>
            <a:endParaRPr lang="ru-RU" sz="2800" b="1" dirty="0" smtClean="0">
              <a:latin typeface="Times New Roman" pitchFamily="18" charset="0"/>
              <a:ea typeface="Times New Roman" pitchFamily="18" charset="0"/>
              <a:cs typeface="Times New Roman" pitchFamily="18" charset="0"/>
            </a:endParaRPr>
          </a:p>
          <a:p>
            <a:pPr lvl="0" algn="ctr" fontAlgn="base">
              <a:spcBef>
                <a:spcPct val="0"/>
              </a:spcBef>
              <a:spcAft>
                <a:spcPct val="0"/>
              </a:spcAft>
              <a:tabLst>
                <a:tab pos="409575" algn="l"/>
              </a:tabLst>
            </a:pPr>
            <a:r>
              <a:rPr lang="ru-RU" sz="2800" b="1" dirty="0" smtClean="0">
                <a:latin typeface="Times New Roman" pitchFamily="18" charset="0"/>
                <a:ea typeface="Times New Roman" pitchFamily="18" charset="0"/>
                <a:cs typeface="Times New Roman" pitchFamily="18" charset="0"/>
              </a:rPr>
              <a:t>Организация процесса пересказа</a:t>
            </a:r>
          </a:p>
          <a:p>
            <a:pPr lvl="0" algn="ctr" fontAlgn="base">
              <a:spcBef>
                <a:spcPct val="0"/>
              </a:spcBef>
              <a:spcAft>
                <a:spcPct val="0"/>
              </a:spcAft>
              <a:tabLst>
                <a:tab pos="409575" algn="l"/>
              </a:tabLst>
            </a:pPr>
            <a:endParaRPr lang="ru-RU" sz="1200" dirty="0" smtClean="0">
              <a:latin typeface="Times New Roman" pitchFamily="18" charset="0"/>
              <a:cs typeface="Times New Roman" pitchFamily="18" charset="0"/>
            </a:endParaRPr>
          </a:p>
          <a:p>
            <a:pPr lvl="0" algn="just" eaLnBrk="0" fontAlgn="base" hangingPunct="0">
              <a:spcBef>
                <a:spcPct val="0"/>
              </a:spcBef>
              <a:spcAft>
                <a:spcPct val="0"/>
              </a:spcAft>
              <a:tabLst>
                <a:tab pos="409575" algn="l"/>
              </a:tabLst>
            </a:pPr>
            <a:r>
              <a:rPr lang="ru-RU" dirty="0" smtClean="0">
                <a:latin typeface="Times New Roman" pitchFamily="18" charset="0"/>
                <a:ea typeface="Times New Roman" pitchFamily="18" charset="0"/>
                <a:cs typeface="Times New Roman" pitchFamily="18" charset="0"/>
              </a:rPr>
              <a:t>1. Очень важно правильно организовать сам процесс пересказа. Ребенку еще сложно самому воспроизводить услышанное, поэтому педагог должен помочь ему сделать его рассказ как можно более стройным, логичным и точным. Для этого следует использовать </a:t>
            </a:r>
            <a:r>
              <a:rPr lang="ru-RU" b="1" dirty="0" smtClean="0">
                <a:latin typeface="Times New Roman" pitchFamily="18" charset="0"/>
                <a:ea typeface="Times New Roman" pitchFamily="18" charset="0"/>
                <a:cs typeface="Times New Roman" pitchFamily="18" charset="0"/>
              </a:rPr>
              <a:t>правильные вопросы.</a:t>
            </a:r>
            <a:endParaRPr lang="ru-RU" b="1"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409575" algn="l"/>
              </a:tabLst>
            </a:pPr>
            <a:endParaRPr lang="ru-RU" dirty="0" smtClean="0">
              <a:latin typeface="Times New Roman" pitchFamily="18" charset="0"/>
              <a:cs typeface="Times New Roman" pitchFamily="18" charset="0"/>
            </a:endParaRPr>
          </a:p>
          <a:p>
            <a:pPr lvl="0" algn="just" eaLnBrk="0" fontAlgn="base" hangingPunct="0">
              <a:spcBef>
                <a:spcPct val="0"/>
              </a:spcBef>
              <a:spcAft>
                <a:spcPct val="0"/>
              </a:spcAft>
              <a:tabLst>
                <a:tab pos="409575" algn="l"/>
              </a:tabLst>
            </a:pPr>
            <a:r>
              <a:rPr lang="ru-RU" dirty="0" smtClean="0">
                <a:latin typeface="Times New Roman" pitchFamily="18" charset="0"/>
                <a:cs typeface="Times New Roman" pitchFamily="18" charset="0"/>
              </a:rPr>
              <a:t>2. Опытные педагоги считают, что большую роль в обучении старших дошкольников пересказу играет </a:t>
            </a:r>
            <a:r>
              <a:rPr lang="ru-RU" b="1" dirty="0" smtClean="0">
                <a:latin typeface="Times New Roman" pitchFamily="18" charset="0"/>
                <a:cs typeface="Times New Roman" pitchFamily="18" charset="0"/>
              </a:rPr>
              <a:t>план.</a:t>
            </a:r>
            <a:r>
              <a:rPr lang="ru-RU" dirty="0" smtClean="0">
                <a:latin typeface="Times New Roman" pitchFamily="18" charset="0"/>
                <a:cs typeface="Times New Roman" pitchFamily="18" charset="0"/>
              </a:rPr>
              <a:t> Когда воспитатель читает часть произведения и предлагает детям придумать название, это дает им возможность еще раз осмыслить, пережить произведение по эпизодам, сформулировать основную, главную мысль.</a:t>
            </a:r>
          </a:p>
          <a:p>
            <a:pPr lvl="0" algn="just" eaLnBrk="0" fontAlgn="base" hangingPunct="0">
              <a:spcBef>
                <a:spcPct val="0"/>
              </a:spcBef>
              <a:spcAft>
                <a:spcPct val="0"/>
              </a:spcAft>
              <a:buFontTx/>
              <a:buChar char="•"/>
              <a:tabLst>
                <a:tab pos="409575" algn="l"/>
              </a:tabLst>
            </a:pPr>
            <a:endParaRPr lang="ru-RU" dirty="0" smtClean="0">
              <a:latin typeface="Times New Roman" pitchFamily="18" charset="0"/>
              <a:cs typeface="Times New Roman" pitchFamily="18" charset="0"/>
            </a:endParaRPr>
          </a:p>
          <a:p>
            <a:pPr lvl="0" algn="just" eaLnBrk="0" fontAlgn="base" hangingPunct="0">
              <a:spcBef>
                <a:spcPct val="0"/>
              </a:spcBef>
              <a:spcAft>
                <a:spcPct val="0"/>
              </a:spcAft>
              <a:tabLst>
                <a:tab pos="409575" algn="l"/>
              </a:tabLst>
            </a:pPr>
            <a:r>
              <a:rPr lang="ru-RU" dirty="0" smtClean="0">
                <a:latin typeface="Times New Roman" pitchFamily="18" charset="0"/>
                <a:cs typeface="Times New Roman" pitchFamily="18" charset="0"/>
              </a:rPr>
              <a:t>3. Иногда при пересказе воспитателю стоит использовать </a:t>
            </a:r>
            <a:r>
              <a:rPr lang="ru-RU" b="1" dirty="0" smtClean="0">
                <a:latin typeface="Times New Roman" pitchFamily="18" charset="0"/>
                <a:cs typeface="Times New Roman" pitchFamily="18" charset="0"/>
              </a:rPr>
              <a:t>подсказки.</a:t>
            </a:r>
            <a:r>
              <a:rPr lang="ru-RU" dirty="0" smtClean="0">
                <a:latin typeface="Times New Roman" pitchFamily="18" charset="0"/>
                <a:cs typeface="Times New Roman" pitchFamily="18" charset="0"/>
              </a:rPr>
              <a:t> Бывает, что ребенок осмыслил содержание произведения, установил причинные связи событий, выявил взаимоотношения героев, обдумал свое отношение к ним, последовательно и подробно стал воспроизводить текст, но во время пересказа вдруг остановился и замолчал</a:t>
            </a:r>
          </a:p>
          <a:p>
            <a:pPr lvl="0" algn="just" eaLnBrk="0" fontAlgn="base" hangingPunct="0">
              <a:spcBef>
                <a:spcPct val="0"/>
              </a:spcBef>
              <a:spcAft>
                <a:spcPct val="0"/>
              </a:spcAft>
              <a:buFontTx/>
              <a:buChar char="•"/>
              <a:tabLst>
                <a:tab pos="409575" algn="l"/>
              </a:tabLst>
            </a:pPr>
            <a:endParaRPr lang="ru-RU" dirty="0" smtClean="0">
              <a:latin typeface="Arial" pitchFamily="34" charset="0"/>
              <a:cs typeface="Arial" pitchFamily="34" charset="0"/>
            </a:endParaRPr>
          </a:p>
          <a:p>
            <a:pPr lvl="0" algn="just" eaLnBrk="0" fontAlgn="base" hangingPunct="0">
              <a:spcBef>
                <a:spcPct val="0"/>
              </a:spcBef>
              <a:spcAft>
                <a:spcPct val="0"/>
              </a:spcAft>
              <a:buFontTx/>
              <a:buChar char="•"/>
              <a:tabLst>
                <a:tab pos="409575" algn="l"/>
              </a:tabLst>
            </a:pPr>
            <a:endParaRPr lang="ru-RU" dirty="0" smtClean="0">
              <a:latin typeface="Arial" pitchFamily="34" charset="0"/>
              <a:cs typeface="Arial" pitchFamily="34" charset="0"/>
            </a:endParaRPr>
          </a:p>
          <a:p>
            <a:pPr lvl="0" algn="just" eaLnBrk="0" fontAlgn="base" hangingPunct="0">
              <a:spcBef>
                <a:spcPct val="0"/>
              </a:spcBef>
              <a:spcAft>
                <a:spcPct val="0"/>
              </a:spcAft>
              <a:buFontTx/>
              <a:buChar char="•"/>
              <a:tabLst>
                <a:tab pos="409575" algn="l"/>
              </a:tabLst>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0"/>
            <a:ext cx="9144000" cy="7072290"/>
          </a:xfrm>
          <a:prstGeom prst="rect">
            <a:avLst/>
          </a:prstGeom>
          <a:noFill/>
        </p:spPr>
      </p:pic>
      <p:sp>
        <p:nvSpPr>
          <p:cNvPr id="2049" name="Rectangle 1"/>
          <p:cNvSpPr>
            <a:spLocks noChangeArrowheads="1"/>
          </p:cNvSpPr>
          <p:nvPr/>
        </p:nvSpPr>
        <p:spPr bwMode="auto">
          <a:xfrm>
            <a:off x="1357290" y="571480"/>
            <a:ext cx="7143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fontAlgn="base">
              <a:spcBef>
                <a:spcPct val="0"/>
              </a:spcBef>
              <a:spcAft>
                <a:spcPct val="0"/>
              </a:spcAf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Связная речь является важной   частью развития речи.</a:t>
            </a:r>
            <a:r>
              <a:rPr lang="ru-RU" sz="3200" dirty="0" smtClean="0"/>
              <a:t> </a:t>
            </a:r>
          </a:p>
          <a:p>
            <a:pPr algn="ctr" fontAlgn="base">
              <a:spcBef>
                <a:spcPct val="0"/>
              </a:spcBef>
              <a:spcAft>
                <a:spcPct val="0"/>
              </a:spcAft>
            </a:pPr>
            <a:endParaRPr lang="ru-RU" sz="3200" dirty="0" smtClean="0"/>
          </a:p>
          <a:p>
            <a:pPr algn="ctr" fontAlgn="base">
              <a:spcBef>
                <a:spcPct val="0"/>
              </a:spcBef>
              <a:spcAft>
                <a:spcPct val="0"/>
              </a:spcAft>
            </a:pPr>
            <a:r>
              <a:rPr lang="ru-RU" sz="3200" dirty="0" smtClean="0">
                <a:latin typeface="Times New Roman" pitchFamily="18" charset="0"/>
                <a:cs typeface="Times New Roman" pitchFamily="18" charset="0"/>
              </a:rPr>
              <a:t>Понятие </a:t>
            </a:r>
            <a:r>
              <a:rPr lang="ru-RU" sz="3200" b="1" dirty="0" smtClean="0">
                <a:solidFill>
                  <a:srgbClr val="FF0000"/>
                </a:solidFill>
                <a:latin typeface="Times New Roman" pitchFamily="18" charset="0"/>
                <a:cs typeface="Times New Roman" pitchFamily="18" charset="0"/>
              </a:rPr>
              <a:t>«связная речь»</a:t>
            </a:r>
            <a:r>
              <a:rPr lang="ru-RU" sz="3200" dirty="0" smtClean="0">
                <a:solidFill>
                  <a:srgbClr val="FF0000"/>
                </a:solidFill>
                <a:latin typeface="Times New Roman" pitchFamily="18" charset="0"/>
                <a:cs typeface="Times New Roman" pitchFamily="18" charset="0"/>
              </a:rPr>
              <a:t> </a:t>
            </a:r>
            <a:r>
              <a:rPr lang="ru-RU" sz="3200" dirty="0" smtClean="0">
                <a:latin typeface="Times New Roman" pitchFamily="18" charset="0"/>
                <a:cs typeface="Times New Roman" pitchFamily="18" charset="0"/>
              </a:rPr>
              <a:t>относится как </a:t>
            </a:r>
            <a:r>
              <a:rPr lang="ru-RU" sz="3200" i="1" dirty="0" smtClean="0">
                <a:latin typeface="Times New Roman" pitchFamily="18" charset="0"/>
                <a:cs typeface="Times New Roman" pitchFamily="18" charset="0"/>
              </a:rPr>
              <a:t>к диалогической</a:t>
            </a:r>
            <a:r>
              <a:rPr lang="ru-RU" sz="3200" dirty="0" smtClean="0">
                <a:latin typeface="Times New Roman" pitchFamily="18" charset="0"/>
                <a:cs typeface="Times New Roman" pitchFamily="18" charset="0"/>
              </a:rPr>
              <a:t> (т.е. разговорной), так и </a:t>
            </a:r>
            <a:r>
              <a:rPr lang="ru-RU" sz="3200" i="1" dirty="0" smtClean="0">
                <a:latin typeface="Times New Roman" pitchFamily="18" charset="0"/>
                <a:cs typeface="Times New Roman" pitchFamily="18" charset="0"/>
              </a:rPr>
              <a:t>монологической</a:t>
            </a:r>
            <a:r>
              <a:rPr lang="ru-RU" sz="3200" dirty="0" smtClean="0">
                <a:latin typeface="Times New Roman" pitchFamily="18" charset="0"/>
                <a:cs typeface="Times New Roman" pitchFamily="18" charset="0"/>
              </a:rPr>
              <a:t> (рассказывание) </a:t>
            </a:r>
            <a:r>
              <a:rPr lang="ru-RU" sz="3200" i="1" dirty="0" smtClean="0">
                <a:latin typeface="Times New Roman" pitchFamily="18" charset="0"/>
                <a:cs typeface="Times New Roman" pitchFamily="18" charset="0"/>
              </a:rPr>
              <a:t>формам </a:t>
            </a:r>
            <a:r>
              <a:rPr lang="ru-RU" sz="3200" dirty="0" smtClean="0">
                <a:latin typeface="Times New Roman" pitchFamily="18" charset="0"/>
                <a:cs typeface="Times New Roman" pitchFamily="18" charset="0"/>
              </a:rPr>
              <a:t>речи.</a:t>
            </a:r>
            <a:endPar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3"/>
          <a:srcRect/>
          <a:stretch>
            <a:fillRect/>
          </a:stretch>
        </p:blipFill>
        <p:spPr bwMode="auto">
          <a:xfrm>
            <a:off x="0" y="-928718"/>
            <a:ext cx="9144000" cy="7429552"/>
          </a:xfrm>
          <a:prstGeom prst="rect">
            <a:avLst/>
          </a:prstGeom>
          <a:noFill/>
        </p:spPr>
      </p:pic>
      <p:sp>
        <p:nvSpPr>
          <p:cNvPr id="5" name="Прямоугольник 4"/>
          <p:cNvSpPr/>
          <p:nvPr/>
        </p:nvSpPr>
        <p:spPr>
          <a:xfrm>
            <a:off x="1428728" y="214291"/>
            <a:ext cx="6500858" cy="1200329"/>
          </a:xfrm>
          <a:prstGeom prst="rect">
            <a:avLst/>
          </a:prstGeom>
        </p:spPr>
        <p:txBody>
          <a:bodyPr wrap="square">
            <a:spAutoFit/>
          </a:bodyPr>
          <a:lstStyle/>
          <a:p>
            <a:endParaRPr lang="ru-RU" b="1" dirty="0" smtClean="0"/>
          </a:p>
          <a:p>
            <a:endParaRPr lang="ru-RU" b="1" dirty="0" smtClean="0"/>
          </a:p>
          <a:p>
            <a:endParaRPr lang="ru-RU" b="1" dirty="0" smtClean="0"/>
          </a:p>
          <a:p>
            <a:endParaRPr lang="ru-RU" dirty="0"/>
          </a:p>
        </p:txBody>
      </p:sp>
      <p:sp>
        <p:nvSpPr>
          <p:cNvPr id="6" name="Прямоугольник 5"/>
          <p:cNvSpPr/>
          <p:nvPr/>
        </p:nvSpPr>
        <p:spPr>
          <a:xfrm>
            <a:off x="2286000" y="2967335"/>
            <a:ext cx="4572000" cy="369332"/>
          </a:xfrm>
          <a:prstGeom prst="rect">
            <a:avLst/>
          </a:prstGeom>
        </p:spPr>
        <p:txBody>
          <a:bodyPr>
            <a:spAutoFit/>
          </a:bodyPr>
          <a:lstStyle/>
          <a:p>
            <a:pPr lvl="0" algn="ctr" fontAlgn="base">
              <a:spcBef>
                <a:spcPct val="0"/>
              </a:spcBef>
              <a:spcAft>
                <a:spcPct val="0"/>
              </a:spcAft>
            </a:pP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p:txBody>
      </p:sp>
      <p:sp>
        <p:nvSpPr>
          <p:cNvPr id="7" name="Прямоугольник 6"/>
          <p:cNvSpPr/>
          <p:nvPr/>
        </p:nvSpPr>
        <p:spPr>
          <a:xfrm>
            <a:off x="1214414" y="58847"/>
            <a:ext cx="7215238" cy="4939814"/>
          </a:xfrm>
          <a:prstGeom prst="rect">
            <a:avLst/>
          </a:prstGeom>
        </p:spPr>
        <p:txBody>
          <a:bodyPr wrap="square">
            <a:spAutoFit/>
          </a:bodyPr>
          <a:lstStyle/>
          <a:p>
            <a:pPr marL="342900" lvl="0" indent="-342900" algn="ctr" fontAlgn="base">
              <a:spcBef>
                <a:spcPct val="0"/>
              </a:spcBef>
              <a:spcAft>
                <a:spcPct val="0"/>
              </a:spcAft>
            </a:pPr>
            <a:r>
              <a:rPr lang="ru-RU" sz="2400" b="1" dirty="0" smtClean="0">
                <a:latin typeface="Times New Roman" pitchFamily="18" charset="0"/>
                <a:ea typeface="Times New Roman" pitchFamily="18" charset="0"/>
                <a:cs typeface="Times New Roman" pitchFamily="18" charset="0"/>
              </a:rPr>
              <a:t>Последовательность пересказа</a:t>
            </a:r>
          </a:p>
          <a:p>
            <a:pPr marL="342900" lvl="0" indent="-342900" algn="just" fontAlgn="base">
              <a:spcBef>
                <a:spcPct val="0"/>
              </a:spcBef>
              <a:spcAft>
                <a:spcPct val="0"/>
              </a:spcAft>
              <a:buFont typeface="+mj-lt"/>
              <a:buAutoNum type="arabicPeriod"/>
            </a:pPr>
            <a:endParaRPr lang="ru-RU" dirty="0" smtClean="0">
              <a:latin typeface="Arial" pitchFamily="34" charset="0"/>
              <a:ea typeface="Times New Roman" pitchFamily="18" charset="0"/>
              <a:cs typeface="Arial" pitchFamily="34" charset="0"/>
            </a:endParaRPr>
          </a:p>
          <a:p>
            <a:pPr marL="342900" lvl="0" indent="-342900" algn="just" fontAlgn="base">
              <a:spcBef>
                <a:spcPct val="0"/>
              </a:spcBef>
              <a:spcAft>
                <a:spcPct val="0"/>
              </a:spcAft>
              <a:buFont typeface="+mj-lt"/>
              <a:buAutoNum type="arabicPeriod"/>
            </a:pPr>
            <a:r>
              <a:rPr lang="ru-RU" dirty="0" smtClean="0">
                <a:latin typeface="Arial" pitchFamily="34" charset="0"/>
                <a:ea typeface="Times New Roman" pitchFamily="18" charset="0"/>
                <a:cs typeface="Arial" pitchFamily="34" charset="0"/>
              </a:rPr>
              <a:t> </a:t>
            </a:r>
            <a:r>
              <a:rPr lang="ru-RU" dirty="0" smtClean="0">
                <a:latin typeface="Times New Roman" pitchFamily="18" charset="0"/>
                <a:ea typeface="Times New Roman" pitchFamily="18" charset="0"/>
                <a:cs typeface="Times New Roman" pitchFamily="18" charset="0"/>
              </a:rPr>
              <a:t>Сначала необходимо подготовить детей к восприятию рассказа (сюда может входить отгадывание загадок о персонажах произведения, уточнение значений отдельных слов и словосочетаний, содержащихся в тексте). </a:t>
            </a:r>
          </a:p>
          <a:p>
            <a:pPr marL="342900" lvl="0" indent="-342900" algn="just" fontAlgn="base">
              <a:spcBef>
                <a:spcPct val="0"/>
              </a:spcBef>
              <a:spcAft>
                <a:spcPct val="0"/>
              </a:spcAft>
              <a:buFont typeface="+mj-lt"/>
              <a:buAutoNum type="arabicPeriod"/>
            </a:pPr>
            <a:r>
              <a:rPr lang="ru-RU" dirty="0" smtClean="0">
                <a:latin typeface="Times New Roman" pitchFamily="18" charset="0"/>
                <a:ea typeface="Times New Roman" pitchFamily="18" charset="0"/>
                <a:cs typeface="Times New Roman" pitchFamily="18" charset="0"/>
              </a:rPr>
              <a:t>После этого текст прочитывается дважды, в медленном темпе. </a:t>
            </a:r>
          </a:p>
          <a:p>
            <a:pPr marL="342900" lvl="0" indent="-342900" algn="just" fontAlgn="base">
              <a:spcBef>
                <a:spcPct val="0"/>
              </a:spcBef>
              <a:spcAft>
                <a:spcPct val="0"/>
              </a:spcAft>
              <a:buFont typeface="+mj-lt"/>
              <a:buAutoNum type="arabicPeriod"/>
            </a:pPr>
            <a:r>
              <a:rPr lang="ru-RU" dirty="0" smtClean="0">
                <a:latin typeface="Times New Roman" pitchFamily="18" charset="0"/>
                <a:ea typeface="Times New Roman" pitchFamily="18" charset="0"/>
                <a:cs typeface="Times New Roman" pitchFamily="18" charset="0"/>
              </a:rPr>
              <a:t>При повторном чтении рекомендуется </a:t>
            </a:r>
            <a:r>
              <a:rPr lang="ru-RU" i="1" dirty="0" smtClean="0">
                <a:latin typeface="Times New Roman" pitchFamily="18" charset="0"/>
                <a:ea typeface="Times New Roman" pitchFamily="18" charset="0"/>
                <a:cs typeface="Times New Roman" pitchFamily="18" charset="0"/>
              </a:rPr>
              <a:t>прием завершения детьми отдельных, не законченных педагогом предложений.</a:t>
            </a:r>
            <a:endParaRPr lang="ru-RU" sz="1050" dirty="0" smtClean="0">
              <a:latin typeface="Times New Roman" pitchFamily="18" charset="0"/>
              <a:cs typeface="Times New Roman" pitchFamily="18" charset="0"/>
            </a:endParaRPr>
          </a:p>
          <a:p>
            <a:pPr marL="342900" lvl="0" indent="-342900" algn="just" eaLnBrk="0" fontAlgn="base" hangingPunct="0">
              <a:spcBef>
                <a:spcPct val="0"/>
              </a:spcBef>
              <a:spcAft>
                <a:spcPct val="0"/>
              </a:spcAft>
              <a:buFont typeface="+mj-lt"/>
              <a:buAutoNum type="arabicPeriod"/>
            </a:pPr>
            <a:r>
              <a:rPr lang="ru-RU" dirty="0" smtClean="0">
                <a:latin typeface="Times New Roman" pitchFamily="18" charset="0"/>
                <a:ea typeface="Times New Roman" pitchFamily="18" charset="0"/>
                <a:cs typeface="Times New Roman" pitchFamily="18" charset="0"/>
              </a:rPr>
              <a:t>Далее в вопросно-ответной форме проводится  разбор содержания произведения </a:t>
            </a:r>
            <a:r>
              <a:rPr lang="ru-RU" i="1" dirty="0" smtClean="0">
                <a:latin typeface="Times New Roman" pitchFamily="18" charset="0"/>
                <a:ea typeface="Times New Roman" pitchFamily="18" charset="0"/>
                <a:cs typeface="Times New Roman" pitchFamily="18" charset="0"/>
              </a:rPr>
              <a:t>(«языковой» и «содержательный</a:t>
            </a:r>
            <a:r>
              <a:rPr lang="ru-RU" dirty="0" smtClean="0">
                <a:latin typeface="Times New Roman" pitchFamily="18" charset="0"/>
                <a:ea typeface="Times New Roman" pitchFamily="18" charset="0"/>
                <a:cs typeface="Times New Roman" pitchFamily="18" charset="0"/>
              </a:rPr>
              <a:t>»).</a:t>
            </a:r>
          </a:p>
          <a:p>
            <a:pPr lvl="0" algn="just" eaLnBrk="0" fontAlgn="base" hangingPunct="0">
              <a:spcBef>
                <a:spcPct val="0"/>
              </a:spcBef>
              <a:spcAft>
                <a:spcPct val="0"/>
              </a:spcAft>
            </a:pPr>
            <a:endParaRPr lang="ru-RU" sz="105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sz="1050" dirty="0" smtClean="0">
              <a:latin typeface="Times New Roman" pitchFamily="18" charset="0"/>
              <a:cs typeface="Times New Roman" pitchFamily="18" charset="0"/>
            </a:endParaRPr>
          </a:p>
          <a:p>
            <a:pPr lvl="0" algn="just"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      Подготовленные педагогом вопросы должны быть направлены на выделение основных моментов сюжетного действия, их последовательности, на определение действующих лиц и наиболее значимых деталей повествования. В процессе разбора применяется иллюстративный материал.</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3"/>
          <a:srcRect/>
          <a:stretch>
            <a:fillRect/>
          </a:stretch>
        </p:blipFill>
        <p:spPr bwMode="auto">
          <a:xfrm>
            <a:off x="0" y="-928718"/>
            <a:ext cx="9144000" cy="7786718"/>
          </a:xfrm>
          <a:prstGeom prst="rect">
            <a:avLst/>
          </a:prstGeom>
          <a:noFill/>
        </p:spPr>
      </p:pic>
      <p:sp>
        <p:nvSpPr>
          <p:cNvPr id="5" name="Прямоугольник 4"/>
          <p:cNvSpPr/>
          <p:nvPr/>
        </p:nvSpPr>
        <p:spPr>
          <a:xfrm>
            <a:off x="1428728" y="214291"/>
            <a:ext cx="6500858" cy="1200329"/>
          </a:xfrm>
          <a:prstGeom prst="rect">
            <a:avLst/>
          </a:prstGeom>
        </p:spPr>
        <p:txBody>
          <a:bodyPr wrap="square">
            <a:spAutoFit/>
          </a:bodyPr>
          <a:lstStyle/>
          <a:p>
            <a:endParaRPr lang="ru-RU" b="1" dirty="0" smtClean="0"/>
          </a:p>
          <a:p>
            <a:endParaRPr lang="ru-RU" b="1" dirty="0" smtClean="0"/>
          </a:p>
          <a:p>
            <a:endParaRPr lang="ru-RU" b="1" dirty="0" smtClean="0"/>
          </a:p>
          <a:p>
            <a:endParaRPr lang="ru-RU" dirty="0"/>
          </a:p>
        </p:txBody>
      </p:sp>
      <p:sp>
        <p:nvSpPr>
          <p:cNvPr id="6" name="Прямоугольник 5"/>
          <p:cNvSpPr/>
          <p:nvPr/>
        </p:nvSpPr>
        <p:spPr>
          <a:xfrm>
            <a:off x="2286000" y="2967335"/>
            <a:ext cx="4572000" cy="369332"/>
          </a:xfrm>
          <a:prstGeom prst="rect">
            <a:avLst/>
          </a:prstGeom>
        </p:spPr>
        <p:txBody>
          <a:bodyPr>
            <a:spAutoFit/>
          </a:bodyPr>
          <a:lstStyle/>
          <a:p>
            <a:pPr lvl="0" algn="ctr" fontAlgn="base">
              <a:spcBef>
                <a:spcPct val="0"/>
              </a:spcBef>
              <a:spcAft>
                <a:spcPct val="0"/>
              </a:spcAft>
            </a:pP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p:txBody>
      </p:sp>
      <p:sp>
        <p:nvSpPr>
          <p:cNvPr id="7" name="Прямоугольник 6"/>
          <p:cNvSpPr/>
          <p:nvPr/>
        </p:nvSpPr>
        <p:spPr>
          <a:xfrm>
            <a:off x="1214414" y="58847"/>
            <a:ext cx="7215238" cy="2308324"/>
          </a:xfrm>
          <a:prstGeom prst="rect">
            <a:avLst/>
          </a:prstGeom>
        </p:spPr>
        <p:txBody>
          <a:bodyPr wrap="square">
            <a:spAutoFit/>
          </a:bodyPr>
          <a:lstStyle/>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smtClean="0">
              <a:latin typeface="Times New Roman" pitchFamily="18" charset="0"/>
              <a:cs typeface="Times New Roman" pitchFamily="18" charset="0"/>
            </a:endParaRPr>
          </a:p>
          <a:p>
            <a:pPr marL="342900" lvl="0" indent="-342900" algn="ctr" fontAlgn="base">
              <a:spcBef>
                <a:spcPct val="0"/>
              </a:spcBef>
              <a:spcAft>
                <a:spcPct val="0"/>
              </a:spcAft>
            </a:pPr>
            <a:endParaRPr lang="ru-RU" dirty="0">
              <a:latin typeface="Times New Roman" pitchFamily="18" charset="0"/>
              <a:cs typeface="Times New Roman" pitchFamily="18" charset="0"/>
            </a:endParaRPr>
          </a:p>
        </p:txBody>
      </p:sp>
      <p:sp>
        <p:nvSpPr>
          <p:cNvPr id="8" name="Прямоугольник 7"/>
          <p:cNvSpPr/>
          <p:nvPr/>
        </p:nvSpPr>
        <p:spPr>
          <a:xfrm>
            <a:off x="928662" y="-571528"/>
            <a:ext cx="7358114" cy="7540526"/>
          </a:xfrm>
          <a:prstGeom prst="rect">
            <a:avLst/>
          </a:prstGeom>
        </p:spPr>
        <p:txBody>
          <a:bodyPr wrap="square">
            <a:spAutoFit/>
          </a:bodyPr>
          <a:lstStyle/>
          <a:p>
            <a:pPr lvl="0" algn="ctr" fontAlgn="base">
              <a:spcBef>
                <a:spcPct val="0"/>
              </a:spcBef>
              <a:spcAft>
                <a:spcPct val="0"/>
              </a:spcAft>
              <a:tabLst>
                <a:tab pos="228600" algn="l"/>
              </a:tabLst>
            </a:pPr>
            <a:endParaRPr lang="ru-RU" sz="2000" b="1" dirty="0" smtClean="0">
              <a:latin typeface="Times New Roman" pitchFamily="18" charset="0"/>
              <a:ea typeface="Times New Roman" pitchFamily="18" charset="0"/>
              <a:cs typeface="Times New Roman" pitchFamily="18" charset="0"/>
            </a:endParaRPr>
          </a:p>
          <a:p>
            <a:pPr lvl="0" algn="ctr" fontAlgn="base">
              <a:spcBef>
                <a:spcPct val="0"/>
              </a:spcBef>
              <a:spcAft>
                <a:spcPct val="0"/>
              </a:spcAft>
              <a:tabLst>
                <a:tab pos="228600" algn="l"/>
              </a:tabLst>
            </a:pPr>
            <a:endParaRPr lang="ru-RU" sz="2000" b="1" dirty="0" smtClean="0">
              <a:latin typeface="Times New Roman" pitchFamily="18" charset="0"/>
              <a:ea typeface="Times New Roman" pitchFamily="18" charset="0"/>
              <a:cs typeface="Times New Roman" pitchFamily="18" charset="0"/>
            </a:endParaRPr>
          </a:p>
          <a:p>
            <a:pPr lvl="0" algn="ctr" fontAlgn="base">
              <a:spcBef>
                <a:spcPct val="0"/>
              </a:spcBef>
              <a:spcAft>
                <a:spcPct val="0"/>
              </a:spcAft>
              <a:tabLst>
                <a:tab pos="228600" algn="l"/>
              </a:tabLst>
            </a:pPr>
            <a:r>
              <a:rPr lang="ru-RU" sz="2000" b="1" dirty="0" smtClean="0">
                <a:latin typeface="Times New Roman" pitchFamily="18" charset="0"/>
                <a:ea typeface="Times New Roman" pitchFamily="18" charset="0"/>
                <a:cs typeface="Times New Roman" pitchFamily="18" charset="0"/>
              </a:rPr>
              <a:t>Требования к организации занятий по пересказу</a:t>
            </a:r>
          </a:p>
          <a:p>
            <a:pPr lvl="0" algn="ctr" fontAlgn="base">
              <a:spcBef>
                <a:spcPct val="0"/>
              </a:spcBef>
              <a:spcAft>
                <a:spcPct val="0"/>
              </a:spcAft>
              <a:tabLst>
                <a:tab pos="2286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228600" algn="l"/>
              </a:tabLst>
            </a:pPr>
            <a:r>
              <a:rPr lang="ru-RU" sz="2000" dirty="0" smtClean="0">
                <a:latin typeface="Times New Roman" pitchFamily="18" charset="0"/>
                <a:ea typeface="Times New Roman" pitchFamily="18" charset="0"/>
                <a:cs typeface="Times New Roman" pitchFamily="18" charset="0"/>
              </a:rPr>
              <a:t>  Необходимы четкая организация занятия и внимание педагога к каждому ребенку.</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228600" algn="l"/>
              </a:tabLst>
            </a:pPr>
            <a:r>
              <a:rPr lang="ru-RU" sz="2000" dirty="0" smtClean="0">
                <a:latin typeface="Times New Roman" pitchFamily="18" charset="0"/>
                <a:ea typeface="Times New Roman" pitchFamily="18" charset="0"/>
                <a:cs typeface="Times New Roman" pitchFamily="18" charset="0"/>
              </a:rPr>
              <a:t> Произведения, предназначенные для пересказа, необходимо читать всей группе, беседу проводить тоже со всей группой. Если текст оказался для этой группы детей сложным и в целом недостаточно разобран, его следует поручить пересказать тому, кто хорошо это делает. В дальнейшем воспитатель повторно может предложить всей группе пересказать текст, но предварительно надо прочитать его еще раз. </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228600" algn="l"/>
              </a:tabLst>
            </a:pPr>
            <a:r>
              <a:rPr lang="ru-RU" sz="2000" dirty="0" smtClean="0">
                <a:latin typeface="Times New Roman" pitchFamily="18" charset="0"/>
                <a:ea typeface="Times New Roman" pitchFamily="18" charset="0"/>
                <a:cs typeface="Times New Roman" pitchFamily="18" charset="0"/>
              </a:rPr>
              <a:t>Количество участвующих в пересказе на одном занятии зависит от размера произведения и от полноты пересказов (примерно 5-7 детей).</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228600" algn="l"/>
              </a:tabLst>
            </a:pPr>
            <a:r>
              <a:rPr lang="ru-RU" sz="2000" dirty="0" smtClean="0">
                <a:latin typeface="Times New Roman" pitchFamily="18" charset="0"/>
                <a:ea typeface="Times New Roman" pitchFamily="18" charset="0"/>
                <a:cs typeface="Times New Roman" pitchFamily="18" charset="0"/>
              </a:rPr>
              <a:t>На занятиях по пересказу следует добиваться, чтобы успехи делал каждый ребенок. Часто можно видеть, что в беседе после прочтения произведения принимают участие лишь наиболее развитые воспитанники, они же и пересказывают. В результате 5-6 детей из всей группы пересказывает хорошо, 8-10 – кое-как и кое-что,  а остальные не умеют передать последовательность ни одного текста.</a:t>
            </a: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228600" algn="l"/>
              </a:tabLst>
            </a:pP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428652"/>
            <a:ext cx="9144000" cy="7286652"/>
          </a:xfrm>
          <a:prstGeom prst="rect">
            <a:avLst/>
          </a:prstGeom>
          <a:noFill/>
        </p:spPr>
      </p:pic>
      <p:sp>
        <p:nvSpPr>
          <p:cNvPr id="4" name="Прямоугольник 3"/>
          <p:cNvSpPr/>
          <p:nvPr/>
        </p:nvSpPr>
        <p:spPr>
          <a:xfrm>
            <a:off x="1285852" y="285728"/>
            <a:ext cx="6786610" cy="3539430"/>
          </a:xfrm>
          <a:prstGeom prst="rect">
            <a:avLst/>
          </a:prstGeom>
        </p:spPr>
        <p:txBody>
          <a:bodyPr wrap="square">
            <a:spAutoFit/>
          </a:bodyPr>
          <a:lstStyle/>
          <a:p>
            <a:pPr algn="ctr"/>
            <a:r>
              <a:rPr lang="ru-RU" sz="2800" b="1" dirty="0" smtClean="0"/>
              <a:t> </a:t>
            </a:r>
            <a:r>
              <a:rPr lang="ru-RU" sz="2800" b="1" dirty="0" smtClean="0">
                <a:solidFill>
                  <a:srgbClr val="FF0000"/>
                </a:solidFill>
                <a:latin typeface="Times New Roman" pitchFamily="18" charset="0"/>
                <a:cs typeface="Times New Roman" pitchFamily="18" charset="0"/>
              </a:rPr>
              <a:t>Обучение рассказыванию по картине</a:t>
            </a:r>
          </a:p>
          <a:p>
            <a:endParaRPr lang="ru-RU" sz="2800" b="1"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В основе рассказывания по картине лежит восприятие детьми окружающей жизни.         Картина не только расширяет и углубляет детские представления об  общественных   и природных явлениях, но и воздействует на эмоции детей, вызывает интерес к рассказыванию, побуждает говорить даже молчаливых и застенчивых</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0"/>
            <a:ext cx="9358346" cy="6858000"/>
          </a:xfrm>
          <a:prstGeom prst="rect">
            <a:avLst/>
          </a:prstGeom>
          <a:noFill/>
        </p:spPr>
      </p:pic>
      <p:sp>
        <p:nvSpPr>
          <p:cNvPr id="4" name="Прямоугольник 3"/>
          <p:cNvSpPr/>
          <p:nvPr/>
        </p:nvSpPr>
        <p:spPr>
          <a:xfrm>
            <a:off x="2143108" y="714356"/>
            <a:ext cx="5715040" cy="1292662"/>
          </a:xfrm>
          <a:prstGeom prst="rect">
            <a:avLst/>
          </a:prstGeom>
        </p:spPr>
        <p:txBody>
          <a:bodyPr wrap="square">
            <a:spAutoFit/>
          </a:bodyPr>
          <a:lstStyle/>
          <a:p>
            <a:endParaRPr lang="ru-RU" b="1" i="1" dirty="0" smtClean="0"/>
          </a:p>
          <a:p>
            <a:r>
              <a:rPr lang="ru-RU" sz="2400" b="1" dirty="0" smtClean="0">
                <a:latin typeface="Times New Roman" pitchFamily="18" charset="0"/>
                <a:cs typeface="Times New Roman" pitchFamily="18" charset="0"/>
              </a:rPr>
              <a:t>ТРЕБОВАНИЯ К ОТБОРУ КАРТИН:</a:t>
            </a:r>
          </a:p>
          <a:p>
            <a:endParaRPr lang="ru-RU" b="1" i="1" dirty="0" smtClean="0"/>
          </a:p>
          <a:p>
            <a:endParaRPr lang="ru-RU" b="1" i="1" dirty="0"/>
          </a:p>
        </p:txBody>
      </p:sp>
      <p:sp>
        <p:nvSpPr>
          <p:cNvPr id="5" name="Прямоугольник 4"/>
          <p:cNvSpPr/>
          <p:nvPr/>
        </p:nvSpPr>
        <p:spPr>
          <a:xfrm>
            <a:off x="1428728" y="571480"/>
            <a:ext cx="7215238" cy="1754326"/>
          </a:xfrm>
          <a:prstGeom prst="rect">
            <a:avLst/>
          </a:prstGeom>
        </p:spPr>
        <p:txBody>
          <a:bodyPr wrap="square">
            <a:spAutoFit/>
          </a:bodyPr>
          <a:lstStyle/>
          <a:p>
            <a:pPr marL="342900" indent="-342900"/>
            <a:endParaRPr lang="ru-RU" b="1" dirty="0" smtClean="0"/>
          </a:p>
          <a:p>
            <a:pPr marL="342900" indent="-342900" algn="ctr"/>
            <a:endParaRPr lang="ru-RU" b="1" dirty="0" smtClean="0">
              <a:latin typeface="Times New Roman" pitchFamily="18" charset="0"/>
              <a:cs typeface="Times New Roman" pitchFamily="18" charset="0"/>
            </a:endParaRPr>
          </a:p>
          <a:p>
            <a:pPr marL="342900" indent="-342900" algn="ctr"/>
            <a:endParaRPr lang="ru-RU" b="1" dirty="0" smtClean="0">
              <a:latin typeface="Times New Roman" pitchFamily="18" charset="0"/>
              <a:cs typeface="Times New Roman" pitchFamily="18" charset="0"/>
            </a:endParaRPr>
          </a:p>
          <a:p>
            <a:pPr marL="342900" indent="-342900" algn="ctr"/>
            <a:endParaRPr lang="ru-RU" b="1" dirty="0" smtClean="0">
              <a:latin typeface="Times New Roman" pitchFamily="18" charset="0"/>
              <a:cs typeface="Times New Roman" pitchFamily="18" charset="0"/>
            </a:endParaRPr>
          </a:p>
          <a:p>
            <a:pPr marL="342900" indent="-342900">
              <a:buFont typeface="Arial" pitchFamily="34" charset="0"/>
              <a:buChar char="•"/>
            </a:pPr>
            <a:endParaRPr lang="ru-RU" b="1" dirty="0" smtClean="0">
              <a:latin typeface="Times New Roman" pitchFamily="18" charset="0"/>
              <a:cs typeface="Times New Roman" pitchFamily="18" charset="0"/>
            </a:endParaRPr>
          </a:p>
          <a:p>
            <a:pPr marL="342900" indent="-342900">
              <a:buFont typeface="Arial" pitchFamily="34" charset="0"/>
              <a:buChar char="•"/>
            </a:pPr>
            <a:endParaRPr lang="ru-RU" dirty="0">
              <a:latin typeface="Times New Roman" pitchFamily="18" charset="0"/>
              <a:cs typeface="Times New Roman" pitchFamily="18" charset="0"/>
            </a:endParaRPr>
          </a:p>
        </p:txBody>
      </p:sp>
      <p:sp>
        <p:nvSpPr>
          <p:cNvPr id="6" name="Прямоугольник 5"/>
          <p:cNvSpPr/>
          <p:nvPr/>
        </p:nvSpPr>
        <p:spPr>
          <a:xfrm>
            <a:off x="1785918" y="2071678"/>
            <a:ext cx="6357982" cy="3477875"/>
          </a:xfrm>
          <a:prstGeom prst="rect">
            <a:avLst/>
          </a:prstGeom>
        </p:spPr>
        <p:txBody>
          <a:bodyPr wrap="square">
            <a:spAutoFit/>
          </a:bodyPr>
          <a:lstStyle/>
          <a:p>
            <a:pPr marL="342900" indent="-342900">
              <a:buFont typeface="Wingdings" pitchFamily="2" charset="2"/>
              <a:buChar char="§"/>
            </a:pPr>
            <a:r>
              <a:rPr lang="ru-RU" sz="2000" dirty="0" smtClean="0">
                <a:latin typeface="Times New Roman" pitchFamily="18" charset="0"/>
                <a:cs typeface="Times New Roman" pitchFamily="18" charset="0"/>
              </a:rPr>
              <a:t>Содержание картины должно быть: интересным, понятным, воспитывающим положительное отношение к окружающему;</a:t>
            </a:r>
          </a:p>
          <a:p>
            <a:pPr marL="342900" indent="-342900">
              <a:buFont typeface="Wingdings" pitchFamily="2" charset="2"/>
              <a:buChar char="§"/>
            </a:pPr>
            <a:r>
              <a:rPr lang="ru-RU" sz="2000" dirty="0" smtClean="0">
                <a:latin typeface="Times New Roman" pitchFamily="18" charset="0"/>
                <a:cs typeface="Times New Roman" pitchFamily="18" charset="0"/>
              </a:rPr>
              <a:t>  Картина должна быть высокохудожественной: изображения персонажей, животных и других объектов должны быть реалистическими; </a:t>
            </a:r>
          </a:p>
          <a:p>
            <a:pPr lvl="0">
              <a:buFont typeface="Wingdings" pitchFamily="2" charset="2"/>
              <a:buChar char="§"/>
            </a:pPr>
            <a:r>
              <a:rPr lang="ru-RU" sz="2000" dirty="0" smtClean="0">
                <a:latin typeface="Times New Roman" pitchFamily="18" charset="0"/>
                <a:cs typeface="Times New Roman" pitchFamily="18" charset="0"/>
              </a:rPr>
              <a:t>     Картина должна быть доступна не только по содержанию, но и по изображению. </a:t>
            </a:r>
          </a:p>
          <a:p>
            <a:pPr lvl="0">
              <a:buFont typeface="Wingdings" pitchFamily="2" charset="2"/>
              <a:buChar char="§"/>
            </a:pPr>
            <a:r>
              <a:rPr lang="ru-RU" sz="2000" dirty="0" smtClean="0">
                <a:latin typeface="Times New Roman" pitchFamily="18" charset="0"/>
                <a:cs typeface="Times New Roman" pitchFamily="18" charset="0"/>
              </a:rPr>
              <a:t>     Не должно быть картин с чрезмерным нагромождением деталей, иначе дети отвлекаются от главного.</a:t>
            </a:r>
            <a:endParaRPr lang="ru-RU"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3"/>
          <a:srcRect/>
          <a:stretch>
            <a:fillRect/>
          </a:stretch>
        </p:blipFill>
        <p:spPr bwMode="auto">
          <a:xfrm>
            <a:off x="0" y="-214290"/>
            <a:ext cx="9144000" cy="7072290"/>
          </a:xfrm>
          <a:prstGeom prst="rect">
            <a:avLst/>
          </a:prstGeom>
          <a:noFill/>
        </p:spPr>
      </p:pic>
      <p:sp>
        <p:nvSpPr>
          <p:cNvPr id="4" name="Прямоугольник 3"/>
          <p:cNvSpPr/>
          <p:nvPr/>
        </p:nvSpPr>
        <p:spPr>
          <a:xfrm>
            <a:off x="1571604" y="500042"/>
            <a:ext cx="6572296" cy="4524315"/>
          </a:xfrm>
          <a:prstGeom prst="rect">
            <a:avLst/>
          </a:prstGeom>
        </p:spPr>
        <p:txBody>
          <a:bodyPr wrap="square">
            <a:spAutoFit/>
          </a:bodyPr>
          <a:lstStyle/>
          <a:p>
            <a:pPr lvl="0" algn="ctr" fontAlgn="base">
              <a:spcBef>
                <a:spcPct val="0"/>
              </a:spcBef>
              <a:spcAft>
                <a:spcPct val="0"/>
              </a:spcAft>
              <a:tabLst>
                <a:tab pos="457200" algn="l"/>
              </a:tabLst>
            </a:pPr>
            <a:r>
              <a:rPr lang="ru-RU" sz="2400" b="1" dirty="0" smtClean="0">
                <a:latin typeface="Times New Roman" pitchFamily="18" charset="0"/>
                <a:ea typeface="Times New Roman" pitchFamily="18" charset="0"/>
                <a:cs typeface="Times New Roman" pitchFamily="18" charset="0"/>
              </a:rPr>
              <a:t>Виды занятий по обучению</a:t>
            </a:r>
            <a:endParaRPr lang="ru-RU" sz="2400" dirty="0" smtClean="0">
              <a:latin typeface="Times New Roman" pitchFamily="18" charset="0"/>
              <a:cs typeface="Times New Roman" pitchFamily="18" charset="0"/>
            </a:endParaRPr>
          </a:p>
          <a:p>
            <a:pPr lvl="0" algn="ctr" eaLnBrk="0" fontAlgn="base" hangingPunct="0">
              <a:spcBef>
                <a:spcPct val="0"/>
              </a:spcBef>
              <a:spcAft>
                <a:spcPct val="0"/>
              </a:spcAft>
              <a:tabLst>
                <a:tab pos="457200" algn="l"/>
              </a:tabLst>
            </a:pPr>
            <a:r>
              <a:rPr lang="ru-RU" sz="2400" b="1" dirty="0" smtClean="0">
                <a:latin typeface="Times New Roman" pitchFamily="18" charset="0"/>
                <a:ea typeface="Times New Roman" pitchFamily="18" charset="0"/>
                <a:cs typeface="Times New Roman" pitchFamily="18" charset="0"/>
              </a:rPr>
              <a:t>детей рассказыванию по картине</a:t>
            </a: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описательного рассказа по предметной картине.</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описательного рассказа по сюжетной картине.</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Придумывание повествовательного рассказа по сюжетной  картине.    </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рассказа по последовательной сюжетной серии      картин.</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описательного рассказа по пейзажной картине и натюрморту.</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Творческое рассказывание по сюжетной картине</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3"/>
          <a:srcRect/>
          <a:stretch>
            <a:fillRect/>
          </a:stretch>
        </p:blipFill>
        <p:spPr bwMode="auto">
          <a:xfrm>
            <a:off x="0" y="-571528"/>
            <a:ext cx="9144000" cy="7072290"/>
          </a:xfrm>
          <a:prstGeom prst="rect">
            <a:avLst/>
          </a:prstGeom>
          <a:noFill/>
        </p:spPr>
      </p:pic>
      <p:sp>
        <p:nvSpPr>
          <p:cNvPr id="4" name="Прямоугольник 3"/>
          <p:cNvSpPr/>
          <p:nvPr/>
        </p:nvSpPr>
        <p:spPr>
          <a:xfrm>
            <a:off x="928662" y="0"/>
            <a:ext cx="7500990" cy="6309420"/>
          </a:xfrm>
          <a:prstGeom prst="rect">
            <a:avLst/>
          </a:prstGeom>
        </p:spPr>
        <p:txBody>
          <a:bodyPr wrap="square">
            <a:spAutoFit/>
          </a:bodyPr>
          <a:lstStyle/>
          <a:p>
            <a:pPr lvl="0" algn="ctr" fontAlgn="base">
              <a:spcBef>
                <a:spcPct val="0"/>
              </a:spcBef>
              <a:spcAft>
                <a:spcPct val="0"/>
              </a:spcAft>
            </a:pPr>
            <a:r>
              <a:rPr lang="ru-RU" sz="2400" b="1" dirty="0" smtClean="0">
                <a:latin typeface="Times New Roman" pitchFamily="18" charset="0"/>
                <a:ea typeface="Times New Roman" pitchFamily="18" charset="0"/>
                <a:cs typeface="Times New Roman" pitchFamily="18" charset="0"/>
              </a:rPr>
              <a:t>НОД во 2 младшей группе</a:t>
            </a:r>
            <a:endParaRPr lang="ru-RU" sz="2400" dirty="0" smtClean="0">
              <a:latin typeface="Times New Roman" pitchFamily="18" charset="0"/>
              <a:cs typeface="Times New Roman" pitchFamily="18" charset="0"/>
            </a:endParaRPr>
          </a:p>
          <a:p>
            <a:pPr lvl="0"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          Задачи:</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 1. </a:t>
            </a:r>
            <a:r>
              <a:rPr lang="ru-RU" sz="1600" dirty="0" smtClean="0">
                <a:latin typeface="Times New Roman" pitchFamily="18" charset="0"/>
                <a:ea typeface="Times New Roman" pitchFamily="18" charset="0"/>
                <a:cs typeface="Times New Roman" pitchFamily="18" charset="0"/>
              </a:rPr>
              <a:t>Научить рассматривать картину, формировать умение замечать в   </a:t>
            </a:r>
            <a:endParaRPr lang="ru-RU" sz="1600" dirty="0" smtClean="0">
              <a:latin typeface="Times New Roman" pitchFamily="18" charset="0"/>
              <a:cs typeface="Times New Roman" pitchFamily="18" charset="0"/>
            </a:endParaRPr>
          </a:p>
          <a:p>
            <a:r>
              <a:rPr lang="ru-RU" sz="1600" dirty="0" smtClean="0">
                <a:latin typeface="Times New Roman" pitchFamily="18" charset="0"/>
                <a:ea typeface="Times New Roman" pitchFamily="18" charset="0"/>
                <a:cs typeface="Times New Roman" pitchFamily="18" charset="0"/>
              </a:rPr>
              <a:t>     ней самое главное.</a:t>
            </a:r>
          </a:p>
          <a:p>
            <a:r>
              <a:rPr lang="ru-RU" sz="1600" dirty="0" smtClean="0">
                <a:latin typeface="Times New Roman" pitchFamily="18" charset="0"/>
                <a:cs typeface="Times New Roman" pitchFamily="18" charset="0"/>
              </a:rPr>
              <a:t> </a:t>
            </a:r>
            <a:r>
              <a:rPr lang="ru-RU" sz="1600" b="1" u="sng" dirty="0" smtClean="0">
                <a:latin typeface="Times New Roman" pitchFamily="18" charset="0"/>
                <a:cs typeface="Times New Roman" pitchFamily="18" charset="0"/>
              </a:rPr>
              <a:t>Структура НОД</a:t>
            </a:r>
            <a:endParaRPr lang="ru-RU" sz="16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 Часть 1. </a:t>
            </a:r>
            <a:r>
              <a:rPr lang="ru-RU" sz="1600" dirty="0" smtClean="0">
                <a:latin typeface="Times New Roman" pitchFamily="18" charset="0"/>
                <a:cs typeface="Times New Roman" pitchFamily="18" charset="0"/>
              </a:rPr>
              <a:t>Рассматривание картины с помощью вопросов воспитателя.</a:t>
            </a:r>
          </a:p>
          <a:p>
            <a:r>
              <a:rPr lang="ru-RU" sz="1600" b="1" dirty="0" smtClean="0">
                <a:latin typeface="Times New Roman" pitchFamily="18" charset="0"/>
                <a:cs typeface="Times New Roman" pitchFamily="18" charset="0"/>
              </a:rPr>
              <a:t> Часть 2. </a:t>
            </a:r>
            <a:r>
              <a:rPr lang="ru-RU" sz="1600" dirty="0" smtClean="0">
                <a:latin typeface="Times New Roman" pitchFamily="18" charset="0"/>
                <a:cs typeface="Times New Roman" pitchFamily="18" charset="0"/>
              </a:rPr>
              <a:t>Заключительный рассказ воспитателя, являющийся образцом    </a:t>
            </a:r>
          </a:p>
          <a:p>
            <a:r>
              <a:rPr lang="ru-RU" sz="1600" dirty="0" smtClean="0">
                <a:latin typeface="Times New Roman" pitchFamily="18" charset="0"/>
                <a:cs typeface="Times New Roman" pitchFamily="18" charset="0"/>
              </a:rPr>
              <a:t>  для детей.</a:t>
            </a:r>
          </a:p>
          <a:p>
            <a:r>
              <a:rPr lang="ru-RU" sz="1600"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Основной прием проведения занятия –беседа.</a:t>
            </a:r>
          </a:p>
          <a:p>
            <a:pPr marL="342900" indent="-342900"/>
            <a:r>
              <a:rPr lang="ru-RU" sz="1600" dirty="0" smtClean="0">
                <a:latin typeface="Times New Roman" pitchFamily="18" charset="0"/>
                <a:cs typeface="Times New Roman" pitchFamily="18" charset="0"/>
              </a:rPr>
              <a:t>         К рассказыванию по картине дети подводятся постепенно.</a:t>
            </a:r>
          </a:p>
          <a:p>
            <a:pPr marL="342900" indent="-342900"/>
            <a:r>
              <a:rPr lang="ru-RU" sz="1600" dirty="0" smtClean="0">
                <a:latin typeface="Times New Roman" pitchFamily="18" charset="0"/>
                <a:cs typeface="Times New Roman" pitchFamily="18" charset="0"/>
              </a:rPr>
              <a:t>         Используются дидактические игры с предметными картинками:</a:t>
            </a:r>
          </a:p>
          <a:p>
            <a:pPr marL="342900" lvl="0" indent="-342900"/>
            <a:r>
              <a:rPr lang="ru-RU" sz="1600" dirty="0" smtClean="0">
                <a:latin typeface="Times New Roman" pitchFamily="18" charset="0"/>
                <a:cs typeface="Times New Roman" pitchFamily="18" charset="0"/>
              </a:rPr>
              <a:t>Подобрать пару к указанной  картинке. Назвать предмет, сказать, какой он и что с ним делают.</a:t>
            </a:r>
          </a:p>
          <a:p>
            <a:pPr marL="342900" lvl="0" indent="-342900"/>
            <a:r>
              <a:rPr lang="ru-RU" sz="1600" dirty="0" smtClean="0">
                <a:latin typeface="Times New Roman" pitchFamily="18" charset="0"/>
                <a:cs typeface="Times New Roman" pitchFamily="18" charset="0"/>
              </a:rPr>
              <a:t>Игра «Прятки» (картинки прячут – расставляют </a:t>
            </a:r>
          </a:p>
          <a:p>
            <a:pPr marL="342900" indent="-342900"/>
            <a:r>
              <a:rPr lang="ru-RU" sz="1600" dirty="0" smtClean="0">
                <a:latin typeface="Times New Roman" pitchFamily="18" charset="0"/>
                <a:cs typeface="Times New Roman" pitchFamily="18" charset="0"/>
              </a:rPr>
              <a:t>                  по разным доступным местам, дети находят их, приносят,   </a:t>
            </a:r>
          </a:p>
          <a:p>
            <a:pPr marL="342900" indent="-342900"/>
            <a:r>
              <a:rPr lang="ru-RU" sz="1600" dirty="0" smtClean="0">
                <a:latin typeface="Times New Roman" pitchFamily="18" charset="0"/>
                <a:cs typeface="Times New Roman" pitchFamily="18" charset="0"/>
              </a:rPr>
              <a:t>                  называют).</a:t>
            </a:r>
          </a:p>
          <a:p>
            <a:pPr marL="342900" indent="-342900"/>
            <a:r>
              <a:rPr lang="ru-RU" sz="1600" dirty="0" smtClean="0">
                <a:latin typeface="Times New Roman" pitchFamily="18" charset="0"/>
                <a:cs typeface="Times New Roman" pitchFamily="18" charset="0"/>
              </a:rPr>
              <a:t>          Возможно чтение воспитателем какого-либо авторского   рассказа.</a:t>
            </a:r>
          </a:p>
          <a:p>
            <a:pPr marL="342900" indent="-342900"/>
            <a:r>
              <a:rPr lang="ru-RU" sz="1600" dirty="0" smtClean="0">
                <a:latin typeface="Times New Roman" pitchFamily="18" charset="0"/>
                <a:cs typeface="Times New Roman" pitchFamily="18" charset="0"/>
              </a:rPr>
              <a:t>          Перед показом картины необходимо вызвать у детей интерес</a:t>
            </a:r>
          </a:p>
          <a:p>
            <a:pPr marL="342900" indent="-342900"/>
            <a:r>
              <a:rPr lang="ru-RU" sz="1600" dirty="0" smtClean="0">
                <a:latin typeface="Times New Roman" pitchFamily="18" charset="0"/>
                <a:cs typeface="Times New Roman" pitchFamily="18" charset="0"/>
              </a:rPr>
              <a:t> к ней.</a:t>
            </a:r>
          </a:p>
          <a:p>
            <a:pPr marL="342900" indent="-342900"/>
            <a:r>
              <a:rPr lang="ru-RU" sz="1600" dirty="0" smtClean="0">
                <a:latin typeface="Times New Roman" pitchFamily="18" charset="0"/>
                <a:cs typeface="Times New Roman" pitchFamily="18" charset="0"/>
              </a:rPr>
              <a:t>          Очень важно мотивировать речевую деятельность детей.</a:t>
            </a:r>
          </a:p>
          <a:p>
            <a:pPr marL="342900" indent="-342900"/>
            <a:r>
              <a:rPr lang="ru-RU" sz="1600" dirty="0" smtClean="0">
                <a:latin typeface="Times New Roman" pitchFamily="18" charset="0"/>
                <a:cs typeface="Times New Roman" pitchFamily="18" charset="0"/>
              </a:rPr>
              <a:t>          Можно предложить внимательно посмотреть на картину, запомнить ее, а дома нарисовать.</a:t>
            </a:r>
          </a:p>
          <a:p>
            <a:pPr marL="342900" indent="-342900"/>
            <a:r>
              <a:rPr lang="ru-RU" sz="1600" dirty="0" smtClean="0">
                <a:latin typeface="Times New Roman" pitchFamily="18" charset="0"/>
                <a:cs typeface="Times New Roman" pitchFamily="18" charset="0"/>
              </a:rPr>
              <a:t>          К концу года становится возможным переход к самостоятельным</a:t>
            </a:r>
          </a:p>
          <a:p>
            <a:pPr marL="342900" indent="-342900"/>
            <a:r>
              <a:rPr lang="ru-RU" sz="1600" dirty="0" smtClean="0">
                <a:latin typeface="Times New Roman" pitchFamily="18" charset="0"/>
                <a:cs typeface="Times New Roman" pitchFamily="18" charset="0"/>
              </a:rPr>
              <a:t>рассказам детей ( как правило, они почти полностью воспроизводят рассказ воспитателя).</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357214"/>
            <a:ext cx="9144000" cy="7429552"/>
          </a:xfrm>
          <a:prstGeom prst="rect">
            <a:avLst/>
          </a:prstGeom>
          <a:noFill/>
        </p:spPr>
      </p:pic>
      <p:sp>
        <p:nvSpPr>
          <p:cNvPr id="4" name="Прямоугольник 3"/>
          <p:cNvSpPr/>
          <p:nvPr/>
        </p:nvSpPr>
        <p:spPr>
          <a:xfrm>
            <a:off x="714348" y="-285775"/>
            <a:ext cx="7786742" cy="7263527"/>
          </a:xfrm>
          <a:prstGeom prst="rect">
            <a:avLst/>
          </a:prstGeom>
        </p:spPr>
        <p:txBody>
          <a:bodyPr wrap="square">
            <a:spAutoFit/>
          </a:bodyPr>
          <a:lstStyle/>
          <a:p>
            <a:pPr lvl="0" algn="ctr" fontAlgn="base">
              <a:spcBef>
                <a:spcPct val="0"/>
              </a:spcBef>
              <a:spcAft>
                <a:spcPct val="0"/>
              </a:spcAft>
              <a:tabLst>
                <a:tab pos="457200" algn="l"/>
              </a:tabLst>
            </a:pPr>
            <a:endParaRPr lang="ru-RU" sz="2400" b="1" dirty="0" smtClean="0">
              <a:latin typeface="Times New Roman" pitchFamily="18" charset="0"/>
              <a:ea typeface="Times New Roman" pitchFamily="18" charset="0"/>
              <a:cs typeface="Times New Roman" pitchFamily="18" charset="0"/>
            </a:endParaRPr>
          </a:p>
          <a:p>
            <a:pPr lvl="0" algn="ctr" fontAlgn="base">
              <a:spcBef>
                <a:spcPct val="0"/>
              </a:spcBef>
              <a:spcAft>
                <a:spcPct val="0"/>
              </a:spcAft>
              <a:tabLst>
                <a:tab pos="457200" algn="l"/>
              </a:tabLst>
            </a:pPr>
            <a:r>
              <a:rPr lang="ru-RU" sz="2400" b="1" dirty="0" smtClean="0">
                <a:latin typeface="Times New Roman" pitchFamily="18" charset="0"/>
                <a:ea typeface="Times New Roman" pitchFamily="18" charset="0"/>
                <a:cs typeface="Times New Roman" pitchFamily="18" charset="0"/>
              </a:rPr>
              <a:t>НОД в средней группе</a:t>
            </a: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b="1" dirty="0" smtClean="0">
                <a:latin typeface="Times New Roman" pitchFamily="18" charset="0"/>
                <a:ea typeface="Times New Roman" pitchFamily="18" charset="0"/>
                <a:cs typeface="Times New Roman" pitchFamily="18" charset="0"/>
              </a:rPr>
              <a:t>Задачи:</a:t>
            </a:r>
            <a:endParaRPr lang="ru-RU"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b="1" dirty="0" smtClean="0">
                <a:latin typeface="Times New Roman" pitchFamily="18" charset="0"/>
                <a:ea typeface="Times New Roman" pitchFamily="18" charset="0"/>
                <a:cs typeface="Times New Roman" pitchFamily="18" charset="0"/>
              </a:rPr>
              <a:t>1. </a:t>
            </a:r>
            <a:r>
              <a:rPr lang="ru-RU" sz="1600" dirty="0" smtClean="0">
                <a:latin typeface="Times New Roman" pitchFamily="18" charset="0"/>
                <a:ea typeface="Times New Roman" pitchFamily="18" charset="0"/>
                <a:cs typeface="Times New Roman" pitchFamily="18" charset="0"/>
              </a:rPr>
              <a:t>Подвести детей к  составлению небольшого связного повествования.</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2. Развивать монологическую речь.</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a:t>
            </a:r>
            <a:r>
              <a:rPr lang="ru-RU" sz="1600" b="1" u="sng" dirty="0" smtClean="0">
                <a:latin typeface="Times New Roman" pitchFamily="18" charset="0"/>
                <a:ea typeface="Times New Roman" pitchFamily="18" charset="0"/>
                <a:cs typeface="Times New Roman" pitchFamily="18" charset="0"/>
              </a:rPr>
              <a:t>Виды рассказов по картине</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Описательные  рассказы по предметным  и сюжетным картинкам.</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Рассказывание по серии сюжетных картин (только после того, как</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дети научатся описывать предметные и сюжетные картинки).</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a:t>
            </a:r>
            <a:r>
              <a:rPr lang="ru-RU" sz="1600" b="1" u="sng" dirty="0" smtClean="0">
                <a:latin typeface="Times New Roman" pitchFamily="18" charset="0"/>
                <a:ea typeface="Times New Roman" pitchFamily="18" charset="0"/>
                <a:cs typeface="Times New Roman" pitchFamily="18" charset="0"/>
              </a:rPr>
              <a:t>Характерные особенности НОД</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Рассказ по вопросам воспитателя  (коллективный или совместный</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рассказ воспитателя и одного ребенка). В конце занятия, подводя    </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итог всем высказываниям, воспитатель дает свой рассказ.</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Рассказывание по образцу («Расскажите, как я»).</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Требования к рассказу-образцу: должен отражать конкретное содержание, излагаться четко, живо, эмоционально, выразительно, быть интересным, коротким, законченным.</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В конце года, если дети научились рассказывать по образцу, можно постепенно усложнить задание, подводя к самостоятельному рассказыванию.</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Рассказ по плану (например, «Таня и голуби»: где гуляет Таня,</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что она делает, во что играет, что видит за забором? </a:t>
            </a:r>
            <a:r>
              <a:rPr lang="ru-RU" sz="1600" dirty="0" err="1" smtClean="0">
                <a:latin typeface="Times New Roman" pitchFamily="18" charset="0"/>
                <a:ea typeface="Times New Roman" pitchFamily="18" charset="0"/>
                <a:cs typeface="Times New Roman" pitchFamily="18" charset="0"/>
              </a:rPr>
              <a:t>и.т.п</a:t>
            </a:r>
            <a:r>
              <a:rPr lang="ru-RU" sz="1600" dirty="0" smtClean="0">
                <a:latin typeface="Times New Roman" pitchFamily="18" charset="0"/>
                <a:ea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a:t>
            </a:r>
            <a:r>
              <a:rPr lang="ru-RU" sz="1600" b="1" u="sng" dirty="0" smtClean="0">
                <a:latin typeface="Times New Roman" pitchFamily="18" charset="0"/>
                <a:ea typeface="Times New Roman" pitchFamily="18" charset="0"/>
                <a:cs typeface="Times New Roman" pitchFamily="18" charset="0"/>
              </a:rPr>
              <a:t>Структура НОД</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Рассматривание картины.</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Беседа, уточняющая  основное содержание картины и ее детали.</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Рассказ воспитателя (можно дать описание одного персонажа, а остальных дети описывают самостоятельно).</a:t>
            </a: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Помощь воспитателя (пояснения, касающиеся последовательности описания, связи предложений</a:t>
            </a:r>
            <a:r>
              <a:rPr lang="ru-RU" sz="1600" dirty="0" smtClean="0">
                <a:latin typeface="Arial" pitchFamily="34" charset="0"/>
                <a:ea typeface="Times New Roman" pitchFamily="18" charset="0"/>
                <a:cs typeface="Arial" pitchFamily="34" charset="0"/>
              </a:rPr>
              <a:t>).</a:t>
            </a:r>
            <a:r>
              <a:rPr lang="ru-RU" sz="16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4" name="Прямоугольник 3"/>
          <p:cNvSpPr/>
          <p:nvPr/>
        </p:nvSpPr>
        <p:spPr>
          <a:xfrm>
            <a:off x="1500166" y="0"/>
            <a:ext cx="6715172" cy="5816977"/>
          </a:xfrm>
          <a:prstGeom prst="rect">
            <a:avLst/>
          </a:prstGeom>
        </p:spPr>
        <p:txBody>
          <a:bodyPr wrap="square">
            <a:spAutoFit/>
          </a:bodyPr>
          <a:lstStyle/>
          <a:p>
            <a:pPr lvl="0" algn="ctr" fontAlgn="base">
              <a:spcBef>
                <a:spcPct val="0"/>
              </a:spcBef>
              <a:spcAft>
                <a:spcPct val="0"/>
              </a:spcAft>
              <a:tabLst>
                <a:tab pos="457200" algn="l"/>
              </a:tabLst>
            </a:pPr>
            <a:r>
              <a:rPr lang="ru-RU" sz="2400" b="1" dirty="0" smtClean="0">
                <a:latin typeface="Times New Roman" pitchFamily="18" charset="0"/>
                <a:ea typeface="Times New Roman" pitchFamily="18" charset="0"/>
                <a:cs typeface="Times New Roman" pitchFamily="18" charset="0"/>
              </a:rPr>
              <a:t>НОД в старшей группе</a:t>
            </a:r>
            <a:endParaRPr lang="ru-RU" sz="2400" dirty="0" smtClean="0">
              <a:latin typeface="Times New Roman" pitchFamily="18" charset="0"/>
              <a:cs typeface="Times New Roman" pitchFamily="18" charset="0"/>
            </a:endParaRPr>
          </a:p>
          <a:p>
            <a:pPr lvl="0" algn="ctr" eaLnBrk="0" fontAlgn="base" hangingPunct="0">
              <a:spcBef>
                <a:spcPct val="0"/>
              </a:spcBef>
              <a:spcAft>
                <a:spcPct val="0"/>
              </a:spcAft>
              <a:tabLst>
                <a:tab pos="457200" algn="l"/>
              </a:tabLst>
            </a:pPr>
            <a:r>
              <a:rPr lang="ru-RU" sz="1600" b="1" dirty="0" smtClean="0">
                <a:latin typeface="Times New Roman" pitchFamily="18" charset="0"/>
                <a:ea typeface="Times New Roman" pitchFamily="18" charset="0"/>
                <a:cs typeface="Times New Roman" pitchFamily="18" charset="0"/>
              </a:rPr>
              <a:t>Цели:</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b="1" dirty="0" smtClean="0">
                <a:latin typeface="Times New Roman" pitchFamily="18" charset="0"/>
                <a:ea typeface="Times New Roman" pitchFamily="18" charset="0"/>
                <a:cs typeface="Times New Roman" pitchFamily="18" charset="0"/>
              </a:rPr>
              <a:t>1.</a:t>
            </a:r>
            <a:r>
              <a:rPr lang="ru-RU" sz="1600" dirty="0" smtClean="0">
                <a:latin typeface="Times New Roman" pitchFamily="18" charset="0"/>
                <a:ea typeface="Times New Roman" pitchFamily="18" charset="0"/>
                <a:cs typeface="Times New Roman" pitchFamily="18" charset="0"/>
              </a:rPr>
              <a:t> Учить детей правильно понимать  содержание картины.</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b="1" dirty="0" smtClean="0">
                <a:latin typeface="Times New Roman" pitchFamily="18" charset="0"/>
                <a:ea typeface="Times New Roman" pitchFamily="18" charset="0"/>
                <a:cs typeface="Times New Roman" pitchFamily="18" charset="0"/>
              </a:rPr>
              <a:t>2.</a:t>
            </a:r>
            <a:r>
              <a:rPr lang="ru-RU" sz="1600" dirty="0" smtClean="0">
                <a:latin typeface="Times New Roman" pitchFamily="18" charset="0"/>
                <a:ea typeface="Times New Roman" pitchFamily="18" charset="0"/>
                <a:cs typeface="Times New Roman" pitchFamily="18" charset="0"/>
              </a:rPr>
              <a:t>Воспитывать чувства (в зависимости от сюжета картины): любовь к природе, уважение к данной профессии и т.д.</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b="1" dirty="0" smtClean="0">
                <a:latin typeface="Times New Roman" pitchFamily="18" charset="0"/>
                <a:ea typeface="Times New Roman" pitchFamily="18" charset="0"/>
                <a:cs typeface="Times New Roman" pitchFamily="18" charset="0"/>
              </a:rPr>
              <a:t>3. </a:t>
            </a:r>
            <a:r>
              <a:rPr lang="ru-RU" sz="1600" dirty="0" smtClean="0">
                <a:latin typeface="Times New Roman" pitchFamily="18" charset="0"/>
                <a:ea typeface="Times New Roman" pitchFamily="18" charset="0"/>
                <a:cs typeface="Times New Roman" pitchFamily="18" charset="0"/>
              </a:rPr>
              <a:t>Учить составлять связный рассказ.</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b="1" dirty="0" smtClean="0">
                <a:latin typeface="Times New Roman" pitchFamily="18" charset="0"/>
                <a:ea typeface="Times New Roman" pitchFamily="18" charset="0"/>
                <a:cs typeface="Times New Roman" pitchFamily="18" charset="0"/>
              </a:rPr>
              <a:t>4.</a:t>
            </a:r>
            <a:r>
              <a:rPr lang="ru-RU" sz="1600" dirty="0" smtClean="0">
                <a:latin typeface="Times New Roman" pitchFamily="18" charset="0"/>
                <a:ea typeface="Times New Roman" pitchFamily="18" charset="0"/>
                <a:cs typeface="Times New Roman" pitchFamily="18" charset="0"/>
              </a:rPr>
              <a:t>Активизировать и расширять словарный запас.</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b="1" dirty="0" smtClean="0">
                <a:latin typeface="Times New Roman" pitchFamily="18" charset="0"/>
                <a:ea typeface="Times New Roman" pitchFamily="18" charset="0"/>
                <a:cs typeface="Times New Roman" pitchFamily="18" charset="0"/>
              </a:rPr>
              <a:t>5.</a:t>
            </a:r>
            <a:r>
              <a:rPr lang="ru-RU" sz="1600" dirty="0" smtClean="0">
                <a:latin typeface="Times New Roman" pitchFamily="18" charset="0"/>
                <a:ea typeface="Times New Roman" pitchFamily="18" charset="0"/>
                <a:cs typeface="Times New Roman" pitchFamily="18" charset="0"/>
              </a:rPr>
              <a:t>Развивать внимание, память, инициативность, мышление.</a:t>
            </a:r>
          </a:p>
          <a:p>
            <a:pPr lvl="0" eaLnBrk="0" fontAlgn="base" hangingPunct="0">
              <a:spcBef>
                <a:spcPct val="0"/>
              </a:spcBef>
              <a:spcAft>
                <a:spcPct val="0"/>
              </a:spcAft>
              <a:tabLst>
                <a:tab pos="457200" algn="l"/>
              </a:tabLst>
            </a:pPr>
            <a:endParaRPr lang="ru-RU" sz="1400" dirty="0" smtClean="0">
              <a:latin typeface="Times New Roman" pitchFamily="18" charset="0"/>
              <a:cs typeface="Times New Roman" pitchFamily="18" charset="0"/>
            </a:endParaRPr>
          </a:p>
          <a:p>
            <a:pPr lvl="0" algn="ctr" eaLnBrk="0" fontAlgn="base" hangingPunct="0">
              <a:spcBef>
                <a:spcPct val="0"/>
              </a:spcBef>
              <a:spcAft>
                <a:spcPct val="0"/>
              </a:spcAft>
              <a:tabLst>
                <a:tab pos="457200" algn="l"/>
              </a:tabLst>
            </a:pPr>
            <a:r>
              <a:rPr lang="ru-RU" sz="1400" dirty="0" smtClean="0">
                <a:latin typeface="Times New Roman" pitchFamily="18" charset="0"/>
                <a:ea typeface="Times New Roman" pitchFamily="18" charset="0"/>
                <a:cs typeface="Times New Roman" pitchFamily="18" charset="0"/>
              </a:rPr>
              <a:t>                      </a:t>
            </a:r>
            <a:r>
              <a:rPr lang="ru-RU" b="1" dirty="0" smtClean="0">
                <a:latin typeface="Times New Roman" pitchFamily="18" charset="0"/>
                <a:ea typeface="Times New Roman" pitchFamily="18" charset="0"/>
                <a:cs typeface="Times New Roman" pitchFamily="18" charset="0"/>
              </a:rPr>
              <a:t>Характерные особенности НОД</a:t>
            </a:r>
          </a:p>
          <a:p>
            <a:pPr lvl="0" eaLnBrk="0" fontAlgn="base" hangingPunct="0">
              <a:spcBef>
                <a:spcPct val="0"/>
              </a:spcBef>
              <a:spcAft>
                <a:spcPct val="0"/>
              </a:spcAft>
              <a:tabLst>
                <a:tab pos="457200" algn="l"/>
              </a:tabLst>
            </a:pPr>
            <a:endParaRPr lang="ru-RU" sz="14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Повторный просмотр картины, уточнение основных моментов сюжета.</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Приемы: вопрос, план, коллективное рассказывание, обсуждение последовательности повествования, творческие задания.</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1600" dirty="0" smtClean="0">
                <a:latin typeface="Times New Roman" pitchFamily="18" charset="0"/>
                <a:ea typeface="Times New Roman" pitchFamily="18" charset="0"/>
                <a:cs typeface="Times New Roman" pitchFamily="18" charset="0"/>
              </a:rPr>
              <a:t>Руководящая роль воспитателя в понимании и правильном</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выполнении задания («Тебе сказали «расскажи», а ты одно слово   </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сказал»; «Нужно придумать, что дальше было. Самому      </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придумать, потому что на картине это не нарисовано», «Я  дала</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задание рассказать про этих ребят, а ты о другом   </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рассказываешь»). </a:t>
            </a: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Рассказ воспитателя (не простое его воспроизведение, а обобщенное).</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Образец чаще всего касается части картины, наиболее трудной,   </a:t>
            </a:r>
            <a:endParaRPr lang="ru-RU" sz="16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1600" dirty="0" smtClean="0">
                <a:latin typeface="Times New Roman" pitchFamily="18" charset="0"/>
                <a:ea typeface="Times New Roman" pitchFamily="18" charset="0"/>
                <a:cs typeface="Times New Roman" pitchFamily="18" charset="0"/>
              </a:rPr>
              <a:t>     менее яркой,  а потому и незаметной для детей).</a:t>
            </a:r>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0"/>
            <a:ext cx="9144000" cy="7072290"/>
          </a:xfrm>
          <a:prstGeom prst="rect">
            <a:avLst/>
          </a:prstGeom>
          <a:noFill/>
        </p:spPr>
      </p:pic>
      <p:sp>
        <p:nvSpPr>
          <p:cNvPr id="5" name="Прямоугольник 4"/>
          <p:cNvSpPr/>
          <p:nvPr/>
        </p:nvSpPr>
        <p:spPr>
          <a:xfrm>
            <a:off x="1071538" y="357166"/>
            <a:ext cx="7215238" cy="6155531"/>
          </a:xfrm>
          <a:prstGeom prst="rect">
            <a:avLst/>
          </a:prstGeom>
        </p:spPr>
        <p:txBody>
          <a:bodyPr wrap="square">
            <a:spAutoFit/>
          </a:bodyPr>
          <a:lstStyle/>
          <a:p>
            <a:pPr lvl="0" algn="ctr" fontAlgn="base">
              <a:spcBef>
                <a:spcPct val="0"/>
              </a:spcBef>
              <a:spcAft>
                <a:spcPct val="0"/>
              </a:spcAft>
              <a:tabLst>
                <a:tab pos="457200" algn="l"/>
              </a:tabLst>
            </a:pPr>
            <a:r>
              <a:rPr lang="ru-RU" sz="2400" b="1" dirty="0" smtClean="0">
                <a:latin typeface="Times New Roman" pitchFamily="18" charset="0"/>
                <a:ea typeface="Times New Roman" pitchFamily="18" charset="0"/>
                <a:cs typeface="Times New Roman" pitchFamily="18" charset="0"/>
              </a:rPr>
              <a:t>НОД  в подготовительной к школе группе</a:t>
            </a:r>
          </a:p>
          <a:p>
            <a:pPr lvl="0" algn="ctr" fontAlgn="base">
              <a:spcBef>
                <a:spcPct val="0"/>
              </a:spcBef>
              <a:spcAft>
                <a:spcPct val="0"/>
              </a:spcAft>
              <a:tabLst>
                <a:tab pos="457200" algn="l"/>
              </a:tabLst>
            </a:pPr>
            <a:endParaRPr lang="ru-RU" sz="100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Используются все типы картин и все виды детских рассказов.</a:t>
            </a:r>
            <a:endParaRPr lang="ru-RU" sz="200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 Особое внимание уделяется самостоятельности и творчеству. </a:t>
            </a: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В  качестве образца часто используется художественное  произведение.</a:t>
            </a:r>
            <a:endParaRPr lang="ru-RU" sz="200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Рассматривание картин осуществляется по частям.</a:t>
            </a:r>
            <a:endParaRPr lang="ru-RU" sz="200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Используются творческие задания, детям предлагается самим задавать вопросы.</a:t>
            </a:r>
            <a:endParaRPr lang="ru-RU" sz="200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Активизация словаря, обогащение образными выражениями.</a:t>
            </a:r>
            <a:endParaRPr lang="ru-RU" sz="200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Воспитатель может начать рассказ об одном эпизоде, дети продолжают.</a:t>
            </a:r>
            <a:endParaRPr lang="ru-RU" sz="200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После пояснений и указаний дети принимают участие в коллективном  рассказывании.</a:t>
            </a: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Образец предлагается лишь в том случае, если дети плохо владеют умением связно излагать содержание картины. На таких занятиях лучше дать план, подсказать возможный сюжет и последовательность </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5" name="Прямоугольник 4"/>
          <p:cNvSpPr/>
          <p:nvPr/>
        </p:nvSpPr>
        <p:spPr>
          <a:xfrm>
            <a:off x="1214414" y="857232"/>
            <a:ext cx="7072362" cy="369332"/>
          </a:xfrm>
          <a:prstGeom prst="rect">
            <a:avLst/>
          </a:prstGeom>
        </p:spPr>
        <p:txBody>
          <a:bodyPr wrap="square">
            <a:spAutoFit/>
          </a:bodyPr>
          <a:lstStyle/>
          <a:p>
            <a:endParaRPr lang="ru-RU" dirty="0"/>
          </a:p>
        </p:txBody>
      </p:sp>
      <p:sp>
        <p:nvSpPr>
          <p:cNvPr id="6" name="Прямоугольник 5"/>
          <p:cNvSpPr/>
          <p:nvPr/>
        </p:nvSpPr>
        <p:spPr>
          <a:xfrm>
            <a:off x="1285852" y="500042"/>
            <a:ext cx="6643734" cy="2062103"/>
          </a:xfrm>
          <a:prstGeom prst="rect">
            <a:avLst/>
          </a:prstGeom>
        </p:spPr>
        <p:txBody>
          <a:bodyPr wrap="square">
            <a:spAutoFit/>
          </a:bodyPr>
          <a:lstStyle/>
          <a:p>
            <a:pPr algn="ctr"/>
            <a:r>
              <a:rPr lang="ru-RU" b="1" dirty="0" smtClean="0"/>
              <a:t> </a:t>
            </a:r>
            <a:r>
              <a:rPr lang="ru-RU" sz="2000" b="1" dirty="0" smtClean="0">
                <a:latin typeface="Times New Roman" pitchFamily="18" charset="0"/>
                <a:cs typeface="Times New Roman" pitchFamily="18" charset="0"/>
              </a:rPr>
              <a:t>Виды картин для пересказа:</a:t>
            </a:r>
          </a:p>
          <a:p>
            <a:pPr algn="ctr"/>
            <a:endParaRPr lang="ru-RU" b="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предметные картины - </a:t>
            </a:r>
            <a:r>
              <a:rPr lang="ru-RU" dirty="0" smtClean="0">
                <a:latin typeface="Times New Roman" pitchFamily="18" charset="0"/>
                <a:cs typeface="Times New Roman" pitchFamily="18" charset="0"/>
              </a:rPr>
              <a:t>на них изображены один или несколько предметов без какого-либо сюжетного взаимодействия между ними (мебель, одежда, посуда,  машины , животные  из серии «Домашние животные» - автор С. А Веретенникова, художник А. Комаров).</a:t>
            </a:r>
            <a:endParaRPr lang="ru-RU"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5984" y="2786058"/>
            <a:ext cx="4714908" cy="30174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0"/>
            <a:ext cx="9144000" cy="7072290"/>
          </a:xfrm>
          <a:prstGeom prst="rect">
            <a:avLst/>
          </a:prstGeom>
          <a:noFill/>
        </p:spPr>
      </p:pic>
      <p:sp>
        <p:nvSpPr>
          <p:cNvPr id="5" name="Прямоугольник 4"/>
          <p:cNvSpPr/>
          <p:nvPr/>
        </p:nvSpPr>
        <p:spPr>
          <a:xfrm>
            <a:off x="1428728" y="642917"/>
            <a:ext cx="6500858" cy="7017306"/>
          </a:xfrm>
          <a:prstGeom prst="rect">
            <a:avLst/>
          </a:prstGeom>
        </p:spPr>
        <p:txBody>
          <a:bodyPr wrap="square">
            <a:spAutoFit/>
          </a:bodyPr>
          <a:lstStyle/>
          <a:p>
            <a:pPr algn="ctr"/>
            <a:r>
              <a:rPr lang="ru-RU" sz="2400" b="1" dirty="0" smtClean="0">
                <a:latin typeface="Times New Roman" pitchFamily="18" charset="0"/>
                <a:cs typeface="Times New Roman" pitchFamily="18" charset="0"/>
              </a:rPr>
              <a:t>Основным методам</a:t>
            </a:r>
            <a:r>
              <a:rPr lang="ru-RU" sz="2400" dirty="0" smtClean="0">
                <a:latin typeface="Times New Roman" pitchFamily="18" charset="0"/>
                <a:cs typeface="Times New Roman" pitchFamily="18" charset="0"/>
              </a:rPr>
              <a:t> обучения детей связной монологической  речи является:</a:t>
            </a:r>
          </a:p>
          <a:p>
            <a:pPr>
              <a:buFont typeface="Arial" pitchFamily="34" charset="0"/>
              <a:buChar char="•"/>
            </a:pPr>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пересказ</a:t>
            </a:r>
          </a:p>
          <a:p>
            <a:pPr>
              <a:buFont typeface="Arial" pitchFamily="34" charset="0"/>
              <a:buChar char="•"/>
            </a:pPr>
            <a:r>
              <a:rPr lang="ru-RU" sz="2000" dirty="0" smtClean="0">
                <a:latin typeface="Times New Roman" pitchFamily="18" charset="0"/>
                <a:cs typeface="Times New Roman" pitchFamily="18" charset="0"/>
              </a:rPr>
              <a:t>            рассказывание (о реальных событиях, предметах, по картинам  и др.) </a:t>
            </a:r>
          </a:p>
          <a:p>
            <a:pPr>
              <a:buFont typeface="Arial" pitchFamily="34" charset="0"/>
              <a:buChar char="•"/>
            </a:pPr>
            <a:r>
              <a:rPr lang="ru-RU" sz="2000" dirty="0" smtClean="0">
                <a:latin typeface="Times New Roman" pitchFamily="18" charset="0"/>
                <a:cs typeface="Times New Roman" pitchFamily="18" charset="0"/>
              </a:rPr>
              <a:t>         устное сочинение по воображению</a:t>
            </a:r>
            <a:r>
              <a:rPr lang="ru-RU" sz="2000" b="1" dirty="0" smtClean="0">
                <a:latin typeface="Times New Roman" pitchFamily="18" charset="0"/>
                <a:cs typeface="Times New Roman" pitchFamily="18" charset="0"/>
              </a:rPr>
              <a:t>. </a:t>
            </a:r>
          </a:p>
          <a:p>
            <a:endParaRPr lang="ru-RU" sz="20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По содержанию</a:t>
            </a:r>
            <a:r>
              <a:rPr lang="ru-RU" sz="2400" dirty="0" smtClean="0">
                <a:latin typeface="Times New Roman" pitchFamily="18" charset="0"/>
                <a:cs typeface="Times New Roman" pitchFamily="18" charset="0"/>
              </a:rPr>
              <a:t> детские рассказы делятся на : </a:t>
            </a:r>
          </a:p>
          <a:p>
            <a:pPr algn="ctr"/>
            <a:endParaRPr lang="ru-RU" sz="24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 рассказывание по восприятию (рассказы-описания предметов, рассказы по картинам и пересказ);</a:t>
            </a:r>
          </a:p>
          <a:p>
            <a:r>
              <a:rPr lang="ru-RU" sz="2000" dirty="0" smtClean="0">
                <a:latin typeface="Times New Roman" pitchFamily="18" charset="0"/>
                <a:cs typeface="Times New Roman" pitchFamily="18" charset="0"/>
              </a:rPr>
              <a:t>          - рассказывание по памяти (из коллективного или индивидуального опыта детей);</a:t>
            </a:r>
          </a:p>
          <a:p>
            <a:r>
              <a:rPr lang="ru-RU" sz="2000" dirty="0" smtClean="0">
                <a:latin typeface="Times New Roman" pitchFamily="18" charset="0"/>
                <a:cs typeface="Times New Roman" pitchFamily="18" charset="0"/>
              </a:rPr>
              <a:t>         - рассказывание по воображению (творческое рассказывание)</a:t>
            </a:r>
          </a:p>
          <a:p>
            <a:endParaRPr lang="ru-RU"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endParaRPr lang="ru-RU" b="1" dirty="0" smtClean="0"/>
          </a:p>
          <a:p>
            <a:endParaRPr lang="ru-RU" b="1" dirty="0" smtClean="0"/>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4" name="Прямоугольник 3"/>
          <p:cNvSpPr/>
          <p:nvPr/>
        </p:nvSpPr>
        <p:spPr>
          <a:xfrm>
            <a:off x="785786" y="0"/>
            <a:ext cx="4929222" cy="3600986"/>
          </a:xfrm>
          <a:prstGeom prst="rect">
            <a:avLst/>
          </a:prstGeom>
        </p:spPr>
        <p:txBody>
          <a:bodyPr wrap="square">
            <a:spAutoFit/>
          </a:bodyPr>
          <a:lstStyle/>
          <a:p>
            <a:pPr lvl="0" algn="ctr"/>
            <a:r>
              <a:rPr lang="ru-RU" sz="2400" b="1" dirty="0" smtClean="0">
                <a:solidFill>
                  <a:srgbClr val="000000"/>
                </a:solidFill>
                <a:latin typeface="Times New Roman" pitchFamily="18" charset="0"/>
                <a:cs typeface="Times New Roman" pitchFamily="18" charset="0"/>
              </a:rPr>
              <a:t>Сюжетные картины  -</a:t>
            </a:r>
          </a:p>
          <a:p>
            <a:pPr lvl="0" algn="ctr"/>
            <a:r>
              <a:rPr lang="ru-RU" sz="2400" b="1" dirty="0" smtClean="0">
                <a:solidFill>
                  <a:srgbClr val="000000"/>
                </a:solidFill>
                <a:latin typeface="Times New Roman" pitchFamily="18" charset="0"/>
                <a:cs typeface="Times New Roman" pitchFamily="18" charset="0"/>
              </a:rPr>
              <a:t> </a:t>
            </a:r>
            <a:r>
              <a:rPr lang="ru-RU" sz="2000" dirty="0" smtClean="0">
                <a:solidFill>
                  <a:srgbClr val="000000"/>
                </a:solidFill>
                <a:latin typeface="Times New Roman" pitchFamily="18" charset="0"/>
                <a:cs typeface="Times New Roman" pitchFamily="18" charset="0"/>
              </a:rPr>
              <a:t>на которых предметы и персонажи находятся в сюжетном взаимодействии друг с другом</a:t>
            </a:r>
            <a:r>
              <a:rPr lang="ru-RU" sz="2000" b="1" dirty="0" smtClean="0">
                <a:solidFill>
                  <a:srgbClr val="000000"/>
                </a:solidFill>
                <a:latin typeface="Times New Roman" pitchFamily="18" charset="0"/>
                <a:cs typeface="Times New Roman" pitchFamily="18" charset="0"/>
              </a:rPr>
              <a:t>.</a:t>
            </a:r>
          </a:p>
          <a:p>
            <a:pPr lvl="0" algn="ctr"/>
            <a:endParaRPr lang="ru-RU" sz="2800" b="1" dirty="0" smtClean="0">
              <a:solidFill>
                <a:srgbClr val="000000"/>
              </a:solidFill>
              <a:latin typeface="Times New Roman" pitchFamily="18" charset="0"/>
              <a:cs typeface="Times New Roman" pitchFamily="18" charset="0"/>
            </a:endParaRPr>
          </a:p>
          <a:p>
            <a:pPr lvl="0" algn="ctr"/>
            <a:endParaRPr lang="ru-RU" sz="2800" b="1" dirty="0" smtClean="0">
              <a:solidFill>
                <a:srgbClr val="000000"/>
              </a:solidFill>
              <a:latin typeface="Times New Roman" pitchFamily="18" charset="0"/>
              <a:cs typeface="Times New Roman" pitchFamily="18" charset="0"/>
            </a:endParaRPr>
          </a:p>
          <a:p>
            <a:pPr lvl="0" algn="ctr"/>
            <a:endParaRPr lang="ru-RU" sz="2800" b="1" dirty="0" smtClean="0">
              <a:solidFill>
                <a:srgbClr val="000000"/>
              </a:solidFill>
              <a:latin typeface="Times New Roman" pitchFamily="18" charset="0"/>
              <a:cs typeface="Times New Roman" pitchFamily="18" charset="0"/>
            </a:endParaRPr>
          </a:p>
          <a:p>
            <a:pPr lvl="0" algn="ctr"/>
            <a:endParaRPr lang="ru-RU" sz="2800" b="1" dirty="0" smtClean="0">
              <a:solidFill>
                <a:srgbClr val="000000"/>
              </a:solidFill>
              <a:latin typeface="Times New Roman" pitchFamily="18" charset="0"/>
              <a:cs typeface="Times New Roman" pitchFamily="18" charset="0"/>
            </a:endParaRPr>
          </a:p>
          <a:p>
            <a:pPr lvl="0" algn="ctr"/>
            <a:endParaRPr lang="ru-RU" sz="2800" b="1" dirty="0">
              <a:solidFill>
                <a:srgbClr val="00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714480" y="1285860"/>
            <a:ext cx="6500858" cy="4786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428652"/>
            <a:ext cx="9144000" cy="7286652"/>
          </a:xfrm>
          <a:prstGeom prst="rect">
            <a:avLst/>
          </a:prstGeom>
          <a:noFill/>
        </p:spPr>
      </p:pic>
      <p:sp>
        <p:nvSpPr>
          <p:cNvPr id="4" name="Прямоугольник 3"/>
          <p:cNvSpPr/>
          <p:nvPr/>
        </p:nvSpPr>
        <p:spPr>
          <a:xfrm>
            <a:off x="1500166" y="-357214"/>
            <a:ext cx="6215106" cy="4893647"/>
          </a:xfrm>
          <a:prstGeom prst="rect">
            <a:avLst/>
          </a:prstGeom>
        </p:spPr>
        <p:txBody>
          <a:bodyPr wrap="square">
            <a:spAutoFit/>
          </a:bodyPr>
          <a:lstStyle/>
          <a:p>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Репродукции картин мастеров искусства:</a:t>
            </a:r>
          </a:p>
          <a:p>
            <a:endParaRPr lang="ru-RU" sz="2400" b="1" dirty="0" smtClean="0">
              <a:latin typeface="Times New Roman" pitchFamily="18" charset="0"/>
              <a:cs typeface="Times New Roman" pitchFamily="18" charset="0"/>
            </a:endParaRPr>
          </a:p>
          <a:p>
            <a:pPr lvl="0"/>
            <a:r>
              <a:rPr lang="ru-RU" sz="2400" b="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пейзажные картины</a:t>
            </a:r>
            <a:r>
              <a:rPr lang="ru-RU" dirty="0" smtClean="0">
                <a:latin typeface="Times New Roman" pitchFamily="18" charset="0"/>
                <a:cs typeface="Times New Roman" pitchFamily="18" charset="0"/>
              </a:rPr>
              <a:t>: А Саврасов «Грачи прилетели»; И. Левитан «Золотая осень», «Весна. Большая вода», «Март»; А. Куинджи «Березовая роща»; И. Шишкин «Утро в сосновом бору», «Рубка леса»; В. Васнецов «</a:t>
            </a:r>
            <a:r>
              <a:rPr lang="ru-RU" dirty="0" err="1" smtClean="0">
                <a:latin typeface="Times New Roman" pitchFamily="18" charset="0"/>
                <a:cs typeface="Times New Roman" pitchFamily="18" charset="0"/>
              </a:rPr>
              <a:t>Аленушка</a:t>
            </a:r>
            <a:r>
              <a:rPr lang="ru-RU" dirty="0" smtClean="0">
                <a:latin typeface="Times New Roman" pitchFamily="18" charset="0"/>
                <a:cs typeface="Times New Roman" pitchFamily="18" charset="0"/>
              </a:rPr>
              <a:t>»; В. Поленов «Золотая осень» и др</a:t>
            </a:r>
            <a:r>
              <a:rPr lang="ru-RU" dirty="0" smtClean="0"/>
              <a:t>.;</a:t>
            </a:r>
          </a:p>
          <a:p>
            <a:pPr lvl="0"/>
            <a:r>
              <a:rPr lang="ru-RU" b="1" i="1" dirty="0" smtClean="0">
                <a:solidFill>
                  <a:srgbClr val="000000"/>
                </a:solidFill>
              </a:rPr>
              <a:t> </a:t>
            </a:r>
            <a:r>
              <a:rPr lang="ru-RU" b="1" i="1" dirty="0" smtClean="0">
                <a:solidFill>
                  <a:srgbClr val="000000"/>
                </a:solidFill>
                <a:latin typeface="Times New Roman" pitchFamily="18" charset="0"/>
                <a:cs typeface="Times New Roman" pitchFamily="18" charset="0"/>
              </a:rPr>
              <a:t>- натюрморт</a:t>
            </a:r>
            <a:r>
              <a:rPr lang="ru-RU" dirty="0" smtClean="0">
                <a:solidFill>
                  <a:srgbClr val="000000"/>
                </a:solidFill>
              </a:rPr>
              <a:t>: К</a:t>
            </a:r>
            <a:r>
              <a:rPr lang="ru-RU" dirty="0" smtClean="0">
                <a:solidFill>
                  <a:srgbClr val="000000"/>
                </a:solidFill>
                <a:latin typeface="Times New Roman" pitchFamily="18" charset="0"/>
                <a:cs typeface="Times New Roman" pitchFamily="18" charset="0"/>
              </a:rPr>
              <a:t>. Петров-Водкин «Черемуха в стакане», «Стакан и яблоневая ветка»; И. Машков «Рябинка», «Натюрморт с арбузом»; </a:t>
            </a:r>
            <a:r>
              <a:rPr lang="ru-RU" dirty="0" err="1" smtClean="0">
                <a:solidFill>
                  <a:srgbClr val="000000"/>
                </a:solidFill>
                <a:latin typeface="Times New Roman" pitchFamily="18" charset="0"/>
                <a:cs typeface="Times New Roman" pitchFamily="18" charset="0"/>
              </a:rPr>
              <a:t>П.Кончаловский</a:t>
            </a:r>
            <a:r>
              <a:rPr lang="ru-RU" dirty="0" smtClean="0">
                <a:solidFill>
                  <a:srgbClr val="000000"/>
                </a:solidFill>
                <a:latin typeface="Times New Roman" pitchFamily="18" charset="0"/>
                <a:cs typeface="Times New Roman" pitchFamily="18" charset="0"/>
              </a:rPr>
              <a:t> «Маки», «Сирень у окна».</a:t>
            </a:r>
          </a:p>
          <a:p>
            <a:endParaRPr lang="ru-RU" dirty="0" smtClean="0"/>
          </a:p>
          <a:p>
            <a:endParaRPr lang="ru-RU" dirty="0" smtClean="0"/>
          </a:p>
          <a:p>
            <a:endParaRPr lang="ru-RU" dirty="0" smtClean="0"/>
          </a:p>
          <a:p>
            <a:endParaRPr lang="ru-R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8992" y="3286124"/>
            <a:ext cx="2594688" cy="32861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
        <p:nvSpPr>
          <p:cNvPr id="6" name="Прямоугольник 5"/>
          <p:cNvSpPr/>
          <p:nvPr/>
        </p:nvSpPr>
        <p:spPr>
          <a:xfrm>
            <a:off x="4000496" y="2143116"/>
            <a:ext cx="2857504" cy="369332"/>
          </a:xfrm>
          <a:prstGeom prst="rect">
            <a:avLst/>
          </a:prstGeom>
        </p:spPr>
        <p:txBody>
          <a:bodyPr wrap="square">
            <a:spAutoFit/>
          </a:bodyPr>
          <a:lstStyle/>
          <a:p>
            <a:pPr lvl="0"/>
            <a:endParaRPr lang="ru-RU" dirty="0">
              <a:solidFill>
                <a:srgbClr val="000000"/>
              </a:solidFill>
            </a:endParaRPr>
          </a:p>
        </p:txBody>
      </p:sp>
      <p:sp>
        <p:nvSpPr>
          <p:cNvPr id="7" name="Прямоугольник 6"/>
          <p:cNvSpPr/>
          <p:nvPr/>
        </p:nvSpPr>
        <p:spPr>
          <a:xfrm>
            <a:off x="2286000" y="2690336"/>
            <a:ext cx="4572000" cy="369332"/>
          </a:xfrm>
          <a:prstGeom prst="rect">
            <a:avLst/>
          </a:prstGeom>
        </p:spPr>
        <p:txBody>
          <a:bodyPr>
            <a:spAutoFit/>
          </a:bodyPr>
          <a:lstStyle/>
          <a:p>
            <a:pPr lvl="0"/>
            <a:endParaRPr lang="ru-RU"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428652"/>
            <a:ext cx="9144000" cy="7072290"/>
          </a:xfrm>
          <a:prstGeom prst="rect">
            <a:avLst/>
          </a:prstGeom>
          <a:noFill/>
        </p:spPr>
      </p:pic>
      <p:sp>
        <p:nvSpPr>
          <p:cNvPr id="4" name="Прямоугольник 3"/>
          <p:cNvSpPr/>
          <p:nvPr/>
        </p:nvSpPr>
        <p:spPr>
          <a:xfrm>
            <a:off x="2000232" y="-33601"/>
            <a:ext cx="5786478" cy="1846659"/>
          </a:xfrm>
          <a:prstGeom prst="rect">
            <a:avLst/>
          </a:prstGeom>
        </p:spPr>
        <p:txBody>
          <a:bodyPr wrap="square">
            <a:spAutoFit/>
          </a:bodyPr>
          <a:lstStyle/>
          <a:p>
            <a:r>
              <a:rPr lang="ru-RU" sz="2400" b="1" dirty="0" smtClean="0">
                <a:latin typeface="Times New Roman" pitchFamily="18" charset="0"/>
                <a:cs typeface="Times New Roman" pitchFamily="18" charset="0"/>
              </a:rPr>
              <a:t>Виды рассказывания по картине</a:t>
            </a:r>
          </a:p>
          <a:p>
            <a:endParaRPr lang="ru-RU" b="1" dirty="0" smtClean="0"/>
          </a:p>
          <a:p>
            <a:endParaRPr lang="ru-RU" b="1" dirty="0" smtClean="0"/>
          </a:p>
          <a:p>
            <a:endParaRPr lang="ru-RU" b="1" dirty="0" smtClean="0"/>
          </a:p>
          <a:p>
            <a:endParaRPr lang="ru-RU" b="1" dirty="0" smtClean="0"/>
          </a:p>
          <a:p>
            <a:endParaRPr lang="ru-RU" b="1" dirty="0"/>
          </a:p>
        </p:txBody>
      </p:sp>
      <p:sp>
        <p:nvSpPr>
          <p:cNvPr id="5" name="Прямоугольник 4"/>
          <p:cNvSpPr/>
          <p:nvPr/>
        </p:nvSpPr>
        <p:spPr>
          <a:xfrm>
            <a:off x="1214414" y="500042"/>
            <a:ext cx="4000528" cy="1107996"/>
          </a:xfrm>
          <a:prstGeom prst="rect">
            <a:avLst/>
          </a:prstGeom>
        </p:spPr>
        <p:txBody>
          <a:bodyPr wrap="square">
            <a:spAutoFit/>
          </a:bodyPr>
          <a:lstStyle/>
          <a:p>
            <a:pPr algn="just"/>
            <a:r>
              <a:rPr lang="ru-RU" b="1" dirty="0" smtClean="0"/>
              <a:t>1</a:t>
            </a:r>
            <a:r>
              <a:rPr lang="ru-RU" dirty="0" smtClean="0"/>
              <a:t>. </a:t>
            </a:r>
            <a:r>
              <a:rPr lang="ru-RU" sz="1600" dirty="0" smtClean="0">
                <a:latin typeface="Times New Roman" pitchFamily="18" charset="0"/>
                <a:cs typeface="Times New Roman" pitchFamily="18" charset="0"/>
              </a:rPr>
              <a:t>Описание предметных картин – </a:t>
            </a:r>
          </a:p>
          <a:p>
            <a:pPr algn="just"/>
            <a:r>
              <a:rPr lang="ru-RU" sz="1600" dirty="0" smtClean="0">
                <a:latin typeface="Times New Roman" pitchFamily="18" charset="0"/>
                <a:cs typeface="Times New Roman" pitchFamily="18" charset="0"/>
              </a:rPr>
              <a:t>это связное последовательное описание изображенных на  картине предметов или животных, их качеств, свойств, действий.</a:t>
            </a:r>
            <a:endParaRPr lang="ru-RU" sz="1600" dirty="0">
              <a:latin typeface="Times New Roman" pitchFamily="18" charset="0"/>
              <a:cs typeface="Times New Roman" pitchFamily="18" charset="0"/>
            </a:endParaRPr>
          </a:p>
        </p:txBody>
      </p:sp>
      <p:sp>
        <p:nvSpPr>
          <p:cNvPr id="6" name="Прямоугольник 5"/>
          <p:cNvSpPr/>
          <p:nvPr/>
        </p:nvSpPr>
        <p:spPr>
          <a:xfrm>
            <a:off x="4572000" y="1714488"/>
            <a:ext cx="4000528" cy="1138773"/>
          </a:xfrm>
          <a:prstGeom prst="rect">
            <a:avLst/>
          </a:prstGeom>
        </p:spPr>
        <p:txBody>
          <a:bodyPr wrap="square">
            <a:spAutoFit/>
          </a:bodyPr>
          <a:lstStyle/>
          <a:p>
            <a:pPr algn="just"/>
            <a:r>
              <a:rPr lang="ru-RU" b="1" dirty="0" smtClean="0"/>
              <a:t>2</a:t>
            </a:r>
            <a:r>
              <a:rPr lang="ru-RU" sz="1600" dirty="0" smtClean="0">
                <a:latin typeface="Times New Roman" pitchFamily="18" charset="0"/>
                <a:cs typeface="Times New Roman" pitchFamily="18" charset="0"/>
              </a:rPr>
              <a:t>. Описание сюжетной картины – это описание изображенной на картине ситуации, не выходящей за пределы содержания картины</a:t>
            </a:r>
            <a:r>
              <a:rPr lang="ru-RU" b="1" dirty="0" smtClean="0"/>
              <a:t>. </a:t>
            </a:r>
            <a:endParaRPr lang="ru-RU" b="1" dirty="0"/>
          </a:p>
        </p:txBody>
      </p:sp>
      <p:sp>
        <p:nvSpPr>
          <p:cNvPr id="7" name="Прямоугольник 6"/>
          <p:cNvSpPr/>
          <p:nvPr/>
        </p:nvSpPr>
        <p:spPr>
          <a:xfrm>
            <a:off x="2286000" y="2828836"/>
            <a:ext cx="4572000" cy="369332"/>
          </a:xfrm>
          <a:prstGeom prst="rect">
            <a:avLst/>
          </a:prstGeom>
        </p:spPr>
        <p:txBody>
          <a:bodyPr>
            <a:spAutoFit/>
          </a:bodyPr>
          <a:lstStyle/>
          <a:p>
            <a:pPr algn="just"/>
            <a:endParaRPr lang="ru-RU" b="1" dirty="0"/>
          </a:p>
        </p:txBody>
      </p:sp>
      <p:sp>
        <p:nvSpPr>
          <p:cNvPr id="8" name="Прямоугольник 7"/>
          <p:cNvSpPr/>
          <p:nvPr/>
        </p:nvSpPr>
        <p:spPr>
          <a:xfrm>
            <a:off x="500034" y="3286124"/>
            <a:ext cx="4286280" cy="1077218"/>
          </a:xfrm>
          <a:prstGeom prst="rect">
            <a:avLst/>
          </a:prstGeom>
        </p:spPr>
        <p:txBody>
          <a:bodyPr wrap="square">
            <a:spAutoFit/>
          </a:bodyPr>
          <a:lstStyle/>
          <a:p>
            <a:r>
              <a:rPr lang="ru-RU" sz="1600" b="1" dirty="0" smtClean="0">
                <a:latin typeface="Times New Roman" pitchFamily="18" charset="0"/>
                <a:cs typeface="Times New Roman" pitchFamily="18" charset="0"/>
              </a:rPr>
              <a:t>3. </a:t>
            </a:r>
            <a:r>
              <a:rPr lang="ru-RU" sz="1600" dirty="0" smtClean="0">
                <a:latin typeface="Times New Roman" pitchFamily="18" charset="0"/>
                <a:cs typeface="Times New Roman" pitchFamily="18" charset="0"/>
              </a:rPr>
              <a:t>Рассказ по последовательной сюжетной серии картин:  ребенок рассказывает о содержании каждой  сюжетной картинки из серии, связывая их в один рассказ. </a:t>
            </a:r>
            <a:endParaRPr lang="ru-RU" sz="1600" dirty="0">
              <a:latin typeface="Times New Roman" pitchFamily="18" charset="0"/>
              <a:cs typeface="Times New Roman" pitchFamily="18" charset="0"/>
            </a:endParaRPr>
          </a:p>
        </p:txBody>
      </p:sp>
      <p:pic>
        <p:nvPicPr>
          <p:cNvPr id="9" name="Picture 4"/>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14282" y="4572008"/>
            <a:ext cx="2143140" cy="16430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285984" y="4572008"/>
            <a:ext cx="2286016" cy="1785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572000" y="4572008"/>
            <a:ext cx="2143140" cy="1857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715140" y="4572008"/>
            <a:ext cx="1963570" cy="1857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1000100" y="1571613"/>
            <a:ext cx="2743390" cy="16430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84740" y="857233"/>
            <a:ext cx="7416349" cy="535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2420706" y="0"/>
            <a:ext cx="4302588" cy="830997"/>
          </a:xfrm>
          <a:prstGeom prst="rect">
            <a:avLst/>
          </a:prstGeom>
        </p:spPr>
        <p:txBody>
          <a:bodyPr wrap="square">
            <a:spAutoFit/>
          </a:bodyPr>
          <a:lstStyle/>
          <a:p>
            <a:pPr algn="ctr"/>
            <a:r>
              <a:rPr lang="ru-RU" sz="2400" b="1" dirty="0" smtClean="0">
                <a:latin typeface="Times New Roman" pitchFamily="18" charset="0"/>
                <a:cs typeface="Times New Roman" pitchFamily="18" charset="0"/>
              </a:rPr>
              <a:t>Обучение детей рассматриванию  по картине</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7" name="Прямоугольник 6"/>
          <p:cNvSpPr/>
          <p:nvPr/>
        </p:nvSpPr>
        <p:spPr>
          <a:xfrm>
            <a:off x="1214414" y="285728"/>
            <a:ext cx="6929486" cy="2862322"/>
          </a:xfrm>
          <a:prstGeom prst="rect">
            <a:avLst/>
          </a:prstGeom>
        </p:spPr>
        <p:txBody>
          <a:bodyPr wrap="square">
            <a:spAutoFit/>
          </a:bodyPr>
          <a:lstStyle/>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p:txBody>
      </p:sp>
      <p:sp>
        <p:nvSpPr>
          <p:cNvPr id="8" name="Прямоугольник 7"/>
          <p:cNvSpPr/>
          <p:nvPr/>
        </p:nvSpPr>
        <p:spPr>
          <a:xfrm>
            <a:off x="1214414" y="58847"/>
            <a:ext cx="6929486" cy="5601533"/>
          </a:xfrm>
          <a:prstGeom prst="rect">
            <a:avLst/>
          </a:prstGeom>
        </p:spPr>
        <p:txBody>
          <a:bodyPr wrap="square">
            <a:spAutoFit/>
          </a:bodyPr>
          <a:lstStyle/>
          <a:p>
            <a:pPr lvl="0" algn="ctr" fontAlgn="base">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Рассматривание пейзажных картин</a:t>
            </a:r>
          </a:p>
          <a:p>
            <a:pPr lvl="0" fontAlgn="base">
              <a:spcBef>
                <a:spcPct val="0"/>
              </a:spcBef>
              <a:spcAft>
                <a:spcPct val="0"/>
              </a:spcAft>
              <a:tabLst>
                <a:tab pos="457200" algn="l"/>
              </a:tabLst>
            </a:pPr>
            <a:endParaRPr lang="ru-RU" sz="1000" b="1" u="sng" dirty="0" smtClean="0">
              <a:latin typeface="Arial" pitchFamily="34" charset="0"/>
              <a:cs typeface="Arial" pitchFamily="34" charset="0"/>
            </a:endParaRPr>
          </a:p>
          <a:p>
            <a:pPr lvl="0" fontAlgn="base">
              <a:spcBef>
                <a:spcPct val="0"/>
              </a:spcBef>
              <a:spcAft>
                <a:spcPct val="0"/>
              </a:spcAft>
              <a:tabLst>
                <a:tab pos="457200" algn="l"/>
              </a:tabLst>
            </a:pPr>
            <a:endParaRPr lang="ru-RU" sz="1000" b="1" u="sng" dirty="0" smtClean="0">
              <a:latin typeface="Arial" pitchFamily="34" charset="0"/>
              <a:cs typeface="Arial" pitchFamily="34" charset="0"/>
            </a:endParaRPr>
          </a:p>
          <a:p>
            <a:pPr lvl="0" fontAlgn="base">
              <a:spcBef>
                <a:spcPct val="0"/>
              </a:spcBef>
              <a:spcAft>
                <a:spcPct val="0"/>
              </a:spcAft>
              <a:tabLst>
                <a:tab pos="457200" algn="l"/>
              </a:tabLst>
            </a:pPr>
            <a:endParaRPr lang="ru-RU" sz="1000"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Предварительная работа – наблюдение разнообразия и красоты окружающей природы.</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При рассматривании целесообразны вопросы:</a:t>
            </a: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2000" dirty="0" smtClean="0">
                <a:latin typeface="Times New Roman" pitchFamily="18" charset="0"/>
                <a:ea typeface="Times New Roman" pitchFamily="18" charset="0"/>
                <a:cs typeface="Times New Roman" pitchFamily="18" charset="0"/>
              </a:rPr>
              <a:t>        -Что художнику хотелось рассказать нам про этот лес?</a:t>
            </a: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2000" dirty="0" smtClean="0">
                <a:latin typeface="Times New Roman" pitchFamily="18" charset="0"/>
                <a:ea typeface="Times New Roman" pitchFamily="18" charset="0"/>
                <a:cs typeface="Times New Roman" pitchFamily="18" charset="0"/>
              </a:rPr>
              <a:t>            - Почему художнику хотелось рассказать нам про этот лес?</a:t>
            </a: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2000" dirty="0" smtClean="0">
                <a:latin typeface="Times New Roman" pitchFamily="18" charset="0"/>
                <a:ea typeface="Times New Roman" pitchFamily="18" charset="0"/>
                <a:cs typeface="Times New Roman" pitchFamily="18" charset="0"/>
              </a:rPr>
              <a:t>            - Почему художник так назвал свою картину?</a:t>
            </a: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2000" dirty="0" smtClean="0">
                <a:latin typeface="Times New Roman" pitchFamily="18" charset="0"/>
                <a:ea typeface="Times New Roman" pitchFamily="18" charset="0"/>
                <a:cs typeface="Times New Roman" pitchFamily="18" charset="0"/>
              </a:rPr>
              <a:t>            - Что художнику кажется интересным, красивым.</a:t>
            </a: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2000" dirty="0" smtClean="0">
                <a:latin typeface="Times New Roman" pitchFamily="18" charset="0"/>
                <a:ea typeface="Times New Roman" pitchFamily="18" charset="0"/>
                <a:cs typeface="Times New Roman" pitchFamily="18" charset="0"/>
              </a:rPr>
              <a:t>            - «Про что ?..» , «О чем?....».</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Использование музыки и поэзии.</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Активизация опыта детей.</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Рассказ-образец воспитателя или литературный образец.</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В начале и в ходе занятия воспитатель может сказать несколько слов о художнике, написавшем картину.</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Сравнение разных по настроению картин.</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7" name="Прямоугольник 6"/>
          <p:cNvSpPr/>
          <p:nvPr/>
        </p:nvSpPr>
        <p:spPr>
          <a:xfrm>
            <a:off x="1214414" y="285728"/>
            <a:ext cx="6929486" cy="2862322"/>
          </a:xfrm>
          <a:prstGeom prst="rect">
            <a:avLst/>
          </a:prstGeom>
        </p:spPr>
        <p:txBody>
          <a:bodyPr wrap="square">
            <a:spAutoFit/>
          </a:bodyPr>
          <a:lstStyle/>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p:txBody>
      </p:sp>
      <p:sp>
        <p:nvSpPr>
          <p:cNvPr id="8" name="Прямоугольник 7"/>
          <p:cNvSpPr/>
          <p:nvPr/>
        </p:nvSpPr>
        <p:spPr>
          <a:xfrm>
            <a:off x="1214414" y="58847"/>
            <a:ext cx="6929486" cy="3477875"/>
          </a:xfrm>
          <a:prstGeom prst="rect">
            <a:avLst/>
          </a:prstGeom>
        </p:spPr>
        <p:txBody>
          <a:bodyPr wrap="square">
            <a:spAutoFit/>
          </a:bodyPr>
          <a:lstStyle/>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2000" dirty="0" smtClean="0">
              <a:latin typeface="Times New Roman" pitchFamily="18" charset="0"/>
              <a:cs typeface="Times New Roman" pitchFamily="18" charset="0"/>
            </a:endParaRPr>
          </a:p>
        </p:txBody>
      </p:sp>
      <p:sp>
        <p:nvSpPr>
          <p:cNvPr id="9" name="Прямоугольник 8"/>
          <p:cNvSpPr/>
          <p:nvPr/>
        </p:nvSpPr>
        <p:spPr>
          <a:xfrm>
            <a:off x="1000100" y="0"/>
            <a:ext cx="6858048" cy="5016758"/>
          </a:xfrm>
          <a:prstGeom prst="rect">
            <a:avLst/>
          </a:prstGeom>
        </p:spPr>
        <p:txBody>
          <a:bodyPr wrap="square">
            <a:spAutoFit/>
          </a:bodyPr>
          <a:lstStyle/>
          <a:p>
            <a:pPr lvl="0" algn="ctr" fontAlgn="base">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Рассматривание натюрмортов</a:t>
            </a:r>
          </a:p>
          <a:p>
            <a:pPr lvl="0" algn="ctr" fontAlgn="base">
              <a:spcBef>
                <a:spcPct val="0"/>
              </a:spcBef>
              <a:spcAft>
                <a:spcPct val="0"/>
              </a:spcAft>
              <a:tabLst>
                <a:tab pos="457200" algn="l"/>
              </a:tabLst>
            </a:pPr>
            <a:endParaRPr lang="ru-RU" sz="2800"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lang="ru-RU" sz="2400" dirty="0" smtClean="0">
                <a:latin typeface="Times New Roman" pitchFamily="18" charset="0"/>
                <a:ea typeface="Times New Roman" pitchFamily="18" charset="0"/>
                <a:cs typeface="Times New Roman" pitchFamily="18" charset="0"/>
              </a:rPr>
              <a:t>Вывешивается несложная картина с изображением посуды, цветов, фруктов. Воспитатель воспроизводит эту картину на столе, разложив соответствующие предметы примерно так, как они нарисованы на картине.</a:t>
            </a:r>
            <a:endParaRPr lang="ru-RU" sz="2400"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lang="ru-RU" sz="2400" dirty="0" smtClean="0">
                <a:latin typeface="Times New Roman" pitchFamily="18" charset="0"/>
                <a:ea typeface="Times New Roman" pitchFamily="18" charset="0"/>
                <a:cs typeface="Times New Roman" pitchFamily="18" charset="0"/>
              </a:rPr>
              <a:t>Составление натюрморта детьми с одновременным описанием: цвет, сочетание красок, фон, форма предметов. Затем это все сравнивается с картиной.</a:t>
            </a:r>
            <a:endParaRPr lang="ru-RU" sz="2400"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lang="ru-RU" sz="2400" dirty="0" smtClean="0">
                <a:latin typeface="Times New Roman" pitchFamily="18" charset="0"/>
                <a:ea typeface="Times New Roman" pitchFamily="18" charset="0"/>
                <a:cs typeface="Times New Roman" pitchFamily="18" charset="0"/>
              </a:rPr>
              <a:t>В конце года самостоятельное описание натюрмортов.</a:t>
            </a: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7" name="Прямоугольник 6"/>
          <p:cNvSpPr/>
          <p:nvPr/>
        </p:nvSpPr>
        <p:spPr>
          <a:xfrm>
            <a:off x="1214414" y="285728"/>
            <a:ext cx="6929486" cy="5139869"/>
          </a:xfrm>
          <a:prstGeom prst="rect">
            <a:avLst/>
          </a:prstGeom>
        </p:spPr>
        <p:txBody>
          <a:bodyPr wrap="square">
            <a:spAutoFit/>
          </a:bodyPr>
          <a:lstStyle/>
          <a:p>
            <a:pPr lvl="0" algn="ctr" fontAlgn="base">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Составление рассказа по картине</a:t>
            </a:r>
          </a:p>
          <a:p>
            <a:pPr lvl="0" fontAlgn="base">
              <a:spcBef>
                <a:spcPct val="0"/>
              </a:spcBef>
              <a:spcAft>
                <a:spcPct val="0"/>
              </a:spcAft>
              <a:tabLst>
                <a:tab pos="457200" algn="l"/>
              </a:tabLst>
            </a:pPr>
            <a:endParaRPr lang="ru-RU" sz="2000" b="1" u="sng" dirty="0" smtClean="0">
              <a:latin typeface="Times New Roman" pitchFamily="18" charset="0"/>
              <a:cs typeface="Times New Roman" pitchFamily="18" charset="0"/>
            </a:endParaRPr>
          </a:p>
          <a:p>
            <a:pPr lvl="0"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2000" b="1" dirty="0" smtClean="0">
                <a:latin typeface="Times New Roman" pitchFamily="18" charset="0"/>
                <a:ea typeface="Times New Roman" pitchFamily="18" charset="0"/>
                <a:cs typeface="Times New Roman" pitchFamily="18" charset="0"/>
              </a:rPr>
              <a:t>Приемы:</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Перед составлением рассказа воспитатель объясняет ребенку, что будет записывать каждое правильно составленное им предложение.</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При составлении рассказа воспитатель следит за его связностью, последовательностью, объяснением причинно-следственных взаимосвязей (не только что и когда происходит, но и почему).</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При необходимости помогает ребенку, исправляет неточности,  добавляет слова и выражения.</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Если ребенок не может составить рассказ, взрослый составляет его, а ребенок после прослушивания воспроизводит.</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4" name="Прямоугольник 3"/>
          <p:cNvSpPr/>
          <p:nvPr/>
        </p:nvSpPr>
        <p:spPr>
          <a:xfrm>
            <a:off x="857224" y="0"/>
            <a:ext cx="7858180" cy="3139321"/>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p:txBody>
      </p:sp>
      <p:sp>
        <p:nvSpPr>
          <p:cNvPr id="5" name="Прямоугольник 4"/>
          <p:cNvSpPr/>
          <p:nvPr/>
        </p:nvSpPr>
        <p:spPr>
          <a:xfrm>
            <a:off x="1071538" y="0"/>
            <a:ext cx="7215238" cy="6263253"/>
          </a:xfrm>
          <a:prstGeom prst="rect">
            <a:avLst/>
          </a:prstGeom>
        </p:spPr>
        <p:txBody>
          <a:bodyPr wrap="square">
            <a:spAutoFit/>
          </a:bodyPr>
          <a:lstStyle/>
          <a:p>
            <a:pPr lvl="0" algn="ctr" fontAlgn="base">
              <a:spcBef>
                <a:spcPct val="0"/>
              </a:spcBef>
              <a:spcAft>
                <a:spcPct val="0"/>
              </a:spcAft>
              <a:tabLst>
                <a:tab pos="457200" algn="l"/>
              </a:tabLst>
            </a:pPr>
            <a:r>
              <a:rPr lang="ru-RU" sz="2400" b="1" dirty="0" smtClean="0">
                <a:latin typeface="Times New Roman" pitchFamily="18" charset="0"/>
                <a:ea typeface="Times New Roman" pitchFamily="18" charset="0"/>
                <a:cs typeface="Times New Roman" pitchFamily="18" charset="0"/>
              </a:rPr>
              <a:t>Составление описательных рассказов по картине</a:t>
            </a:r>
          </a:p>
          <a:p>
            <a:pPr lvl="0" algn="ctr" fontAlgn="base">
              <a:spcBef>
                <a:spcPct val="0"/>
              </a:spcBef>
              <a:spcAft>
                <a:spcPct val="0"/>
              </a:spcAft>
              <a:tabLst>
                <a:tab pos="457200" algn="l"/>
              </a:tabLst>
            </a:pPr>
            <a:endParaRPr lang="ru-RU" sz="11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dirty="0" smtClean="0">
                <a:latin typeface="Times New Roman" pitchFamily="18" charset="0"/>
                <a:ea typeface="Times New Roman" pitchFamily="18" charset="0"/>
                <a:cs typeface="Times New Roman" pitchFamily="18" charset="0"/>
              </a:rPr>
              <a:t>Подбор названия картины (задания типа «Как назвал художник эту картину?»).</a:t>
            </a:r>
            <a:endParaRPr lang="ru-RU" sz="1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dirty="0" smtClean="0">
                <a:latin typeface="Times New Roman" pitchFamily="18" charset="0"/>
                <a:ea typeface="Times New Roman" pitchFamily="18" charset="0"/>
                <a:cs typeface="Times New Roman" pitchFamily="18" charset="0"/>
              </a:rPr>
              <a:t>Характеристика самого существенного и деталей.</a:t>
            </a:r>
            <a:endParaRPr lang="ru-RU" sz="1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dirty="0" smtClean="0">
                <a:latin typeface="Times New Roman" pitchFamily="18" charset="0"/>
                <a:ea typeface="Times New Roman" pitchFamily="18" charset="0"/>
                <a:cs typeface="Times New Roman" pitchFamily="18" charset="0"/>
              </a:rPr>
              <a:t>Придумывание начала или конца к сюжету, изображенному на картине.</a:t>
            </a:r>
            <a:endParaRPr lang="ru-RU" sz="1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dirty="0" smtClean="0">
                <a:latin typeface="Times New Roman" pitchFamily="18" charset="0"/>
                <a:ea typeface="Times New Roman" pitchFamily="18" charset="0"/>
                <a:cs typeface="Times New Roman" pitchFamily="18" charset="0"/>
              </a:rPr>
              <a:t>Вопросы детям по сюжетной линии повествовательного рассказа.</a:t>
            </a:r>
            <a:endParaRPr lang="ru-RU" sz="1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dirty="0" smtClean="0">
                <a:latin typeface="Times New Roman" pitchFamily="18" charset="0"/>
                <a:ea typeface="Times New Roman" pitchFamily="18" charset="0"/>
                <a:cs typeface="Times New Roman" pitchFamily="18" charset="0"/>
              </a:rPr>
              <a:t>Составление коллективного рассказа по картине:</a:t>
            </a:r>
            <a:endParaRPr lang="ru-RU" sz="1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dirty="0" smtClean="0">
                <a:latin typeface="Times New Roman" pitchFamily="18" charset="0"/>
                <a:ea typeface="Times New Roman" pitchFamily="18" charset="0"/>
                <a:cs typeface="Times New Roman" pitchFamily="18" charset="0"/>
              </a:rPr>
              <a:t> 1.Дети придумывают, что с героями было раньше.</a:t>
            </a:r>
            <a:endParaRPr lang="ru-RU" sz="1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dirty="0" smtClean="0">
                <a:latin typeface="Times New Roman" pitchFamily="18" charset="0"/>
                <a:ea typeface="Times New Roman" pitchFamily="18" charset="0"/>
                <a:cs typeface="Times New Roman" pitchFamily="18" charset="0"/>
              </a:rPr>
              <a:t> 2.Излагают события, изображенные на картине.</a:t>
            </a:r>
            <a:endParaRPr lang="ru-RU" sz="1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dirty="0" smtClean="0">
                <a:latin typeface="Times New Roman" pitchFamily="18" charset="0"/>
                <a:ea typeface="Times New Roman" pitchFamily="18" charset="0"/>
                <a:cs typeface="Times New Roman" pitchFamily="18" charset="0"/>
              </a:rPr>
              <a:t> 3.Придумывают последующие действия, поступки и приключения    </a:t>
            </a:r>
            <a:endParaRPr lang="ru-RU" sz="1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dirty="0" smtClean="0">
                <a:latin typeface="Times New Roman" pitchFamily="18" charset="0"/>
                <a:ea typeface="Times New Roman" pitchFamily="18" charset="0"/>
                <a:cs typeface="Times New Roman" pitchFamily="18" charset="0"/>
              </a:rPr>
              <a:t>    героев.</a:t>
            </a:r>
            <a:endParaRPr lang="ru-RU" sz="1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dirty="0" smtClean="0">
                <a:latin typeface="Times New Roman" pitchFamily="18" charset="0"/>
                <a:ea typeface="Times New Roman" pitchFamily="18" charset="0"/>
                <a:cs typeface="Times New Roman" pitchFamily="18" charset="0"/>
              </a:rPr>
              <a:t>Включение элемента соревнования: рассказ, какой группы окажется наиболее интересным?</a:t>
            </a:r>
            <a:endParaRPr lang="ru-RU" sz="1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dirty="0" smtClean="0">
                <a:latin typeface="Times New Roman" pitchFamily="18" charset="0"/>
                <a:ea typeface="Times New Roman" pitchFamily="18" charset="0"/>
                <a:cs typeface="Times New Roman" pitchFamily="18" charset="0"/>
              </a:rPr>
              <a:t>Оценивание рассказов товарищей, как по содержанию, так и по форме, замечание удачных слов и выражений, точно отражающих содержание картины или метко характеризующих события, которые предшествовали изображенному. </a:t>
            </a:r>
            <a:endParaRPr lang="ru-RU" sz="1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dirty="0" smtClean="0">
                <a:latin typeface="Times New Roman" pitchFamily="18" charset="0"/>
                <a:ea typeface="Times New Roman" pitchFamily="18" charset="0"/>
                <a:cs typeface="Times New Roman" pitchFamily="18" charset="0"/>
              </a:rPr>
              <a:t>Одну и ту же картину можно использовать в течении года несколько раз, но при этом ставить разные  задачи, постепенно усложняя их.</a:t>
            </a:r>
            <a:endParaRPr lang="ru-RU" sz="1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4" name="Прямоугольник 3"/>
          <p:cNvSpPr/>
          <p:nvPr/>
        </p:nvSpPr>
        <p:spPr>
          <a:xfrm>
            <a:off x="857224" y="0"/>
            <a:ext cx="7858180" cy="5724644"/>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algn="ctr" fontAlgn="base">
              <a:spcBef>
                <a:spcPct val="0"/>
              </a:spcBef>
              <a:spcAft>
                <a:spcPct val="0"/>
              </a:spcAft>
            </a:pPr>
            <a:endParaRPr lang="ru-RU" sz="2800" b="1" dirty="0" smtClean="0">
              <a:solidFill>
                <a:srgbClr val="FF0000"/>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ru-RU" sz="2800" b="1" dirty="0" smtClean="0">
                <a:solidFill>
                  <a:srgbClr val="FF0000"/>
                </a:solidFill>
                <a:latin typeface="Times New Roman" pitchFamily="18" charset="0"/>
                <a:ea typeface="Times New Roman" pitchFamily="18" charset="0"/>
                <a:cs typeface="Times New Roman" pitchFamily="18" charset="0"/>
              </a:rPr>
              <a:t>Обучение творческому рассказыванию</a:t>
            </a:r>
          </a:p>
          <a:p>
            <a:pPr lvl="0" algn="ctr" fontAlgn="base">
              <a:spcBef>
                <a:spcPct val="0"/>
              </a:spcBef>
              <a:spcAft>
                <a:spcPct val="0"/>
              </a:spcAft>
            </a:pPr>
            <a:r>
              <a:rPr lang="ru-RU" sz="2800" b="1" dirty="0" smtClean="0">
                <a:solidFill>
                  <a:srgbClr val="FF0000"/>
                </a:solidFill>
                <a:latin typeface="Times New Roman" pitchFamily="18" charset="0"/>
                <a:ea typeface="Times New Roman" pitchFamily="18" charset="0"/>
                <a:cs typeface="Times New Roman" pitchFamily="18" charset="0"/>
              </a:rPr>
              <a:t> </a:t>
            </a:r>
            <a:endParaRPr lang="ru-RU" b="1" dirty="0" smtClean="0">
              <a:solidFill>
                <a:srgbClr val="FF0000"/>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ru-RU" sz="2400" dirty="0" smtClean="0">
                <a:latin typeface="Times New Roman" pitchFamily="18" charset="0"/>
                <a:ea typeface="Times New Roman" pitchFamily="18" charset="0"/>
                <a:cs typeface="Times New Roman" pitchFamily="18" charset="0"/>
              </a:rPr>
              <a:t>Обучение творческому рассказыванию играет важную роль в развитии словесно-логического мышления, представляя большие возможности для самостоятельного выражения ребенком своих мыслей, осознанного отражения в речи разнообразных связей и отношений между предметами и явлениями, способствует активизации знаний и представлений об окружающем, но необходимо помнить о том,  что составление творческого рассказа предполагает прежде всего  наличие у детей представлений о некоторых правилах построения рассказа-сообщения.</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4" name="Прямоугольник 3"/>
          <p:cNvSpPr/>
          <p:nvPr/>
        </p:nvSpPr>
        <p:spPr>
          <a:xfrm>
            <a:off x="1357290" y="0"/>
            <a:ext cx="6929486" cy="5047536"/>
          </a:xfrm>
          <a:prstGeom prst="rect">
            <a:avLst/>
          </a:prstGeom>
        </p:spPr>
        <p:txBody>
          <a:bodyPr wrap="square">
            <a:spAutoFit/>
          </a:bodyPr>
          <a:lstStyle/>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ru-RU" sz="2800" b="1" dirty="0" smtClean="0">
                <a:solidFill>
                  <a:srgbClr val="FF0000"/>
                </a:solidFill>
                <a:latin typeface="Times New Roman" pitchFamily="18" charset="0"/>
                <a:ea typeface="Times New Roman" pitchFamily="18" charset="0"/>
                <a:cs typeface="Times New Roman" pitchFamily="18" charset="0"/>
              </a:rPr>
              <a:t>Обучение творческому рассказыванию </a:t>
            </a:r>
            <a:endParaRPr lang="ru-RU" b="1" dirty="0" smtClean="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dirty="0" smtClean="0">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ru-RU" sz="2000" dirty="0" smtClean="0">
                <a:latin typeface="Times New Roman" pitchFamily="18" charset="0"/>
                <a:ea typeface="Times New Roman" pitchFamily="18" charset="0"/>
                <a:cs typeface="Times New Roman" pitchFamily="18" charset="0"/>
              </a:rPr>
              <a:t>В связи с этим </a:t>
            </a:r>
            <a:r>
              <a:rPr lang="ru-RU" sz="2000" i="1" dirty="0" smtClean="0">
                <a:latin typeface="Times New Roman" pitchFamily="18" charset="0"/>
                <a:ea typeface="Times New Roman" pitchFamily="18" charset="0"/>
                <a:cs typeface="Times New Roman" pitchFamily="18" charset="0"/>
              </a:rPr>
              <a:t>обучение составлению творческих рассказов осуществляется при условии </a:t>
            </a:r>
            <a:r>
              <a:rPr lang="ru-RU" sz="2000" b="1" i="1" dirty="0" err="1" smtClean="0">
                <a:latin typeface="Times New Roman" pitchFamily="18" charset="0"/>
                <a:ea typeface="Times New Roman" pitchFamily="18" charset="0"/>
                <a:cs typeface="Times New Roman" pitchFamily="18" charset="0"/>
              </a:rPr>
              <a:t>сформированности</a:t>
            </a:r>
            <a:r>
              <a:rPr lang="ru-RU" sz="2000" i="1" dirty="0" smtClean="0">
                <a:latin typeface="Times New Roman" pitchFamily="18" charset="0"/>
                <a:ea typeface="Times New Roman" pitchFamily="18" charset="0"/>
                <a:cs typeface="Times New Roman" pitchFamily="18" charset="0"/>
              </a:rPr>
              <a:t> у детей определенных навыков связных развернутых высказываний (пересказ, составление рассказа по картине, рассказ-описание). </a:t>
            </a:r>
            <a:r>
              <a:rPr lang="ru-RU" sz="2000" dirty="0" smtClean="0">
                <a:latin typeface="Times New Roman" pitchFamily="18" charset="0"/>
                <a:ea typeface="Times New Roman" pitchFamily="18" charset="0"/>
                <a:cs typeface="Times New Roman" pitchFamily="18" charset="0"/>
              </a:rPr>
              <a:t> Большое внимание при этом должно уделяться формированию языковых  (прежде всего, грамматических) обобщений и практическому усвоению (по образцу, по наглядной опоре) лексических, грамматических  и эмоционально-выразительных компонентов фразовых высказываний, различных типов синтаксических конструкций. И значительное место должно отводиться работе над пересказом, с постепенным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928718"/>
            <a:ext cx="9144000" cy="7786718"/>
          </a:xfrm>
          <a:prstGeom prst="rect">
            <a:avLst/>
          </a:prstGeom>
          <a:noFill/>
        </p:spPr>
      </p:pic>
      <p:sp>
        <p:nvSpPr>
          <p:cNvPr id="5" name="Прямоугольник 4"/>
          <p:cNvSpPr/>
          <p:nvPr/>
        </p:nvSpPr>
        <p:spPr>
          <a:xfrm>
            <a:off x="1428728" y="214291"/>
            <a:ext cx="6500858" cy="1200329"/>
          </a:xfrm>
          <a:prstGeom prst="rect">
            <a:avLst/>
          </a:prstGeom>
        </p:spPr>
        <p:txBody>
          <a:bodyPr wrap="square">
            <a:spAutoFit/>
          </a:bodyPr>
          <a:lstStyle/>
          <a:p>
            <a:endParaRPr lang="ru-RU" b="1" dirty="0" smtClean="0"/>
          </a:p>
          <a:p>
            <a:endParaRPr lang="ru-RU" b="1" dirty="0" smtClean="0"/>
          </a:p>
          <a:p>
            <a:endParaRPr lang="ru-RU" b="1" dirty="0" smtClean="0"/>
          </a:p>
          <a:p>
            <a:endParaRPr lang="ru-RU" dirty="0"/>
          </a:p>
        </p:txBody>
      </p:sp>
      <p:sp>
        <p:nvSpPr>
          <p:cNvPr id="6" name="Прямоугольник 5"/>
          <p:cNvSpPr/>
          <p:nvPr/>
        </p:nvSpPr>
        <p:spPr>
          <a:xfrm>
            <a:off x="1500166" y="642918"/>
            <a:ext cx="6500858" cy="4708981"/>
          </a:xfrm>
          <a:prstGeom prst="rect">
            <a:avLst/>
          </a:prstGeom>
        </p:spPr>
        <p:txBody>
          <a:bodyPr wrap="square">
            <a:spAutoFit/>
          </a:bodyPr>
          <a:lstStyle/>
          <a:p>
            <a:pPr lvl="0" algn="ctr" fontAlgn="base">
              <a:spcBef>
                <a:spcPct val="0"/>
              </a:spcBef>
              <a:spcAft>
                <a:spcPct val="0"/>
              </a:spcAft>
            </a:pPr>
            <a:r>
              <a:rPr lang="ru-RU" sz="2000" dirty="0" smtClean="0">
                <a:latin typeface="Times New Roman" pitchFamily="18" charset="0"/>
                <a:ea typeface="Times New Roman" pitchFamily="18" charset="0"/>
                <a:cs typeface="Times New Roman" pitchFamily="18" charset="0"/>
              </a:rPr>
              <a:t>Детские рассказы   классифицируются </a:t>
            </a:r>
            <a:r>
              <a:rPr lang="ru-RU" sz="2000" b="1" dirty="0" smtClean="0">
                <a:latin typeface="Times New Roman" pitchFamily="18" charset="0"/>
                <a:ea typeface="Times New Roman" pitchFamily="18" charset="0"/>
                <a:cs typeface="Times New Roman" pitchFamily="18" charset="0"/>
              </a:rPr>
              <a:t>по форме на:</a:t>
            </a:r>
          </a:p>
          <a:p>
            <a:pPr marL="514350" lvl="0" indent="-514350" eaLnBrk="0" fontAlgn="base" hangingPunct="0">
              <a:spcBef>
                <a:spcPct val="0"/>
              </a:spcBef>
              <a:spcAft>
                <a:spcPct val="0"/>
              </a:spcAft>
              <a:buAutoNum type="arabicPeriod"/>
            </a:pPr>
            <a:r>
              <a:rPr lang="ru-RU" sz="2000" b="1" dirty="0" smtClean="0">
                <a:latin typeface="Times New Roman" pitchFamily="18" charset="0"/>
                <a:ea typeface="Times New Roman" pitchFamily="18" charset="0"/>
                <a:cs typeface="Times New Roman" pitchFamily="18" charset="0"/>
              </a:rPr>
              <a:t> </a:t>
            </a:r>
            <a:r>
              <a:rPr lang="ru-RU" sz="2000" i="1" dirty="0" smtClean="0">
                <a:latin typeface="Times New Roman" pitchFamily="18" charset="0"/>
                <a:ea typeface="Calibri" pitchFamily="34" charset="0"/>
                <a:cs typeface="Times New Roman" pitchFamily="18" charset="0"/>
              </a:rPr>
              <a:t>Описательные</a:t>
            </a:r>
            <a:r>
              <a:rPr lang="ru-RU" sz="2000" dirty="0" smtClean="0">
                <a:latin typeface="Times New Roman" pitchFamily="18" charset="0"/>
                <a:ea typeface="Calibri" pitchFamily="34" charset="0"/>
                <a:cs typeface="Times New Roman" pitchFamily="18" charset="0"/>
              </a:rPr>
              <a:t>. </a:t>
            </a:r>
          </a:p>
          <a:p>
            <a:pPr marL="514350" lvl="0" indent="-51435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Создаются на основе восприятия и по памяти, это  рассказы о предметах, игрушках,  по картине, также рассказы из личного опыта. </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2. </a:t>
            </a:r>
            <a:r>
              <a:rPr lang="ru-RU" sz="2000" i="1" dirty="0" smtClean="0">
                <a:latin typeface="Times New Roman" pitchFamily="18" charset="0"/>
                <a:ea typeface="Calibri" pitchFamily="34" charset="0"/>
                <a:cs typeface="Times New Roman" pitchFamily="18" charset="0"/>
              </a:rPr>
              <a:t>Сюжетные.</a:t>
            </a: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 Придумывание  сказок и рассказов по  предложенному  воспитателем сюжету. </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 </a:t>
            </a:r>
            <a:r>
              <a:rPr lang="ru-RU" sz="2000" b="1" dirty="0" smtClean="0">
                <a:latin typeface="Times New Roman" pitchFamily="18" charset="0"/>
                <a:ea typeface="Times New Roman" pitchFamily="18" charset="0"/>
                <a:cs typeface="Times New Roman" pitchFamily="18" charset="0"/>
              </a:rPr>
              <a:t>по содержанию на:</a:t>
            </a:r>
            <a:endParaRPr lang="ru-RU" sz="2000" dirty="0" smtClean="0">
              <a:latin typeface="Arial" pitchFamily="34" charset="0"/>
              <a:cs typeface="Arial" pitchFamily="34" charset="0"/>
            </a:endParaRPr>
          </a:p>
          <a:p>
            <a:pPr marL="514350" lvl="0" indent="-514350" eaLnBrk="0" fontAlgn="base" hangingPunct="0">
              <a:spcBef>
                <a:spcPct val="0"/>
              </a:spcBef>
              <a:spcAft>
                <a:spcPct val="0"/>
              </a:spcAft>
              <a:buAutoNum type="arabicPeriod"/>
            </a:pPr>
            <a:r>
              <a:rPr lang="ru-RU" sz="2000" i="1" dirty="0" smtClean="0">
                <a:latin typeface="Times New Roman" pitchFamily="18" charset="0"/>
                <a:ea typeface="Calibri" pitchFamily="34" charset="0"/>
                <a:cs typeface="Times New Roman" pitchFamily="18" charset="0"/>
              </a:rPr>
              <a:t>Фактические  рассказы </a:t>
            </a:r>
            <a:r>
              <a:rPr lang="ru-RU" sz="2000" dirty="0" smtClean="0">
                <a:latin typeface="Times New Roman" pitchFamily="18" charset="0"/>
                <a:ea typeface="Calibri" pitchFamily="34" charset="0"/>
                <a:cs typeface="Times New Roman" pitchFamily="18" charset="0"/>
              </a:rPr>
              <a:t>– </a:t>
            </a:r>
          </a:p>
          <a:p>
            <a:pPr marL="514350" lvl="0" indent="-51435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на реалистическую тему (по памяти, по восприятию,  из личного опыта).</a:t>
            </a: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2. </a:t>
            </a:r>
            <a:r>
              <a:rPr lang="ru-RU" sz="2000" i="1" dirty="0" smtClean="0">
                <a:latin typeface="Times New Roman" pitchFamily="18" charset="0"/>
                <a:ea typeface="Calibri" pitchFamily="34" charset="0"/>
                <a:cs typeface="Times New Roman" pitchFamily="18" charset="0"/>
              </a:rPr>
              <a:t>Творческие рассказы  –</a:t>
            </a:r>
          </a:p>
          <a:p>
            <a:pPr lvl="0" eaLnBrk="0" fontAlgn="base" hangingPunct="0">
              <a:spcBef>
                <a:spcPct val="0"/>
              </a:spcBef>
              <a:spcAft>
                <a:spcPct val="0"/>
              </a:spcAft>
            </a:pPr>
            <a:r>
              <a:rPr lang="ru-RU" sz="2000" i="1"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создаются при активной работе воображения</a:t>
            </a:r>
            <a:r>
              <a:rPr lang="ru-RU" sz="2000" dirty="0" smtClean="0">
                <a:latin typeface="Arial" pitchFamily="34" charset="0"/>
                <a:ea typeface="Calibri" pitchFamily="34" charset="0"/>
                <a:cs typeface="Arial" pitchFamily="34" charset="0"/>
              </a:rPr>
              <a:t>.</a:t>
            </a:r>
            <a:endParaRPr lang="ru-RU" sz="2000" dirty="0" smtClean="0">
              <a:latin typeface="Arial" pitchFamily="34" charset="0"/>
              <a:cs typeface="Arial" pitchFamily="34" charset="0"/>
            </a:endParaRPr>
          </a:p>
          <a:p>
            <a:pPr lvl="0" eaLnBrk="0" fontAlgn="base" hangingPunct="0">
              <a:spcBef>
                <a:spcPct val="0"/>
              </a:spcBef>
              <a:spcAft>
                <a:spcPct val="0"/>
              </a:spcAft>
              <a:buFontTx/>
              <a:buChar char="-"/>
            </a:pP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642966"/>
            <a:ext cx="9144000" cy="7500966"/>
          </a:xfrm>
          <a:prstGeom prst="rect">
            <a:avLst/>
          </a:prstGeom>
          <a:noFill/>
        </p:spPr>
      </p:pic>
      <p:sp>
        <p:nvSpPr>
          <p:cNvPr id="5" name="Прямоугольник 4"/>
          <p:cNvSpPr/>
          <p:nvPr/>
        </p:nvSpPr>
        <p:spPr>
          <a:xfrm>
            <a:off x="1000100" y="357166"/>
            <a:ext cx="7000924" cy="2862322"/>
          </a:xfrm>
          <a:prstGeom prst="rect">
            <a:avLst/>
          </a:prstGeom>
        </p:spPr>
        <p:txBody>
          <a:bodyPr wrap="square">
            <a:spAutoFit/>
          </a:bodyPr>
          <a:lstStyle/>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p:txBody>
      </p:sp>
      <p:sp>
        <p:nvSpPr>
          <p:cNvPr id="6" name="Прямоугольник 5"/>
          <p:cNvSpPr/>
          <p:nvPr/>
        </p:nvSpPr>
        <p:spPr>
          <a:xfrm>
            <a:off x="1142976" y="0"/>
            <a:ext cx="7000924" cy="5093702"/>
          </a:xfrm>
          <a:prstGeom prst="rect">
            <a:avLst/>
          </a:prstGeom>
        </p:spPr>
        <p:txBody>
          <a:bodyPr wrap="square">
            <a:spAutoFit/>
          </a:bodyPr>
          <a:lstStyle/>
          <a:p>
            <a:pPr lvl="0" algn="ctr" fontAlgn="base">
              <a:spcBef>
                <a:spcPct val="0"/>
              </a:spcBef>
              <a:spcAft>
                <a:spcPct val="0"/>
              </a:spcAft>
              <a:tabLst>
                <a:tab pos="457200" algn="l"/>
              </a:tabLst>
            </a:pPr>
            <a:endParaRPr lang="ru-RU" sz="2400" b="1" dirty="0" smtClean="0">
              <a:latin typeface="Times New Roman" pitchFamily="18" charset="0"/>
              <a:ea typeface="Times New Roman" pitchFamily="18" charset="0"/>
              <a:cs typeface="Times New Roman" pitchFamily="18" charset="0"/>
            </a:endParaRPr>
          </a:p>
          <a:p>
            <a:pPr lvl="0" algn="ctr" fontAlgn="base">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Планирование творческого рассказа</a:t>
            </a:r>
          </a:p>
          <a:p>
            <a:pPr lvl="0" algn="ctr" fontAlgn="base">
              <a:spcBef>
                <a:spcPct val="0"/>
              </a:spcBef>
              <a:spcAft>
                <a:spcPct val="0"/>
              </a:spcAft>
              <a:tabLst>
                <a:tab pos="457200" algn="l"/>
              </a:tabLst>
            </a:pPr>
            <a:endParaRPr lang="ru-RU" sz="2400" b="1" dirty="0" smtClean="0">
              <a:latin typeface="Times New Roman" pitchFamily="18" charset="0"/>
              <a:cs typeface="Times New Roman" pitchFamily="18" charset="0"/>
            </a:endParaRPr>
          </a:p>
          <a:p>
            <a:pPr lvl="0" algn="ctr" fontAlgn="base">
              <a:spcBef>
                <a:spcPct val="0"/>
              </a:spcBef>
              <a:spcAft>
                <a:spcPct val="0"/>
              </a:spcAft>
              <a:tabLst>
                <a:tab pos="457200" algn="l"/>
              </a:tabLst>
            </a:pPr>
            <a:endParaRPr lang="ru-RU" sz="110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Трансформация сюжета в соответствии с видом творческого рассказывания. </a:t>
            </a:r>
            <a:endParaRPr lang="ru-RU" sz="105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Обсуждение замысла.</a:t>
            </a:r>
            <a:endParaRPr lang="ru-RU" sz="105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Выбор зачина, кульминации, развязки (начала, середины, конца истории).</a:t>
            </a:r>
            <a:endParaRPr lang="ru-RU" sz="105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Составление «предикативной цепочки» (перечень глаголов)</a:t>
            </a:r>
            <a:endParaRPr lang="ru-RU" sz="105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Построение плана изложения (можно в графическом варианте)</a:t>
            </a:r>
            <a:endParaRPr lang="ru-RU" sz="105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Установление объекта для прямой речи.</a:t>
            </a:r>
            <a:endParaRPr lang="ru-RU" sz="105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Придумывание заголовка к рассказу.</a:t>
            </a:r>
            <a:endParaRPr lang="ru-RU" sz="1050" dirty="0" smtClean="0">
              <a:latin typeface="Times New Roman" pitchFamily="18" charset="0"/>
              <a:cs typeface="Times New Roman" pitchFamily="18" charset="0"/>
            </a:endParaRPr>
          </a:p>
          <a:p>
            <a:pPr marL="342900" lvl="0" indent="-342900" algn="ctr" eaLnBrk="0" fontAlgn="base" hangingPunct="0">
              <a:spcBef>
                <a:spcPct val="0"/>
              </a:spcBef>
              <a:spcAft>
                <a:spcPct val="0"/>
              </a:spcAft>
              <a:tabLst>
                <a:tab pos="457200" algn="l"/>
              </a:tabLst>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3"/>
          <a:srcRect/>
          <a:stretch>
            <a:fillRect/>
          </a:stretch>
        </p:blipFill>
        <p:spPr bwMode="auto">
          <a:xfrm>
            <a:off x="0" y="-642966"/>
            <a:ext cx="9144000" cy="7500966"/>
          </a:xfrm>
          <a:prstGeom prst="rect">
            <a:avLst/>
          </a:prstGeom>
          <a:noFill/>
        </p:spPr>
      </p:pic>
      <p:sp>
        <p:nvSpPr>
          <p:cNvPr id="5" name="Прямоугольник 4"/>
          <p:cNvSpPr/>
          <p:nvPr/>
        </p:nvSpPr>
        <p:spPr>
          <a:xfrm>
            <a:off x="1000100" y="357166"/>
            <a:ext cx="7000924" cy="2862322"/>
          </a:xfrm>
          <a:prstGeom prst="rect">
            <a:avLst/>
          </a:prstGeom>
        </p:spPr>
        <p:txBody>
          <a:bodyPr wrap="square">
            <a:spAutoFit/>
          </a:bodyPr>
          <a:lstStyle/>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p:txBody>
      </p:sp>
      <p:sp>
        <p:nvSpPr>
          <p:cNvPr id="6" name="Прямоугольник 5"/>
          <p:cNvSpPr/>
          <p:nvPr/>
        </p:nvSpPr>
        <p:spPr>
          <a:xfrm>
            <a:off x="1500166" y="285728"/>
            <a:ext cx="6143668" cy="5055230"/>
          </a:xfrm>
          <a:prstGeom prst="rect">
            <a:avLst/>
          </a:prstGeom>
        </p:spPr>
        <p:txBody>
          <a:bodyPr wrap="square">
            <a:spAutoFit/>
          </a:bodyPr>
          <a:lstStyle/>
          <a:p>
            <a:pPr lvl="0" algn="ctr" fontAlgn="base">
              <a:spcBef>
                <a:spcPct val="0"/>
              </a:spcBef>
              <a:spcAft>
                <a:spcPct val="0"/>
              </a:spcAft>
              <a:tabLst>
                <a:tab pos="457200" algn="l"/>
              </a:tabLst>
            </a:pPr>
            <a:endParaRPr lang="ru-RU" sz="1000" dirty="0" smtClean="0">
              <a:latin typeface="Times New Roman" pitchFamily="18" charset="0"/>
              <a:cs typeface="Times New Roman" pitchFamily="18" charset="0"/>
            </a:endParaRPr>
          </a:p>
          <a:p>
            <a:pPr lvl="0" algn="ctr" eaLnBrk="0" fontAlgn="base" hangingPunct="0">
              <a:spcBef>
                <a:spcPct val="0"/>
              </a:spcBef>
              <a:spcAft>
                <a:spcPct val="0"/>
              </a:spcAft>
              <a:tabLst>
                <a:tab pos="457200" algn="l"/>
              </a:tabLst>
            </a:pPr>
            <a:r>
              <a:rPr lang="ru-RU" sz="2400" b="1" dirty="0" smtClean="0">
                <a:latin typeface="Times New Roman" pitchFamily="18" charset="0"/>
                <a:ea typeface="Times New Roman" pitchFamily="18" charset="0"/>
                <a:cs typeface="Times New Roman" pitchFamily="18" charset="0"/>
              </a:rPr>
              <a:t> Приемы:</a:t>
            </a:r>
          </a:p>
          <a:p>
            <a:pPr lvl="0" algn="ctr" eaLnBrk="0" fontAlgn="base" hangingPunct="0">
              <a:spcBef>
                <a:spcPct val="0"/>
              </a:spcBef>
              <a:spcAft>
                <a:spcPct val="0"/>
              </a:spcAft>
              <a:tabLst>
                <a:tab pos="457200" algn="l"/>
              </a:tabLst>
            </a:pPr>
            <a:endParaRPr lang="ru-RU" sz="1050"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Объяснение  задачи изменения сюжета картины.</a:t>
            </a:r>
            <a:endParaRPr lang="ru-RU" sz="1050"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Ребенок придумывает название рассказа, чтобы в ходе рассказывания соотносить содержание с заглавием.</a:t>
            </a:r>
            <a:endParaRPr lang="ru-RU" sz="1050"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Осознанное и последовательное название всех действий в предлагаемом рассказе.</a:t>
            </a:r>
            <a:endParaRPr lang="ru-RU" sz="1050"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Составление ребенком графического плана.</a:t>
            </a:r>
            <a:endParaRPr lang="ru-RU" sz="1050"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Уточнение слов, с которых ребенок начинает рассказ (однажды, как-то раз, в один летний день…)</a:t>
            </a:r>
            <a:endParaRPr lang="ru-RU" sz="1050"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Уточнение финальных фраз, в которых отразится мораль либо основной смысл высказывания.</a:t>
            </a:r>
            <a:endParaRPr lang="ru-RU" sz="1050"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На первом этапе – образец рассказа.</a:t>
            </a:r>
            <a:endParaRPr lang="ru-RU" sz="200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mj-lt"/>
              <a:buAutoNum type="arabicPeriod"/>
              <a:tabLst>
                <a:tab pos="457200" algn="l"/>
              </a:tabLst>
            </a:pPr>
            <a:r>
              <a:rPr lang="ru-RU" sz="2000" dirty="0" smtClean="0">
                <a:latin typeface="Times New Roman" pitchFamily="18" charset="0"/>
                <a:ea typeface="Times New Roman" pitchFamily="18" charset="0"/>
                <a:cs typeface="Times New Roman" pitchFamily="18" charset="0"/>
              </a:rPr>
              <a:t>Запись рассказа взрослым для обсуждения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5" name="Прямоугольник 4"/>
          <p:cNvSpPr/>
          <p:nvPr/>
        </p:nvSpPr>
        <p:spPr>
          <a:xfrm>
            <a:off x="1000100" y="357166"/>
            <a:ext cx="7000924" cy="5755422"/>
          </a:xfrm>
          <a:prstGeom prst="rect">
            <a:avLst/>
          </a:prstGeom>
        </p:spPr>
        <p:txBody>
          <a:bodyPr wrap="square">
            <a:spAutoFit/>
          </a:bodyPr>
          <a:lstStyle/>
          <a:p>
            <a:pPr lvl="0" algn="ctr" fontAlgn="base">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Творческое рассказывание по картине</a:t>
            </a:r>
          </a:p>
          <a:p>
            <a:pPr lvl="0" fontAlgn="base">
              <a:spcBef>
                <a:spcPct val="0"/>
              </a:spcBef>
              <a:spcAft>
                <a:spcPct val="0"/>
              </a:spcAft>
              <a:tabLst>
                <a:tab pos="457200" algn="l"/>
              </a:tabLst>
            </a:pPr>
            <a:endParaRPr lang="ru-RU" sz="2000" b="1" u="sng" dirty="0" smtClean="0">
              <a:latin typeface="Times New Roman" pitchFamily="18" charset="0"/>
              <a:cs typeface="Times New Roman" pitchFamily="18" charset="0"/>
            </a:endParaRPr>
          </a:p>
          <a:p>
            <a:pPr lvl="0" fontAlgn="base">
              <a:spcBef>
                <a:spcPct val="0"/>
              </a:spcBef>
              <a:spcAft>
                <a:spcPct val="0"/>
              </a:spcAft>
              <a:tabLst>
                <a:tab pos="45720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2000" dirty="0" smtClean="0">
                <a:latin typeface="Times New Roman" pitchFamily="18" charset="0"/>
                <a:ea typeface="Times New Roman" pitchFamily="18" charset="0"/>
                <a:cs typeface="Times New Roman" pitchFamily="18" charset="0"/>
              </a:rPr>
              <a:t>    Построено в  порядке возрастания сложности:</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рассказа с добавление последующих событий.</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рассказа с заменой объекта.</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рассказа с заменой действующего лица.</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рассказа с добавлением предшествующих событий.</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рассказа с добавлением предшествующих и последующих событий.</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рассказа с добавлением объекта.</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рассказа с добавлением действующего лица.</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рассказа с добавлением объектов и действующих лиц.</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рассказа с изменением результата действия.</a:t>
            </a:r>
            <a:endParaRPr lang="ru-RU" sz="2000" dirty="0" smtClean="0">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ru-RU" sz="2000" dirty="0" smtClean="0">
                <a:latin typeface="Times New Roman" pitchFamily="18" charset="0"/>
                <a:ea typeface="Times New Roman" pitchFamily="18" charset="0"/>
                <a:cs typeface="Times New Roman" pitchFamily="18" charset="0"/>
              </a:rPr>
              <a:t>Составление со сменой времени действия.</a:t>
            </a: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57200" algn="l"/>
              </a:tabLst>
            </a:pP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4" name="Прямоугольник 3"/>
          <p:cNvSpPr/>
          <p:nvPr/>
        </p:nvSpPr>
        <p:spPr>
          <a:xfrm>
            <a:off x="1000100" y="357166"/>
            <a:ext cx="7286676" cy="4247317"/>
          </a:xfrm>
          <a:prstGeom prst="rect">
            <a:avLst/>
          </a:prstGeom>
        </p:spPr>
        <p:txBody>
          <a:bodyPr wrap="square">
            <a:spAutoFit/>
          </a:bodyPr>
          <a:lstStyle/>
          <a:p>
            <a:pPr algn="ctr"/>
            <a:r>
              <a:rPr lang="ru-RU" sz="2800" dirty="0" smtClean="0">
                <a:latin typeface="Times New Roman" pitchFamily="18" charset="0"/>
                <a:cs typeface="Times New Roman" pitchFamily="18" charset="0"/>
              </a:rPr>
              <a:t>Сегодня предъявляются высокие требования к   повышению культуры речи воспитателя дошкольного учреждения. </a:t>
            </a:r>
          </a:p>
          <a:p>
            <a:pPr algn="ctr"/>
            <a:endParaRPr lang="ru-RU" sz="2800" dirty="0" smtClean="0">
              <a:latin typeface="Times New Roman" pitchFamily="18" charset="0"/>
              <a:cs typeface="Times New Roman" pitchFamily="18" charset="0"/>
            </a:endParaRPr>
          </a:p>
          <a:p>
            <a:pPr algn="ctr"/>
            <a:r>
              <a:rPr lang="ru-RU" sz="2800" dirty="0" smtClean="0">
                <a:solidFill>
                  <a:srgbClr val="FF0000"/>
                </a:solidFill>
                <a:latin typeface="Times New Roman" pitchFamily="18" charset="0"/>
                <a:cs typeface="Times New Roman" pitchFamily="18" charset="0"/>
              </a:rPr>
              <a:t>«Подражая взрослым, ребенок перенимает</a:t>
            </a:r>
          </a:p>
          <a:p>
            <a:pPr algn="ctr"/>
            <a:r>
              <a:rPr lang="ru-RU" sz="2800" dirty="0" smtClean="0">
                <a:solidFill>
                  <a:srgbClr val="FF0000"/>
                </a:solidFill>
                <a:latin typeface="Times New Roman" pitchFamily="18" charset="0"/>
                <a:cs typeface="Times New Roman" pitchFamily="18" charset="0"/>
              </a:rPr>
              <a:t> не только все тонкости произношения, словоупотребления, построения фраз, но также и те несовершенства и ошибки, которые встречаются в их речи» / М.М.Алексеева.</a:t>
            </a:r>
          </a:p>
          <a:p>
            <a:endParaRPr lang="ru-RU"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285884"/>
          </a:xfrm>
        </p:spPr>
        <p:txBody>
          <a:bodyPr>
            <a:normAutofit fontScale="90000"/>
          </a:bodyPr>
          <a:lstStyle/>
          <a:p>
            <a:r>
              <a:rPr lang="ru-RU" sz="3600" b="1" dirty="0" smtClean="0">
                <a:solidFill>
                  <a:srgbClr val="FF0000"/>
                </a:solidFill>
              </a:rPr>
              <a:t/>
            </a:r>
            <a:br>
              <a:rPr lang="ru-RU" sz="3600" b="1" dirty="0" smtClean="0">
                <a:solidFill>
                  <a:srgbClr val="FF0000"/>
                </a:solidFill>
              </a:rPr>
            </a:br>
            <a:r>
              <a:rPr lang="ru-RU" sz="3600" b="1" dirty="0" smtClean="0">
                <a:solidFill>
                  <a:srgbClr val="FF0000"/>
                </a:solidFill>
              </a:rPr>
              <a:t>ТРЕБОВАНИЯ К КАЧЕСТВУ РЕЧИ </a:t>
            </a:r>
            <a:r>
              <a:rPr lang="ru-RU" sz="3600" dirty="0" smtClean="0">
                <a:solidFill>
                  <a:srgbClr val="FF0000"/>
                </a:solidFill>
              </a:rPr>
              <a:t/>
            </a:r>
            <a:br>
              <a:rPr lang="ru-RU" sz="3600" dirty="0" smtClean="0">
                <a:solidFill>
                  <a:srgbClr val="FF0000"/>
                </a:solidFill>
              </a:rPr>
            </a:br>
            <a:r>
              <a:rPr lang="ru-RU" sz="3600" b="1" dirty="0" smtClean="0">
                <a:solidFill>
                  <a:srgbClr val="FF0000"/>
                </a:solidFill>
              </a:rPr>
              <a:t>ПЕДАГОГА ДОШКОЛЬНОГО УЧРЕЖДЕНИЯ</a:t>
            </a:r>
            <a:r>
              <a:rPr lang="ru-RU" dirty="0" smtClean="0">
                <a:solidFill>
                  <a:srgbClr val="FF0000"/>
                </a:solidFill>
              </a:rPr>
              <a:t/>
            </a:r>
            <a:br>
              <a:rPr lang="ru-RU" dirty="0" smtClean="0">
                <a:solidFill>
                  <a:srgbClr val="FF0000"/>
                </a:solidFill>
              </a:rPr>
            </a:br>
            <a:endParaRPr lang="ru-RU" dirty="0">
              <a:solidFill>
                <a:srgbClr val="FF0000"/>
              </a:solidFill>
            </a:endParaRPr>
          </a:p>
        </p:txBody>
      </p:sp>
      <p:pic>
        <p:nvPicPr>
          <p:cNvPr id="5122" name="Picture 2" descr="C:\Users\Пользователь\Desktop\Шаблоны  для презентаций\Анимашки\анимашки\PEOPLE\AN067.GIF"/>
          <p:cNvPicPr>
            <a:picLocks noGrp="1" noChangeAspect="1" noChangeArrowheads="1" noCrop="1"/>
          </p:cNvPicPr>
          <p:nvPr>
            <p:ph idx="1"/>
          </p:nvPr>
        </p:nvPicPr>
        <p:blipFill>
          <a:blip r:embed="rId2"/>
          <a:srcRect/>
          <a:stretch>
            <a:fillRect/>
          </a:stretch>
        </p:blipFill>
        <p:spPr bwMode="auto">
          <a:xfrm>
            <a:off x="1714480" y="1857364"/>
            <a:ext cx="5643602" cy="371477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4" name="Прямоугольник 3"/>
          <p:cNvSpPr/>
          <p:nvPr/>
        </p:nvSpPr>
        <p:spPr>
          <a:xfrm>
            <a:off x="1428728" y="0"/>
            <a:ext cx="6429420" cy="5786199"/>
          </a:xfrm>
          <a:prstGeom prst="rect">
            <a:avLst/>
          </a:prstGeom>
        </p:spPr>
        <p:txBody>
          <a:bodyPr wrap="square">
            <a:spAutoFit/>
          </a:bodyPr>
          <a:lstStyle/>
          <a:p>
            <a:pPr lvl="0" indent="449263" algn="ctr" fontAlgn="base">
              <a:spcBef>
                <a:spcPct val="0"/>
              </a:spcBef>
              <a:spcAft>
                <a:spcPct val="0"/>
              </a:spcAft>
              <a:tabLst>
                <a:tab pos="228600" algn="l"/>
              </a:tabLst>
            </a:pPr>
            <a:endParaRPr lang="ru-RU" sz="2400" b="1" i="1" dirty="0" smtClean="0">
              <a:latin typeface="Times New Roman" pitchFamily="18" charset="0"/>
              <a:ea typeface="Times New Roman" pitchFamily="18" charset="0"/>
              <a:cs typeface="Times New Roman" pitchFamily="18" charset="0"/>
            </a:endParaRPr>
          </a:p>
          <a:p>
            <a:pPr lvl="0" indent="449263" algn="ctr" fontAlgn="base">
              <a:spcBef>
                <a:spcPct val="0"/>
              </a:spcBef>
              <a:spcAft>
                <a:spcPct val="0"/>
              </a:spcAft>
              <a:tabLst>
                <a:tab pos="228600" algn="l"/>
              </a:tabLst>
            </a:pPr>
            <a:endParaRPr lang="ru-RU" sz="2400" b="1" i="1" dirty="0" smtClean="0">
              <a:latin typeface="Times New Roman" pitchFamily="18" charset="0"/>
              <a:ea typeface="Times New Roman" pitchFamily="18" charset="0"/>
              <a:cs typeface="Times New Roman" pitchFamily="18" charset="0"/>
            </a:endParaRPr>
          </a:p>
          <a:p>
            <a:pPr lvl="0" indent="449263" algn="ctr" fontAlgn="base">
              <a:spcBef>
                <a:spcPct val="0"/>
              </a:spcBef>
              <a:spcAft>
                <a:spcPct val="0"/>
              </a:spcAft>
              <a:tabLst>
                <a:tab pos="228600" algn="l"/>
              </a:tabLst>
            </a:pPr>
            <a:r>
              <a:rPr lang="ru-RU" sz="2800" b="1" dirty="0" smtClean="0">
                <a:latin typeface="Times New Roman" pitchFamily="18" charset="0"/>
                <a:ea typeface="Times New Roman" pitchFamily="18" charset="0"/>
                <a:cs typeface="Times New Roman" pitchFamily="18" charset="0"/>
              </a:rPr>
              <a:t>Культурные и методические требования к речи педагога:</a:t>
            </a:r>
            <a:endParaRPr lang="ru-RU" sz="2800" dirty="0" smtClean="0">
              <a:latin typeface="Arial" pitchFamily="34" charset="0"/>
              <a:cs typeface="Arial" pitchFamily="34" charset="0"/>
            </a:endParaRPr>
          </a:p>
          <a:p>
            <a:pPr lvl="0" indent="449263" algn="just" eaLnBrk="0" fontAlgn="base" hangingPunct="0">
              <a:spcBef>
                <a:spcPct val="0"/>
              </a:spcBef>
              <a:spcAft>
                <a:spcPct val="0"/>
              </a:spcAft>
              <a:buFontTx/>
              <a:buChar char="•"/>
              <a:tabLst>
                <a:tab pos="228600" algn="l"/>
              </a:tabLst>
            </a:pPr>
            <a:endParaRPr lang="ru-RU" sz="2000" b="1" i="1" dirty="0" smtClean="0">
              <a:latin typeface="Arial" pitchFamily="34" charset="0"/>
              <a:ea typeface="Times New Roman" pitchFamily="18" charset="0"/>
              <a:cs typeface="Arial" pitchFamily="34" charset="0"/>
            </a:endParaRPr>
          </a:p>
          <a:p>
            <a:pPr lvl="0" indent="449263" algn="just" eaLnBrk="0" fontAlgn="base" hangingPunct="0">
              <a:spcBef>
                <a:spcPct val="0"/>
              </a:spcBef>
              <a:spcAft>
                <a:spcPct val="0"/>
              </a:spcAft>
              <a:buFontTx/>
              <a:buChar char="•"/>
              <a:tabLst>
                <a:tab pos="228600" algn="l"/>
              </a:tabLst>
            </a:pPr>
            <a:r>
              <a:rPr lang="ru-RU" sz="2000" b="1" i="1" dirty="0" smtClean="0">
                <a:latin typeface="Times New Roman" pitchFamily="18" charset="0"/>
                <a:ea typeface="Times New Roman" pitchFamily="18" charset="0"/>
                <a:cs typeface="Times New Roman" pitchFamily="18" charset="0"/>
              </a:rPr>
              <a:t>Строгое соответствие содержания речи воспитателя возрасту детей</a:t>
            </a:r>
            <a:r>
              <a:rPr lang="ru-RU" sz="2000" dirty="0" smtClean="0">
                <a:latin typeface="Times New Roman" pitchFamily="18" charset="0"/>
                <a:ea typeface="Times New Roman" pitchFamily="18" charset="0"/>
                <a:cs typeface="Times New Roman" pitchFamily="18" charset="0"/>
              </a:rPr>
              <a:t>, </a:t>
            </a:r>
            <a:r>
              <a:rPr lang="ru-RU" sz="2000" b="1" i="1" dirty="0" smtClean="0">
                <a:latin typeface="Times New Roman" pitchFamily="18" charset="0"/>
                <a:ea typeface="Times New Roman" pitchFamily="18" charset="0"/>
                <a:cs typeface="Times New Roman" pitchFamily="18" charset="0"/>
              </a:rPr>
              <a:t>их развитию, запасу представлений, с опорой на их опыт;</a:t>
            </a:r>
            <a:endParaRPr lang="ru-RU" sz="2000" b="1" i="1" dirty="0" smtClean="0">
              <a:latin typeface="Times New Roman" pitchFamily="18" charset="0"/>
              <a:cs typeface="Times New Roman" pitchFamily="18" charset="0"/>
            </a:endParaRPr>
          </a:p>
          <a:p>
            <a:pPr lvl="0" indent="449263" algn="just" eaLnBrk="0" fontAlgn="base" hangingPunct="0">
              <a:spcBef>
                <a:spcPct val="0"/>
              </a:spcBef>
              <a:spcAft>
                <a:spcPct val="0"/>
              </a:spcAft>
              <a:buFontTx/>
              <a:buChar char="•"/>
              <a:tabLst>
                <a:tab pos="228600" algn="l"/>
              </a:tabLst>
            </a:pPr>
            <a:r>
              <a:rPr lang="ru-RU" sz="2000" b="1" i="1" dirty="0" smtClean="0">
                <a:latin typeface="Times New Roman" pitchFamily="18" charset="0"/>
                <a:ea typeface="Times New Roman" pitchFamily="18" charset="0"/>
                <a:cs typeface="Times New Roman" pitchFamily="18" charset="0"/>
              </a:rPr>
              <a:t>Владение педагогами методическим мастерством, знание приемов, необходимых для оказания соответствующего влияния на речь детей, и умение их применять во всех случаях общения с дошкольниками и </a:t>
            </a:r>
            <a:r>
              <a:rPr lang="ru-RU" sz="2000" b="1" i="1" dirty="0" err="1" smtClean="0">
                <a:latin typeface="Times New Roman" pitchFamily="18" charset="0"/>
                <a:ea typeface="Times New Roman" pitchFamily="18" charset="0"/>
                <a:cs typeface="Times New Roman" pitchFamily="18" charset="0"/>
              </a:rPr>
              <a:t>др</a:t>
            </a:r>
            <a:r>
              <a:rPr lang="ru-RU" sz="2000" b="1" i="1" dirty="0" smtClean="0">
                <a:latin typeface="Times New Roman" pitchFamily="18" charset="0"/>
                <a:ea typeface="Times New Roman" pitchFamily="18" charset="0"/>
                <a:cs typeface="Times New Roman" pitchFamily="18" charset="0"/>
              </a:rPr>
              <a:t>;</a:t>
            </a:r>
          </a:p>
          <a:p>
            <a:pPr indent="449263" algn="just" eaLnBrk="0" fontAlgn="base" hangingPunct="0">
              <a:spcBef>
                <a:spcPct val="0"/>
              </a:spcBef>
              <a:spcAft>
                <a:spcPct val="0"/>
              </a:spcAft>
              <a:buFontTx/>
              <a:buChar char="•"/>
              <a:tabLst>
                <a:tab pos="228600" algn="l"/>
              </a:tabLst>
            </a:pPr>
            <a:r>
              <a:rPr lang="ru-RU" sz="2000" b="1" i="1" dirty="0" smtClean="0">
                <a:latin typeface="Times New Roman" pitchFamily="18" charset="0"/>
                <a:cs typeface="Times New Roman" pitchFamily="18" charset="0"/>
              </a:rPr>
              <a:t>Правильное использование педагогом невербальных средств общения, его умение не только говорить с ребенком, но и слышать его.</a:t>
            </a:r>
          </a:p>
          <a:p>
            <a:pPr lvl="0" indent="449263" algn="just" eaLnBrk="0" fontAlgn="base" hangingPunct="0">
              <a:spcBef>
                <a:spcPct val="0"/>
              </a:spcBef>
              <a:spcAft>
                <a:spcPct val="0"/>
              </a:spcAft>
              <a:buFontTx/>
              <a:buChar char="•"/>
              <a:tabLst>
                <a:tab pos="228600" algn="l"/>
              </a:tabLst>
            </a:pPr>
            <a:endParaRPr lang="ru-RU" b="1" i="1" dirty="0" smtClean="0">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buFontTx/>
              <a:buChar char="•"/>
              <a:tabLst>
                <a:tab pos="228600" algn="l"/>
              </a:tabLst>
            </a:pPr>
            <a:endParaRPr lang="ru-RU" sz="8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428652"/>
            <a:ext cx="9144000" cy="7072290"/>
          </a:xfrm>
          <a:prstGeom prst="rect">
            <a:avLst/>
          </a:prstGeom>
          <a:noFill/>
        </p:spPr>
      </p:pic>
      <p:sp>
        <p:nvSpPr>
          <p:cNvPr id="4" name="Прямоугольник 3"/>
          <p:cNvSpPr/>
          <p:nvPr/>
        </p:nvSpPr>
        <p:spPr>
          <a:xfrm>
            <a:off x="571472" y="258902"/>
            <a:ext cx="7643866" cy="5647700"/>
          </a:xfrm>
          <a:prstGeom prst="rect">
            <a:avLst/>
          </a:prstGeom>
        </p:spPr>
        <p:txBody>
          <a:bodyPr wrap="square">
            <a:spAutoFit/>
          </a:bodyPr>
          <a:lstStyle/>
          <a:p>
            <a:pPr lvl="0" indent="449263" algn="ctr" eaLnBrk="0" fontAlgn="base" hangingPunct="0">
              <a:spcBef>
                <a:spcPct val="0"/>
              </a:spcBef>
              <a:spcAft>
                <a:spcPct val="0"/>
              </a:spcAft>
              <a:tabLst>
                <a:tab pos="228600" algn="l"/>
              </a:tabLst>
            </a:pPr>
            <a:r>
              <a:rPr lang="ru-RU" sz="2400" b="1" dirty="0" smtClean="0">
                <a:latin typeface="Times New Roman" pitchFamily="18" charset="0"/>
                <a:ea typeface="Times New Roman" pitchFamily="18" charset="0"/>
                <a:cs typeface="Times New Roman" pitchFamily="18" charset="0"/>
              </a:rPr>
              <a:t>Среди требований к речи педагога ДОУ выделяют</a:t>
            </a:r>
            <a:r>
              <a:rPr lang="ru-RU" b="1" dirty="0" smtClean="0">
                <a:latin typeface="Times New Roman" pitchFamily="18" charset="0"/>
                <a:ea typeface="Times New Roman" pitchFamily="18" charset="0"/>
                <a:cs typeface="Times New Roman" pitchFamily="18" charset="0"/>
              </a:rPr>
              <a:t>:</a:t>
            </a:r>
          </a:p>
          <a:p>
            <a:pPr lvl="0" indent="449263" algn="ctr" eaLnBrk="0" fontAlgn="base" hangingPunct="0">
              <a:spcBef>
                <a:spcPct val="0"/>
              </a:spcBef>
              <a:spcAft>
                <a:spcPct val="0"/>
              </a:spcAft>
              <a:tabLst>
                <a:tab pos="228600" algn="l"/>
              </a:tabLst>
            </a:pPr>
            <a:endParaRPr lang="ru-RU" sz="1600" b="1" dirty="0" smtClean="0">
              <a:latin typeface="Times New Roman" pitchFamily="18" charset="0"/>
              <a:ea typeface="Times New Roman" pitchFamily="18" charset="0"/>
              <a:cs typeface="Times New Roman" pitchFamily="18" charset="0"/>
            </a:endParaRPr>
          </a:p>
          <a:p>
            <a:pPr lvl="0" indent="449263" algn="ctr" eaLnBrk="0" fontAlgn="base" hangingPunct="0">
              <a:spcBef>
                <a:spcPct val="0"/>
              </a:spcBef>
              <a:spcAft>
                <a:spcPct val="0"/>
              </a:spcAft>
              <a:tabLst>
                <a:tab pos="228600" algn="l"/>
              </a:tabLst>
            </a:pPr>
            <a:endParaRPr lang="ru-RU" sz="900" b="1" dirty="0" smtClean="0">
              <a:latin typeface="Times New Roman" pitchFamily="18" charset="0"/>
              <a:cs typeface="Times New Roman" pitchFamily="18" charset="0"/>
            </a:endParaRPr>
          </a:p>
          <a:p>
            <a:pPr lvl="1" algn="just" eaLnBrk="0" fontAlgn="base" hangingPunct="0">
              <a:spcBef>
                <a:spcPct val="0"/>
              </a:spcBef>
              <a:spcAft>
                <a:spcPct val="0"/>
              </a:spcAft>
              <a:buFontTx/>
              <a:buAutoNum type="arabicPeriod"/>
              <a:tabLst>
                <a:tab pos="228600" algn="l"/>
              </a:tabLst>
            </a:pPr>
            <a:r>
              <a:rPr lang="ru-RU" sz="1600" b="1" dirty="0" smtClean="0">
                <a:latin typeface="Times New Roman" pitchFamily="18" charset="0"/>
                <a:ea typeface="Times New Roman" pitchFamily="18" charset="0"/>
                <a:cs typeface="Times New Roman" pitchFamily="18" charset="0"/>
              </a:rPr>
              <a:t>Правильность - С</a:t>
            </a:r>
            <a:r>
              <a:rPr lang="ru-RU" sz="1600" dirty="0" smtClean="0">
                <a:latin typeface="Times New Roman" pitchFamily="18" charset="0"/>
                <a:ea typeface="Times New Roman" pitchFamily="18" charset="0"/>
                <a:cs typeface="Times New Roman" pitchFamily="18" charset="0"/>
              </a:rPr>
              <a:t>оответствие речи языковым нормам, правилам литературного произношения..</a:t>
            </a:r>
            <a:endParaRPr lang="ru-RU" sz="1600" dirty="0" smtClean="0">
              <a:latin typeface="Times New Roman" pitchFamily="18" charset="0"/>
              <a:cs typeface="Times New Roman" pitchFamily="18" charset="0"/>
            </a:endParaRPr>
          </a:p>
          <a:p>
            <a:pPr lvl="1" algn="just" eaLnBrk="0" fontAlgn="base" hangingPunct="0">
              <a:spcBef>
                <a:spcPct val="0"/>
              </a:spcBef>
              <a:spcAft>
                <a:spcPct val="0"/>
              </a:spcAft>
              <a:buFontTx/>
              <a:buAutoNum type="arabicPeriod"/>
              <a:tabLst>
                <a:tab pos="228600" algn="l"/>
              </a:tabLst>
            </a:pPr>
            <a:r>
              <a:rPr lang="ru-RU" sz="1600" b="1" dirty="0" smtClean="0">
                <a:latin typeface="Times New Roman" pitchFamily="18" charset="0"/>
                <a:ea typeface="Times New Roman" pitchFamily="18" charset="0"/>
                <a:cs typeface="Times New Roman" pitchFamily="18" charset="0"/>
              </a:rPr>
              <a:t>Точность речи - </a:t>
            </a:r>
            <a:r>
              <a:rPr lang="ru-RU" sz="1600" dirty="0" smtClean="0">
                <a:latin typeface="Times New Roman" pitchFamily="18" charset="0"/>
                <a:cs typeface="Times New Roman" pitchFamily="18" charset="0"/>
              </a:rPr>
              <a:t>Особое внимание педагогу следует обратить на </a:t>
            </a:r>
            <a:r>
              <a:rPr lang="ru-RU" sz="1600" dirty="0" err="1" smtClean="0">
                <a:latin typeface="Times New Roman" pitchFamily="18" charset="0"/>
                <a:cs typeface="Times New Roman" pitchFamily="18" charset="0"/>
              </a:rPr>
              <a:t>сементическую</a:t>
            </a:r>
            <a:r>
              <a:rPr lang="ru-RU" sz="1600" dirty="0" smtClean="0">
                <a:latin typeface="Times New Roman" pitchFamily="18" charset="0"/>
                <a:cs typeface="Times New Roman" pitchFamily="18" charset="0"/>
              </a:rPr>
              <a:t> (смысловую) сторону речи, что способствует формированию у детей навыков  </a:t>
            </a:r>
            <a:r>
              <a:rPr lang="ru-RU" sz="1600" b="1" dirty="0" smtClean="0">
                <a:latin typeface="Times New Roman" pitchFamily="18" charset="0"/>
                <a:ea typeface="Times New Roman" pitchFamily="18" charset="0"/>
                <a:cs typeface="Times New Roman" pitchFamily="18" charset="0"/>
              </a:rPr>
              <a:t> </a:t>
            </a:r>
            <a:r>
              <a:rPr lang="ru-RU" sz="1600" dirty="0" smtClean="0">
                <a:latin typeface="Times New Roman" pitchFamily="18" charset="0"/>
                <a:ea typeface="Times New Roman" pitchFamily="18" charset="0"/>
                <a:cs typeface="Times New Roman" pitchFamily="18" charset="0"/>
              </a:rPr>
              <a:t>точности словоупотребления.</a:t>
            </a:r>
            <a:endParaRPr lang="ru-RU" sz="1600" dirty="0" smtClean="0">
              <a:latin typeface="Times New Roman" pitchFamily="18" charset="0"/>
              <a:cs typeface="Times New Roman" pitchFamily="18" charset="0"/>
            </a:endParaRPr>
          </a:p>
          <a:p>
            <a:pPr lvl="1" algn="just" eaLnBrk="0" fontAlgn="base" hangingPunct="0">
              <a:spcBef>
                <a:spcPct val="0"/>
              </a:spcBef>
              <a:spcAft>
                <a:spcPct val="0"/>
              </a:spcAft>
              <a:buFontTx/>
              <a:buAutoNum type="arabicPeriod"/>
              <a:tabLst>
                <a:tab pos="228600" algn="l"/>
              </a:tabLst>
            </a:pPr>
            <a:r>
              <a:rPr lang="ru-RU" sz="1600" b="1" dirty="0" smtClean="0">
                <a:latin typeface="Times New Roman" pitchFamily="18" charset="0"/>
                <a:ea typeface="Times New Roman" pitchFamily="18" charset="0"/>
                <a:cs typeface="Times New Roman" pitchFamily="18" charset="0"/>
              </a:rPr>
              <a:t>Логичность – </a:t>
            </a:r>
            <a:r>
              <a:rPr lang="ru-RU" sz="1600" dirty="0" smtClean="0">
                <a:latin typeface="Times New Roman" pitchFamily="18" charset="0"/>
                <a:ea typeface="Times New Roman" pitchFamily="18" charset="0"/>
                <a:cs typeface="Times New Roman" pitchFamily="18" charset="0"/>
              </a:rPr>
              <a:t>Педагогу следует учитывать структурные компоненты связного высказывания,  которые формируют различные способы </a:t>
            </a:r>
            <a:r>
              <a:rPr lang="ru-RU" sz="1600" dirty="0" err="1" smtClean="0">
                <a:latin typeface="Times New Roman" pitchFamily="18" charset="0"/>
                <a:ea typeface="Times New Roman" pitchFamily="18" charset="0"/>
                <a:cs typeface="Times New Roman" pitchFamily="18" charset="0"/>
              </a:rPr>
              <a:t>внутритекстовой</a:t>
            </a:r>
            <a:r>
              <a:rPr lang="ru-RU" sz="1600" dirty="0" smtClean="0">
                <a:latin typeface="Times New Roman" pitchFamily="18" charset="0"/>
                <a:ea typeface="Times New Roman" pitchFamily="18" charset="0"/>
                <a:cs typeface="Times New Roman" pitchFamily="18" charset="0"/>
              </a:rPr>
              <a:t> связи.</a:t>
            </a:r>
            <a:endParaRPr lang="ru-RU" sz="1600" dirty="0" smtClean="0">
              <a:latin typeface="Times New Roman" pitchFamily="18" charset="0"/>
              <a:cs typeface="Times New Roman" pitchFamily="18" charset="0"/>
            </a:endParaRPr>
          </a:p>
          <a:p>
            <a:pPr lvl="1" algn="just" eaLnBrk="0" fontAlgn="base" hangingPunct="0">
              <a:spcBef>
                <a:spcPct val="0"/>
              </a:spcBef>
              <a:spcAft>
                <a:spcPct val="0"/>
              </a:spcAft>
              <a:buFontTx/>
              <a:buAutoNum type="arabicPeriod"/>
              <a:tabLst>
                <a:tab pos="228600" algn="l"/>
              </a:tabLst>
            </a:pPr>
            <a:r>
              <a:rPr lang="ru-RU" sz="1600" b="1" dirty="0" smtClean="0">
                <a:latin typeface="Times New Roman" pitchFamily="18" charset="0"/>
                <a:ea typeface="Times New Roman" pitchFamily="18" charset="0"/>
                <a:cs typeface="Times New Roman" pitchFamily="18" charset="0"/>
              </a:rPr>
              <a:t>Чистота –П</a:t>
            </a:r>
            <a:r>
              <a:rPr lang="ru-RU" sz="1600" dirty="0" smtClean="0">
                <a:latin typeface="Times New Roman" pitchFamily="18" charset="0"/>
                <a:ea typeface="Times New Roman" pitchFamily="18" charset="0"/>
                <a:cs typeface="Times New Roman" pitchFamily="18" charset="0"/>
              </a:rPr>
              <a:t>едагогу необходимо заботиться о чистоте собственной речи: недопустимо использование слов-паразитов, диалектных и жаргонных слов.</a:t>
            </a:r>
            <a:endParaRPr lang="ru-RU" sz="1600" dirty="0" smtClean="0">
              <a:latin typeface="Times New Roman" pitchFamily="18" charset="0"/>
              <a:cs typeface="Times New Roman" pitchFamily="18" charset="0"/>
            </a:endParaRPr>
          </a:p>
          <a:p>
            <a:pPr lvl="1" algn="just" eaLnBrk="0" fontAlgn="base" hangingPunct="0">
              <a:spcBef>
                <a:spcPct val="0"/>
              </a:spcBef>
              <a:spcAft>
                <a:spcPct val="0"/>
              </a:spcAft>
              <a:buFontTx/>
              <a:buAutoNum type="arabicPeriod"/>
              <a:tabLst>
                <a:tab pos="228600" algn="l"/>
              </a:tabLst>
            </a:pPr>
            <a:r>
              <a:rPr lang="ru-RU" sz="1600" b="1" dirty="0" smtClean="0">
                <a:latin typeface="Times New Roman" pitchFamily="18" charset="0"/>
                <a:ea typeface="Times New Roman" pitchFamily="18" charset="0"/>
                <a:cs typeface="Times New Roman" pitchFamily="18" charset="0"/>
              </a:rPr>
              <a:t>Выразительность – </a:t>
            </a:r>
            <a:r>
              <a:rPr lang="ru-RU" sz="1600" dirty="0" smtClean="0">
                <a:latin typeface="Times New Roman" pitchFamily="18" charset="0"/>
                <a:ea typeface="Times New Roman" pitchFamily="18" charset="0"/>
                <a:cs typeface="Times New Roman" pitchFamily="18" charset="0"/>
              </a:rPr>
              <a:t>Владение педагогом различными средствами выразительности речи (интонация, темп речи, сила, высота голоса и др.)</a:t>
            </a:r>
            <a:endParaRPr lang="ru-RU" sz="1600" dirty="0" smtClean="0">
              <a:latin typeface="Times New Roman" pitchFamily="18" charset="0"/>
              <a:cs typeface="Times New Roman" pitchFamily="18" charset="0"/>
            </a:endParaRPr>
          </a:p>
          <a:p>
            <a:pPr lvl="1" algn="just" eaLnBrk="0" fontAlgn="base" hangingPunct="0">
              <a:spcBef>
                <a:spcPct val="0"/>
              </a:spcBef>
              <a:spcAft>
                <a:spcPct val="0"/>
              </a:spcAft>
              <a:buFontTx/>
              <a:buAutoNum type="arabicPeriod"/>
              <a:tabLst>
                <a:tab pos="228600" algn="l"/>
              </a:tabLst>
            </a:pPr>
            <a:r>
              <a:rPr lang="ru-RU" sz="1600" b="1" dirty="0" smtClean="0">
                <a:latin typeface="Times New Roman" pitchFamily="18" charset="0"/>
                <a:ea typeface="Times New Roman" pitchFamily="18" charset="0"/>
                <a:cs typeface="Times New Roman" pitchFamily="18" charset="0"/>
              </a:rPr>
              <a:t>Богатство –Б</a:t>
            </a:r>
            <a:r>
              <a:rPr lang="ru-RU" sz="1600" dirty="0" smtClean="0">
                <a:latin typeface="Times New Roman" pitchFamily="18" charset="0"/>
                <a:ea typeface="Times New Roman" pitchFamily="18" charset="0"/>
                <a:cs typeface="Times New Roman" pitchFamily="18" charset="0"/>
              </a:rPr>
              <a:t>огатый лексикон самого педагога способствует не только расширению словарного запаса ребенка, но и помогает сформировать у него навыки точности словоупотребления, выразительности и образности речи.</a:t>
            </a:r>
            <a:endParaRPr lang="ru-RU" sz="1600" dirty="0" smtClean="0">
              <a:latin typeface="Times New Roman" pitchFamily="18" charset="0"/>
              <a:cs typeface="Times New Roman" pitchFamily="18" charset="0"/>
            </a:endParaRPr>
          </a:p>
          <a:p>
            <a:pPr lvl="1" algn="just" eaLnBrk="0" fontAlgn="base" hangingPunct="0">
              <a:spcBef>
                <a:spcPct val="0"/>
              </a:spcBef>
              <a:spcAft>
                <a:spcPct val="0"/>
              </a:spcAft>
              <a:buFontTx/>
              <a:buAutoNum type="arabicPeriod"/>
              <a:tabLst>
                <a:tab pos="228600" algn="l"/>
              </a:tabLst>
            </a:pPr>
            <a:r>
              <a:rPr lang="ru-RU" sz="1600" b="1" dirty="0" smtClean="0">
                <a:latin typeface="Times New Roman" pitchFamily="18" charset="0"/>
                <a:ea typeface="Times New Roman" pitchFamily="18" charset="0"/>
                <a:cs typeface="Times New Roman" pitchFamily="18" charset="0"/>
              </a:rPr>
              <a:t>Уместность –О</a:t>
            </a:r>
            <a:r>
              <a:rPr lang="ru-RU" sz="1600" dirty="0" smtClean="0">
                <a:latin typeface="Times New Roman" pitchFamily="18" charset="0"/>
                <a:ea typeface="Times New Roman" pitchFamily="18" charset="0"/>
                <a:cs typeface="Times New Roman" pitchFamily="18" charset="0"/>
              </a:rPr>
              <a:t>бладание чувством стиля нацеливает педагога на формирование у детей культуры речевого поведения (навыков общения, умения пользоваться разнообразными формулами речевого этикета, ориентироваться на ситуацию общения, собеседника и др.).</a:t>
            </a:r>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0"/>
            <a:ext cx="9144000" cy="7072290"/>
          </a:xfrm>
          <a:prstGeom prst="rect">
            <a:avLst/>
          </a:prstGeom>
          <a:noFill/>
        </p:spPr>
      </p:pic>
      <p:sp>
        <p:nvSpPr>
          <p:cNvPr id="4" name="Прямоугольник 3"/>
          <p:cNvSpPr/>
          <p:nvPr/>
        </p:nvSpPr>
        <p:spPr>
          <a:xfrm>
            <a:off x="1357290" y="785793"/>
            <a:ext cx="6286544" cy="5724644"/>
          </a:xfrm>
          <a:prstGeom prst="rect">
            <a:avLst/>
          </a:prstGeom>
        </p:spPr>
        <p:txBody>
          <a:bodyPr wrap="square">
            <a:spAutoFit/>
          </a:bodyPr>
          <a:lstStyle/>
          <a:p>
            <a:pPr lvl="0" algn="ctr" fontAlgn="base">
              <a:spcBef>
                <a:spcPct val="0"/>
              </a:spcBef>
              <a:spcAft>
                <a:spcPct val="0"/>
              </a:spcAft>
            </a:pPr>
            <a:r>
              <a:rPr lang="ru-RU" sz="2400" b="1" dirty="0" smtClean="0">
                <a:latin typeface="Times New Roman" pitchFamily="18" charset="0"/>
                <a:ea typeface="Times New Roman" pitchFamily="18" charset="0"/>
                <a:cs typeface="Times New Roman" pitchFamily="18" charset="0"/>
              </a:rPr>
              <a:t>Воспитателю полезно контролировать свое речевое поведение</a:t>
            </a:r>
            <a:r>
              <a:rPr lang="ru-RU" sz="2400" dirty="0" smtClean="0">
                <a:latin typeface="Times New Roman" pitchFamily="18" charset="0"/>
                <a:ea typeface="Times New Roman" pitchFamily="18" charset="0"/>
                <a:cs typeface="Times New Roman" pitchFamily="18" charset="0"/>
              </a:rPr>
              <a:t>:</a:t>
            </a:r>
          </a:p>
          <a:p>
            <a:pPr lvl="0" algn="ctr" fontAlgn="base">
              <a:spcBef>
                <a:spcPct val="0"/>
              </a:spcBef>
              <a:spcAft>
                <a:spcPct val="0"/>
              </a:spcAft>
            </a:pPr>
            <a:endParaRPr lang="ru-RU" sz="1000"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dirty="0" smtClean="0">
                <a:latin typeface="Times New Roman" pitchFamily="18" charset="0"/>
                <a:ea typeface="Times New Roman" pitchFamily="18" charset="0"/>
                <a:cs typeface="Times New Roman" pitchFamily="18" charset="0"/>
              </a:rPr>
              <a:t>Пытаетесь ли вы, отдавая распоряжение, объяснить ребенку причину, побудившую вас это сделать? (</a:t>
            </a:r>
            <a:r>
              <a:rPr lang="ru-RU" i="1" dirty="0" smtClean="0">
                <a:latin typeface="Times New Roman" pitchFamily="18" charset="0"/>
                <a:ea typeface="Times New Roman" pitchFamily="18" charset="0"/>
                <a:cs typeface="Times New Roman" pitchFamily="18" charset="0"/>
              </a:rPr>
              <a:t>Расстегни застежки на туфлях. Ты помнешь задники, и обувь будет натирать тебе пятки, вид у туфлей будет неприглядный</a:t>
            </a:r>
            <a:r>
              <a:rPr lang="ru-RU" dirty="0" smtClean="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buFontTx/>
              <a:buChar char="•"/>
            </a:pPr>
            <a:endParaRPr lang="ru-RU"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ru-RU" dirty="0" smtClean="0">
                <a:latin typeface="Times New Roman" pitchFamily="18" charset="0"/>
                <a:ea typeface="Times New Roman" pitchFamily="18" charset="0"/>
                <a:cs typeface="Times New Roman" pitchFamily="18" charset="0"/>
              </a:rPr>
              <a:t>Часто ли вы  употребляете фразу: «А почему бы тебе не попробовать?» («</a:t>
            </a:r>
            <a:r>
              <a:rPr lang="ru-RU" i="1" dirty="0" smtClean="0">
                <a:latin typeface="Times New Roman" pitchFamily="18" charset="0"/>
                <a:ea typeface="Times New Roman" pitchFamily="18" charset="0"/>
                <a:cs typeface="Times New Roman" pitchFamily="18" charset="0"/>
              </a:rPr>
              <a:t>Объясниться с другом  самому…», «Попросить кого-то из детей помирить вас» и т.д.);</a:t>
            </a:r>
          </a:p>
          <a:p>
            <a:pPr lvl="0" eaLnBrk="0" fontAlgn="base" hangingPunct="0">
              <a:spcBef>
                <a:spcPct val="0"/>
              </a:spcBef>
              <a:spcAft>
                <a:spcPct val="0"/>
              </a:spcAft>
              <a:buFont typeface="Arial" pitchFamily="34" charset="0"/>
              <a:buChar char="•"/>
            </a:pPr>
            <a:endParaRPr lang="ru-RU" i="1"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ru-RU" dirty="0" smtClean="0">
                <a:latin typeface="Times New Roman" pitchFamily="18" charset="0"/>
                <a:ea typeface="Times New Roman" pitchFamily="18" charset="0"/>
                <a:cs typeface="Times New Roman" pitchFamily="18" charset="0"/>
              </a:rPr>
              <a:t>Высказываете ли вы ребенку удовлетворение, которое получили от беседы с ним? ( </a:t>
            </a:r>
            <a:r>
              <a:rPr lang="ru-RU" i="1" dirty="0" smtClean="0">
                <a:latin typeface="Times New Roman" pitchFamily="18" charset="0"/>
                <a:ea typeface="Times New Roman" pitchFamily="18" charset="0"/>
                <a:cs typeface="Times New Roman" pitchFamily="18" charset="0"/>
              </a:rPr>
              <a:t>«Тебя так  интересно  слушать! Расскажи что-нибудь еще о своем новом друге!);</a:t>
            </a:r>
          </a:p>
          <a:p>
            <a:pPr lvl="0" eaLnBrk="0" fontAlgn="base" hangingPunct="0">
              <a:spcBef>
                <a:spcPct val="0"/>
              </a:spcBef>
              <a:spcAft>
                <a:spcPct val="0"/>
              </a:spcAft>
              <a:buFont typeface="Arial" pitchFamily="34" charset="0"/>
              <a:buChar char="•"/>
            </a:pPr>
            <a:endParaRPr lang="ru-RU"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ru-RU" dirty="0" smtClean="0">
                <a:latin typeface="Times New Roman" pitchFamily="18" charset="0"/>
                <a:ea typeface="Times New Roman" pitchFamily="18" charset="0"/>
                <a:cs typeface="Times New Roman" pitchFamily="18" charset="0"/>
              </a:rPr>
              <a:t>Восхищаетесь ли вы поступком ребенка или результатом его деятельности? («</a:t>
            </a:r>
            <a:r>
              <a:rPr lang="ru-RU" i="1" dirty="0" smtClean="0">
                <a:latin typeface="Times New Roman" pitchFamily="18" charset="0"/>
                <a:ea typeface="Times New Roman" pitchFamily="18" charset="0"/>
                <a:cs typeface="Times New Roman" pitchFamily="18" charset="0"/>
              </a:rPr>
              <a:t>Это у тебя получилось замечательно!»).</a:t>
            </a:r>
          </a:p>
          <a:p>
            <a:pPr lvl="0" eaLnBrk="0" fontAlgn="base" hangingPunct="0">
              <a:spcBef>
                <a:spcPct val="0"/>
              </a:spcBef>
              <a:spcAft>
                <a:spcPct val="0"/>
              </a:spcAft>
              <a:buFont typeface="Arial" pitchFamily="34" charset="0"/>
              <a:buChar char="•"/>
            </a:pPr>
            <a:endParaRPr lang="ru-RU" i="1"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endParaRPr lang="ru-RU" sz="1000" i="1" dirty="0" smtClean="0">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endParaRPr lang="ru-RU" sz="1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3"/>
          <a:srcRect/>
          <a:stretch>
            <a:fillRect/>
          </a:stretch>
        </p:blipFill>
        <p:spPr bwMode="auto">
          <a:xfrm>
            <a:off x="0" y="-214290"/>
            <a:ext cx="9144000" cy="7072290"/>
          </a:xfrm>
          <a:prstGeom prst="rect">
            <a:avLst/>
          </a:prstGeom>
          <a:noFill/>
        </p:spPr>
      </p:pic>
      <p:sp>
        <p:nvSpPr>
          <p:cNvPr id="4" name="Прямоугольник 3"/>
          <p:cNvSpPr/>
          <p:nvPr/>
        </p:nvSpPr>
        <p:spPr>
          <a:xfrm>
            <a:off x="1714480" y="785794"/>
            <a:ext cx="5929354" cy="3108543"/>
          </a:xfrm>
          <a:prstGeom prst="rect">
            <a:avLst/>
          </a:prstGeom>
        </p:spPr>
        <p:txBody>
          <a:bodyPr wrap="square">
            <a:spAutoFit/>
          </a:bodyPr>
          <a:lstStyle/>
          <a:p>
            <a:pPr algn="ctr">
              <a:defRPr/>
            </a:pPr>
            <a:r>
              <a:rPr lang="ru-RU" sz="2800" dirty="0" smtClean="0">
                <a:latin typeface="Times New Roman" pitchFamily="18" charset="0"/>
                <a:cs typeface="Times New Roman" pitchFamily="18" charset="0"/>
              </a:rPr>
              <a:t>Знание педагогом дошкольного образовательного учреждения названных требований, их соблюдение и постоянное совершенствование качеств своей речи – это залог успешности работы по речевому развитию детей в ДОУ</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14282" y="285728"/>
            <a:ext cx="3929090"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9" name="Picture 3"/>
          <p:cNvPicPr>
            <a:picLocks noChangeAspect="1" noChangeArrowheads="1"/>
          </p:cNvPicPr>
          <p:nvPr/>
        </p:nvPicPr>
        <p:blipFill>
          <a:blip r:embed="rId3" cstate="print"/>
          <a:srcRect/>
          <a:stretch>
            <a:fillRect/>
          </a:stretch>
        </p:blipFill>
        <p:spPr bwMode="auto">
          <a:xfrm>
            <a:off x="4429124" y="285728"/>
            <a:ext cx="4143404" cy="32147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220" name="Picture 4"/>
          <p:cNvPicPr>
            <a:picLocks noChangeAspect="1" noChangeArrowheads="1"/>
          </p:cNvPicPr>
          <p:nvPr/>
        </p:nvPicPr>
        <p:blipFill>
          <a:blip r:embed="rId4" cstate="print"/>
          <a:srcRect/>
          <a:stretch>
            <a:fillRect/>
          </a:stretch>
        </p:blipFill>
        <p:spPr bwMode="auto">
          <a:xfrm>
            <a:off x="1857356" y="2714620"/>
            <a:ext cx="5000660" cy="340899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Прямоугольник 5"/>
          <p:cNvSpPr/>
          <p:nvPr/>
        </p:nvSpPr>
        <p:spPr>
          <a:xfrm>
            <a:off x="1000100" y="5429264"/>
            <a:ext cx="7072362" cy="1000132"/>
          </a:xfrm>
          <a:prstGeom prst="rect">
            <a:avLst/>
          </a:prstGeom>
          <a:scene3d>
            <a:camera prst="orthographicFront"/>
            <a:lightRig rig="threePt" dir="t">
              <a:rot lat="0" lon="0" rev="1200000"/>
            </a:lightRig>
          </a:scene3d>
          <a:sp3d>
            <a:bevelT w="63500" h="25400" prst="convex"/>
          </a:sp3d>
        </p:spPr>
        <p:style>
          <a:lnRef idx="0">
            <a:schemeClr val="accent6"/>
          </a:lnRef>
          <a:fillRef idx="3">
            <a:schemeClr val="accent6"/>
          </a:fillRef>
          <a:effectRef idx="3">
            <a:schemeClr val="accent6"/>
          </a:effectRef>
          <a:fontRef idx="minor">
            <a:schemeClr val="lt1"/>
          </a:fontRef>
        </p:style>
        <p:txBody>
          <a:bodyPr wrap="square" lIns="91440" tIns="45720" rIns="91440" bIns="45720">
            <a:prstTxWarp prst="textChevron">
              <a:avLst/>
            </a:prstTxWarp>
            <a:spAutoFit/>
          </a:bodyPr>
          <a:lstStyle/>
          <a:p>
            <a:pPr algn="ctr"/>
            <a:r>
              <a:rPr lang="ru-RU" sz="2000" b="1"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rPr>
              <a:t>УГОЛКИ РЕЧЕВОГО РАЗВИТИЯ</a:t>
            </a:r>
            <a:endParaRPr lang="ru-RU" sz="20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Прямоугольник 6"/>
          <p:cNvSpPr/>
          <p:nvPr/>
        </p:nvSpPr>
        <p:spPr>
          <a:xfrm>
            <a:off x="1785919" y="2967335"/>
            <a:ext cx="5500725" cy="1938992"/>
          </a:xfrm>
          <a:prstGeom prst="rect">
            <a:avLst/>
          </a:prstGeom>
          <a:noFill/>
        </p:spPr>
        <p:txBody>
          <a:bodyPr wrap="square" lIns="91440" tIns="45720" rIns="91440" bIns="45720">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 полках книг у нас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несчесть</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Разных народов сказки есть.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Нам воспитатель их читает,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Каждый из нас себя героем представляет</a:t>
            </a:r>
            <a:r>
              <a:rPr lang="ru-RU" sz="2000" dirty="0" smtClean="0"/>
              <a:t>.</a:t>
            </a:r>
            <a:endParaRPr lang="ru-RU"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1142976" y="285728"/>
            <a:ext cx="7143800" cy="3724096"/>
          </a:xfrm>
          <a:prstGeom prst="rect">
            <a:avLst/>
          </a:prstGeom>
        </p:spPr>
        <p:txBody>
          <a:bodyPr wrap="square">
            <a:spAutoFit/>
          </a:bodyPr>
          <a:lstStyle/>
          <a:p>
            <a:pPr lvl="0" algn="ctr" fontAlgn="base">
              <a:spcBef>
                <a:spcPct val="0"/>
              </a:spcBef>
              <a:spcAft>
                <a:spcPct val="0"/>
              </a:spcAft>
            </a:pPr>
            <a:r>
              <a:rPr lang="ru-RU" sz="3600" b="1" dirty="0" smtClean="0">
                <a:solidFill>
                  <a:srgbClr val="FF0000"/>
                </a:solidFill>
                <a:latin typeface="Times New Roman" pitchFamily="18" charset="0"/>
                <a:ea typeface="Calibri" pitchFamily="34" charset="0"/>
                <a:cs typeface="Times New Roman" pitchFamily="18" charset="0"/>
              </a:rPr>
              <a:t>Содержание работы педагога по формирования связной речи.</a:t>
            </a:r>
            <a:endParaRPr lang="ru-RU" sz="3600" b="1" dirty="0" smtClean="0">
              <a:latin typeface="Times New Roman" pitchFamily="18" charset="0"/>
              <a:ea typeface="Calibri" pitchFamily="34" charset="0"/>
              <a:cs typeface="Times New Roman" pitchFamily="18" charset="0"/>
            </a:endParaRPr>
          </a:p>
          <a:p>
            <a:pPr lvl="0" fontAlgn="base">
              <a:spcBef>
                <a:spcPct val="0"/>
              </a:spcBef>
              <a:spcAft>
                <a:spcPct val="0"/>
              </a:spcAft>
            </a:pPr>
            <a:endParaRPr lang="ru-RU" sz="2800" b="1" dirty="0" smtClean="0">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endParaRPr lang="ru-RU" sz="2400" b="1" i="1" dirty="0" smtClean="0">
              <a:latin typeface="Arial" pitchFamily="34" charset="0"/>
              <a:ea typeface="Calibri" pitchFamily="34" charset="0"/>
              <a:cs typeface="Arial" pitchFamily="34" charset="0"/>
            </a:endParaRPr>
          </a:p>
          <a:p>
            <a:pPr lvl="0" algn="ctr" eaLnBrk="0" fontAlgn="base" hangingPunct="0">
              <a:spcBef>
                <a:spcPct val="0"/>
              </a:spcBef>
              <a:spcAft>
                <a:spcPct val="0"/>
              </a:spcAft>
            </a:pPr>
            <a:endParaRPr lang="ru-RU" sz="2800" b="1" i="1" dirty="0" smtClean="0">
              <a:latin typeface="Arial" pitchFamily="34" charset="0"/>
              <a:cs typeface="Arial" pitchFamily="34" charset="0"/>
            </a:endParaRPr>
          </a:p>
          <a:p>
            <a:pPr lvl="0" algn="ctr" eaLnBrk="0" fontAlgn="base" hangingPunct="0">
              <a:spcBef>
                <a:spcPct val="0"/>
              </a:spcBef>
              <a:spcAft>
                <a:spcPct val="0"/>
              </a:spcAft>
            </a:pPr>
            <a:endParaRPr lang="ru-RU" sz="2800" b="1" i="1" dirty="0" smtClean="0">
              <a:latin typeface="Arial" pitchFamily="34" charset="0"/>
              <a:cs typeface="Arial" pitchFamily="34" charset="0"/>
            </a:endParaRPr>
          </a:p>
          <a:p>
            <a:pPr lvl="0" algn="ctr" eaLnBrk="0" fontAlgn="base" hangingPunct="0">
              <a:spcBef>
                <a:spcPct val="0"/>
              </a:spcBef>
              <a:spcAft>
                <a:spcPct val="0"/>
              </a:spcAft>
            </a:pPr>
            <a:endParaRPr lang="ru-RU" sz="2800" b="1" i="1" dirty="0" smtClean="0">
              <a:latin typeface="Arial" pitchFamily="34" charset="0"/>
              <a:cs typeface="Arial" pitchFamily="34" charset="0"/>
            </a:endParaRPr>
          </a:p>
          <a:p>
            <a:pPr lvl="0" algn="ctr" eaLnBrk="0" fontAlgn="base" hangingPunct="0">
              <a:spcBef>
                <a:spcPct val="0"/>
              </a:spcBef>
              <a:spcAft>
                <a:spcPct val="0"/>
              </a:spcAft>
            </a:pPr>
            <a:endParaRPr lang="ru-RU" sz="2800" i="1" dirty="0" smtClean="0">
              <a:latin typeface="Arial" pitchFamily="34" charset="0"/>
              <a:cs typeface="Arial" pitchFamily="34" charset="0"/>
            </a:endParaRPr>
          </a:p>
        </p:txBody>
      </p:sp>
      <p:pic>
        <p:nvPicPr>
          <p:cNvPr id="30722" name="Picture 2" descr="C:\Users\Пользователь\AppData\Local\Temp\_PA747\Детки\0_62135_45856112_S.gif"/>
          <p:cNvPicPr>
            <a:picLocks noGrp="1" noChangeAspect="1" noChangeArrowheads="1" noCrop="1"/>
          </p:cNvPicPr>
          <p:nvPr>
            <p:ph idx="1"/>
          </p:nvPr>
        </p:nvPicPr>
        <p:blipFill>
          <a:blip r:embed="rId2"/>
          <a:srcRect/>
          <a:stretch>
            <a:fillRect/>
          </a:stretch>
        </p:blipFill>
        <p:spPr bwMode="auto">
          <a:xfrm>
            <a:off x="2928926" y="4214818"/>
            <a:ext cx="3000396" cy="2143140"/>
          </a:xfrm>
          <a:prstGeom prst="rect">
            <a:avLst/>
          </a:prstGeom>
          <a:noFill/>
        </p:spPr>
      </p:pic>
      <p:sp>
        <p:nvSpPr>
          <p:cNvPr id="5" name="Прямоугольник 4"/>
          <p:cNvSpPr/>
          <p:nvPr/>
        </p:nvSpPr>
        <p:spPr>
          <a:xfrm>
            <a:off x="1285852" y="2000240"/>
            <a:ext cx="7000924" cy="1815882"/>
          </a:xfrm>
          <a:prstGeom prst="rect">
            <a:avLst/>
          </a:prstGeom>
        </p:spPr>
        <p:txBody>
          <a:bodyPr wrap="square">
            <a:spAutoFit/>
          </a:bodyPr>
          <a:lstStyle/>
          <a:p>
            <a:pPr algn="ctr"/>
            <a:endParaRPr lang="ru-RU" sz="2800" dirty="0" smtClean="0">
              <a:latin typeface="Times New Roman" pitchFamily="18" charset="0"/>
              <a:ea typeface="Calibri" pitchFamily="34" charset="0"/>
              <a:cs typeface="Times New Roman" pitchFamily="18" charset="0"/>
            </a:endParaRPr>
          </a:p>
          <a:p>
            <a:pPr algn="ctr"/>
            <a:r>
              <a:rPr lang="ru-RU" sz="2800" dirty="0" smtClean="0">
                <a:latin typeface="Times New Roman" pitchFamily="18" charset="0"/>
                <a:ea typeface="Calibri" pitchFamily="34" charset="0"/>
                <a:cs typeface="Times New Roman" pitchFamily="18" charset="0"/>
              </a:rPr>
              <a:t>Овладение  ребенком связными формами речи сложный процесс,  требующий  умелого руководства воспитателя</a:t>
            </a:r>
            <a:endParaRPr lang="ru-RU"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5" name="Прямоугольник 4"/>
          <p:cNvSpPr/>
          <p:nvPr/>
        </p:nvSpPr>
        <p:spPr>
          <a:xfrm>
            <a:off x="1357290" y="1"/>
            <a:ext cx="6786610" cy="5386090"/>
          </a:xfrm>
          <a:prstGeom prst="rect">
            <a:avLst/>
          </a:prstGeom>
        </p:spPr>
        <p:txBody>
          <a:bodyPr wrap="square">
            <a:spAutoFit/>
          </a:bodyPr>
          <a:lstStyle/>
          <a:p>
            <a:pPr lvl="0" algn="ctr" fontAlgn="base">
              <a:spcBef>
                <a:spcPct val="0"/>
              </a:spcBef>
              <a:spcAft>
                <a:spcPct val="0"/>
              </a:spcAft>
            </a:pPr>
            <a:r>
              <a:rPr lang="ru-RU" sz="2400" b="1" dirty="0" smtClean="0">
                <a:solidFill>
                  <a:srgbClr val="FF0000"/>
                </a:solidFill>
                <a:latin typeface="Times New Roman" pitchFamily="18" charset="0"/>
                <a:ea typeface="Times New Roman" pitchFamily="18" charset="0"/>
                <a:cs typeface="Times New Roman" pitchFamily="18" charset="0"/>
              </a:rPr>
              <a:t>Содержание книжного уголка:</a:t>
            </a:r>
          </a:p>
          <a:p>
            <a:pPr lvl="0" algn="ctr" fontAlgn="base">
              <a:spcBef>
                <a:spcPct val="0"/>
              </a:spcBef>
              <a:spcAft>
                <a:spcPct val="0"/>
              </a:spcAft>
            </a:pPr>
            <a:endParaRPr lang="ru-RU" sz="2000" dirty="0" smtClean="0">
              <a:latin typeface="Times New Roman" pitchFamily="18" charset="0"/>
              <a:cs typeface="Times New Roman" pitchFamily="18" charset="0"/>
            </a:endParaRPr>
          </a:p>
          <a:p>
            <a:pPr lvl="0" algn="ctr" fontAlgn="base">
              <a:spcBef>
                <a:spcPct val="0"/>
              </a:spcBef>
              <a:spcAft>
                <a:spcPct val="0"/>
              </a:spcAf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	</a:t>
            </a:r>
            <a:r>
              <a:rPr lang="ru-RU" sz="2000" b="1" dirty="0" smtClean="0">
                <a:latin typeface="Times New Roman" pitchFamily="18" charset="0"/>
                <a:ea typeface="Times New Roman" pitchFamily="18" charset="0"/>
                <a:cs typeface="Times New Roman" pitchFamily="18" charset="0"/>
              </a:rPr>
              <a:t>а) Детская художественная литература:</a:t>
            </a:r>
          </a:p>
          <a:p>
            <a:pPr lvl="0" eaLnBrk="0" fontAlgn="base" hangingPunct="0">
              <a:spcBef>
                <a:spcPct val="0"/>
              </a:spcBef>
              <a:spcAft>
                <a:spcPct val="0"/>
              </a:spcAft>
            </a:pPr>
            <a:endParaRPr lang="ru-RU" sz="2000" b="1" dirty="0" smtClean="0">
              <a:latin typeface="Times New Roman" pitchFamily="18" charset="0"/>
              <a:cs typeface="Times New Roman" pitchFamily="18"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	- во-первых, та, которую воспитатель читает на занятии, именно детские книги с иллюстрациями, а не хрестоматии, не по одному экземпляру;</a:t>
            </a:r>
            <a:endParaRPr lang="ru-RU" sz="2000" dirty="0" smtClean="0">
              <a:latin typeface="Times New Roman" pitchFamily="18" charset="0"/>
              <a:cs typeface="Times New Roman" pitchFamily="18"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	- во-вторых, та, которую воспитатель читает для расширения сюжета детских игр (эти книги подбираются на месяц);</a:t>
            </a:r>
            <a:endParaRPr lang="ru-RU" sz="2000" dirty="0" smtClean="0">
              <a:latin typeface="Times New Roman" pitchFamily="18" charset="0"/>
              <a:cs typeface="Times New Roman" pitchFamily="18"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	- в-третьих, любимые книги детей, которые читаются по желанию детей, с продолжением;</a:t>
            </a:r>
            <a:endParaRPr lang="ru-RU" sz="2000" dirty="0" smtClean="0">
              <a:latin typeface="Times New Roman" pitchFamily="18" charset="0"/>
              <a:cs typeface="Times New Roman" pitchFamily="18"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	- в младших и средних группах одна и та же книга в нескольких экземплярах; в старшем возрасте – одно и то же произведение, но проиллюстрированное разными художниками, в разном оформлении.</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4" name="Прямоугольник 3"/>
          <p:cNvSpPr/>
          <p:nvPr/>
        </p:nvSpPr>
        <p:spPr>
          <a:xfrm>
            <a:off x="928662" y="1"/>
            <a:ext cx="7429552" cy="6954598"/>
          </a:xfrm>
          <a:prstGeom prst="rect">
            <a:avLst/>
          </a:prstGeom>
        </p:spPr>
        <p:txBody>
          <a:bodyPr wrap="square">
            <a:spAutoFit/>
          </a:bodyPr>
          <a:lstStyle/>
          <a:p>
            <a:pPr algn="ctr"/>
            <a:r>
              <a:rPr lang="ru-RU" dirty="0" smtClean="0"/>
              <a:t> </a:t>
            </a:r>
            <a:r>
              <a:rPr lang="ru-RU" b="1" dirty="0" smtClean="0">
                <a:latin typeface="Times New Roman" pitchFamily="18" charset="0"/>
                <a:cs typeface="Times New Roman" pitchFamily="18" charset="0"/>
              </a:rPr>
              <a:t>Иллюстрированный материал КНИЖНОГО УГОЛКА:</a:t>
            </a:r>
          </a:p>
          <a:p>
            <a:pPr algn="ctr"/>
            <a:endParaRPr lang="ru-RU" b="1" dirty="0" smtClean="0">
              <a:latin typeface="Times New Roman" pitchFamily="18" charset="0"/>
              <a:cs typeface="Times New Roman" pitchFamily="18" charset="0"/>
            </a:endParaRPr>
          </a:p>
          <a:p>
            <a:r>
              <a:rPr lang="ru-RU" dirty="0" smtClean="0"/>
              <a:t>	- </a:t>
            </a:r>
            <a:r>
              <a:rPr lang="ru-RU" dirty="0" smtClean="0">
                <a:latin typeface="Times New Roman" pitchFamily="18" charset="0"/>
                <a:cs typeface="Times New Roman" pitchFamily="18" charset="0"/>
              </a:rPr>
              <a:t>иллюстрации, которые прошли через занятия и все виды деятельности детей (срок назад по плану воспитателя – месяц); еженедельно иллюстрации обновляются;</a:t>
            </a:r>
          </a:p>
          <a:p>
            <a:r>
              <a:rPr lang="ru-RU" dirty="0" smtClean="0">
                <a:latin typeface="Times New Roman" pitchFamily="18" charset="0"/>
                <a:cs typeface="Times New Roman" pitchFamily="18" charset="0"/>
              </a:rPr>
              <a:t>	- иллюстрации, касающиеся профессиональной деятельности людей, явлений социальной жизни; в иллюстрациях о природе желательны не пейзажи, а сюжетные картины «Ребенок в данном времени года»;</a:t>
            </a:r>
          </a:p>
          <a:p>
            <a:r>
              <a:rPr lang="ru-RU" dirty="0" smtClean="0">
                <a:latin typeface="Times New Roman" pitchFamily="18" charset="0"/>
                <a:cs typeface="Times New Roman" pitchFamily="18" charset="0"/>
              </a:rPr>
              <a:t>	- предметные картинки – по каждой тематике по 2-3, не более;</a:t>
            </a:r>
          </a:p>
          <a:p>
            <a:r>
              <a:rPr lang="ru-RU" dirty="0" smtClean="0">
                <a:latin typeface="Times New Roman" pitchFamily="18" charset="0"/>
                <a:cs typeface="Times New Roman" pitchFamily="18" charset="0"/>
              </a:rPr>
              <a:t>	- размер картинок и фотоиллюстраций – от половины альбомного листа до альбомного листа; все картинки наклеены на паспарту в одном стиле;</a:t>
            </a:r>
          </a:p>
          <a:p>
            <a:r>
              <a:rPr lang="ru-RU" dirty="0" smtClean="0">
                <a:latin typeface="Times New Roman" pitchFamily="18" charset="0"/>
                <a:cs typeface="Times New Roman" pitchFamily="18" charset="0"/>
              </a:rPr>
              <a:t>	- все иллюстрации связаны не только с темами художественной литературы, но и с темами занятий по ознакомлению с окружающим миром. В старшем дошкольном возрасте этих тем 3-4 в месяц; из них 2-3 темы о социальной жизни, 1 тема – о природе; 2-3 картинки по каждой теме.</a:t>
            </a:r>
          </a:p>
          <a:p>
            <a:r>
              <a:rPr lang="ru-RU" dirty="0" smtClean="0">
                <a:latin typeface="Times New Roman" pitchFamily="18" charset="0"/>
                <a:cs typeface="Times New Roman" pitchFamily="18" charset="0"/>
              </a:rPr>
              <a:t>	Все эти материалы должны быть в книжном уголке ежедневно. Ежедневно, но не одни и те же. Содержание должно постоянно меняться, обогащаться! Примерно раз в неделю, вместе с изменением темы занятия, появляются и новые иллюстрации. Они остаются в книжном уголке примерно месяц. Одновременно с появлением новых материалов убираются старые.</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214290"/>
            <a:ext cx="9144000" cy="7072290"/>
          </a:xfrm>
          <a:prstGeom prst="rect">
            <a:avLst/>
          </a:prstGeom>
          <a:noFill/>
        </p:spPr>
      </p:pic>
      <p:sp>
        <p:nvSpPr>
          <p:cNvPr id="4" name="Прямоугольник 3"/>
          <p:cNvSpPr/>
          <p:nvPr/>
        </p:nvSpPr>
        <p:spPr>
          <a:xfrm>
            <a:off x="1142976" y="0"/>
            <a:ext cx="7215238" cy="6617196"/>
          </a:xfrm>
          <a:prstGeom prst="rect">
            <a:avLst/>
          </a:prstGeom>
        </p:spPr>
        <p:txBody>
          <a:bodyPr wrap="square">
            <a:spAutoFit/>
          </a:bodyPr>
          <a:lstStyle/>
          <a:p>
            <a:pPr algn="ctr"/>
            <a:r>
              <a:rPr lang="ru-RU" sz="2000" b="1" dirty="0" smtClean="0">
                <a:latin typeface="Times New Roman" pitchFamily="18" charset="0"/>
                <a:cs typeface="Times New Roman" pitchFamily="18" charset="0"/>
              </a:rPr>
              <a:t>Тематические выставки.</a:t>
            </a:r>
          </a:p>
          <a:p>
            <a:pPr algn="ctr"/>
            <a:endParaRPr lang="ru-RU" sz="2000" b="1" dirty="0" smtClean="0">
              <a:latin typeface="Times New Roman" pitchFamily="18" charset="0"/>
              <a:cs typeface="Times New Roman" pitchFamily="18" charset="0"/>
            </a:endParaRPr>
          </a:p>
          <a:p>
            <a:r>
              <a:rPr lang="ru-RU" sz="1600" dirty="0" smtClean="0"/>
              <a:t>	</a:t>
            </a:r>
            <a:r>
              <a:rPr lang="ru-RU" sz="1600" dirty="0" smtClean="0">
                <a:latin typeface="Times New Roman" pitchFamily="18" charset="0"/>
                <a:cs typeface="Times New Roman" pitchFamily="18" charset="0"/>
              </a:rPr>
              <a:t>Оформляются по двум направлениям: памятные даты страны, юбилеи или дни рождения писателей.</a:t>
            </a:r>
          </a:p>
          <a:p>
            <a:r>
              <a:rPr lang="ru-RU" sz="1600" dirty="0" smtClean="0">
                <a:latin typeface="Times New Roman" pitchFamily="18" charset="0"/>
                <a:cs typeface="Times New Roman" pitchFamily="18" charset="0"/>
              </a:rPr>
              <a:t>	В младшей группе выставки организуются только к концу учебного года, по сказкам; в средней группе 3-4 выставки в год; в старшем возрасте – 4-5 выставок в год, может быть и более.</a:t>
            </a:r>
          </a:p>
          <a:p>
            <a:r>
              <a:rPr lang="ru-RU" sz="1600" dirty="0" smtClean="0">
                <a:latin typeface="Times New Roman" pitchFamily="18" charset="0"/>
                <a:cs typeface="Times New Roman" pitchFamily="18" charset="0"/>
              </a:rPr>
              <a:t>	Одна из форм работы в книжном уголке и один из видов выставок – презентация детьми любимых книг, которые они принесли из дома. Эта работа проводится в тесном контакте с семьей – родителей просят принести иллюстрации, семейные фотографии, о которых рассказывают дети.</a:t>
            </a:r>
          </a:p>
          <a:p>
            <a:r>
              <a:rPr lang="ru-RU" sz="1600" dirty="0" smtClean="0">
                <a:latin typeface="Times New Roman" pitchFamily="18" charset="0"/>
                <a:cs typeface="Times New Roman" pitchFamily="18" charset="0"/>
              </a:rPr>
              <a:t>	Материал для выставки собирается за месяц, а выставляется накануне, вместе с детьми: «Посмотрите, дети, вот у нас картины, книги, посвященные…, давайте подумаем, как их лучше расставить, разместить, чтобы было удобнее их рассматривать…».</a:t>
            </a:r>
          </a:p>
          <a:p>
            <a:r>
              <a:rPr lang="ru-RU" sz="1600" dirty="0" smtClean="0">
                <a:latin typeface="Times New Roman" pitchFamily="18" charset="0"/>
                <a:cs typeface="Times New Roman" pitchFamily="18" charset="0"/>
              </a:rPr>
              <a:t>	Выставки могут устраиваться в разных группах по различным темам. Потом  дети приглашают друг друга в гости – одна группа идет в гости к другой, совместные полдники, чаепития. Воспитатель ненавязчиво проводит подготовку к приему гостей: напоминает детям правила хорошего тона, этикета при походе в гости и встрече гостей, правила сервировки стола.</a:t>
            </a:r>
          </a:p>
          <a:p>
            <a:r>
              <a:rPr lang="ru-RU" sz="1600" dirty="0" smtClean="0">
                <a:latin typeface="Times New Roman" pitchFamily="18" charset="0"/>
                <a:cs typeface="Times New Roman" pitchFamily="18" charset="0"/>
              </a:rPr>
              <a:t>	Можно пригласить и родителей посетить выставку в группе: опять подключаются этикет, эмоциональный подтекст.</a:t>
            </a:r>
          </a:p>
          <a:p>
            <a:r>
              <a:rPr lang="ru-RU" sz="1600" dirty="0" smtClean="0">
                <a:latin typeface="Times New Roman" pitchFamily="18" charset="0"/>
                <a:cs typeface="Times New Roman" pitchFamily="18" charset="0"/>
              </a:rPr>
              <a:t>	Выставка планируется в годовом плане, перспективном планировании.</a:t>
            </a:r>
          </a:p>
          <a:p>
            <a:r>
              <a:rPr lang="ru-RU" sz="1600" dirty="0" smtClean="0">
                <a:latin typeface="Times New Roman" pitchFamily="18" charset="0"/>
                <a:cs typeface="Times New Roman" pitchFamily="18" charset="0"/>
              </a:rPr>
              <a:t>	Когда в книжном уголке оформляется выставка, все остальные материалы убираются.</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Picture 2" descr="C:\Users\Пользователь\Desktop\Шаблоны  для презентаций\Шаблоны- дети, права\46708_html_559ca383.png"/>
          <p:cNvPicPr>
            <a:picLocks noChangeAspect="1" noChangeArrowheads="1"/>
          </p:cNvPicPr>
          <p:nvPr/>
        </p:nvPicPr>
        <p:blipFill>
          <a:blip r:embed="rId2"/>
          <a:srcRect/>
          <a:stretch>
            <a:fillRect/>
          </a:stretch>
        </p:blipFill>
        <p:spPr bwMode="auto">
          <a:xfrm>
            <a:off x="-500098" y="0"/>
            <a:ext cx="10658476" cy="7562850"/>
          </a:xfrm>
          <a:prstGeom prst="rect">
            <a:avLst/>
          </a:prstGeom>
          <a:noFill/>
        </p:spPr>
      </p:pic>
      <p:sp>
        <p:nvSpPr>
          <p:cNvPr id="5" name="Прямоугольник 4"/>
          <p:cNvSpPr/>
          <p:nvPr/>
        </p:nvSpPr>
        <p:spPr>
          <a:xfrm>
            <a:off x="2286000" y="2274838"/>
            <a:ext cx="4572000" cy="246221"/>
          </a:xfrm>
          <a:prstGeom prst="rect">
            <a:avLst/>
          </a:prstGeom>
        </p:spPr>
        <p:txBody>
          <a:bodyPr>
            <a:spAutoFit/>
          </a:bodyPr>
          <a:lstStyle/>
          <a:p>
            <a:pPr lvl="0" fontAlgn="base">
              <a:spcBef>
                <a:spcPct val="0"/>
              </a:spcBef>
              <a:spcAft>
                <a:spcPct val="0"/>
              </a:spcAft>
            </a:pPr>
            <a:endParaRPr lang="ru-RU" sz="1000" dirty="0" smtClean="0">
              <a:latin typeface="Arial" pitchFamily="34" charset="0"/>
              <a:cs typeface="Arial" pitchFamily="34" charset="0"/>
            </a:endParaRPr>
          </a:p>
        </p:txBody>
      </p:sp>
      <p:sp>
        <p:nvSpPr>
          <p:cNvPr id="6" name="Прямоугольник 5"/>
          <p:cNvSpPr/>
          <p:nvPr/>
        </p:nvSpPr>
        <p:spPr>
          <a:xfrm>
            <a:off x="428597" y="1285860"/>
            <a:ext cx="8143932" cy="2308324"/>
          </a:xfrm>
          <a:prstGeom prst="rect">
            <a:avLst/>
          </a:prstGeom>
        </p:spPr>
        <p:txBody>
          <a:bodyPr wrap="square">
            <a:spAutoFit/>
          </a:bodyPr>
          <a:lstStyle/>
          <a:p>
            <a:pPr algn="ctr"/>
            <a:r>
              <a:rPr lang="ru-RU"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Спасибо</a:t>
            </a:r>
          </a:p>
          <a:p>
            <a:pPr algn="ctr"/>
            <a:r>
              <a:rPr lang="ru-RU"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за внимание!</a:t>
            </a:r>
            <a:endParaRPr lang="ru-RU"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pic>
        <p:nvPicPr>
          <p:cNvPr id="2050" name="Picture 2" descr="MCj04298290000[1]"/>
          <p:cNvPicPr>
            <a:picLocks noChangeAspect="1" noChangeArrowheads="1"/>
          </p:cNvPicPr>
          <p:nvPr/>
        </p:nvPicPr>
        <p:blipFill>
          <a:blip r:embed="rId3"/>
          <a:srcRect/>
          <a:stretch>
            <a:fillRect/>
          </a:stretch>
        </p:blipFill>
        <p:spPr bwMode="auto">
          <a:xfrm>
            <a:off x="3214678" y="4000504"/>
            <a:ext cx="2643206" cy="214314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Пользователь\AppData\Local\Temp\_PA708\Детки\0_62111_85e3dcf3_S.gif"/>
          <p:cNvPicPr>
            <a:picLocks noGrp="1" noChangeAspect="1" noChangeArrowheads="1" noCrop="1"/>
          </p:cNvPicPr>
          <p:nvPr>
            <p:ph idx="1"/>
          </p:nvPr>
        </p:nvPicPr>
        <p:blipFill>
          <a:blip r:embed="rId2"/>
          <a:srcRect/>
          <a:stretch>
            <a:fillRect/>
          </a:stretch>
        </p:blipFill>
        <p:spPr bwMode="auto">
          <a:xfrm>
            <a:off x="1571604" y="1000108"/>
            <a:ext cx="6500857" cy="528641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214346" y="0"/>
            <a:ext cx="9358346" cy="6858000"/>
          </a:xfrm>
          <a:prstGeom prst="rect">
            <a:avLst/>
          </a:prstGeom>
          <a:noFill/>
        </p:spPr>
      </p:pic>
      <p:sp>
        <p:nvSpPr>
          <p:cNvPr id="4" name="Прямоугольник 3"/>
          <p:cNvSpPr/>
          <p:nvPr/>
        </p:nvSpPr>
        <p:spPr>
          <a:xfrm>
            <a:off x="785786" y="285728"/>
            <a:ext cx="7143800" cy="4770537"/>
          </a:xfrm>
          <a:prstGeom prst="rect">
            <a:avLst/>
          </a:prstGeom>
        </p:spPr>
        <p:txBody>
          <a:bodyPr wrap="square">
            <a:spAutoFit/>
          </a:bodyPr>
          <a:lstStyle/>
          <a:p>
            <a:pPr lvl="0" algn="ctr" fontAlgn="base">
              <a:spcBef>
                <a:spcPct val="0"/>
              </a:spcBef>
              <a:spcAft>
                <a:spcPct val="0"/>
              </a:spcAft>
            </a:pPr>
            <a:r>
              <a:rPr lang="ru-RU" sz="3200" b="1" dirty="0" smtClean="0">
                <a:latin typeface="Times New Roman" pitchFamily="18" charset="0"/>
                <a:ea typeface="Calibri" pitchFamily="34" charset="0"/>
                <a:cs typeface="Times New Roman" pitchFamily="18" charset="0"/>
              </a:rPr>
              <a:t>Для каждой группы определен уровень развития связной речи </a:t>
            </a:r>
          </a:p>
          <a:p>
            <a:pPr lvl="0" algn="ctr" fontAlgn="base">
              <a:spcBef>
                <a:spcPct val="0"/>
              </a:spcBef>
              <a:spcAft>
                <a:spcPct val="0"/>
              </a:spcAft>
            </a:pPr>
            <a:r>
              <a:rPr lang="ru-RU" sz="2000" dirty="0" smtClean="0">
                <a:latin typeface="Times New Roman" pitchFamily="18" charset="0"/>
                <a:ea typeface="Calibri" pitchFamily="34" charset="0"/>
                <a:cs typeface="Times New Roman" pitchFamily="18" charset="0"/>
              </a:rPr>
              <a:t>по программе «Воспитание и обучения в детском саду»  /Васильева М.А и др.:</a:t>
            </a:r>
          </a:p>
          <a:p>
            <a:pPr lvl="0" fontAlgn="base">
              <a:spcBef>
                <a:spcPct val="0"/>
              </a:spcBef>
              <a:spcAft>
                <a:spcPct val="0"/>
              </a:spcAft>
            </a:pPr>
            <a:endParaRPr lang="ru-RU" sz="2000" dirty="0" smtClean="0">
              <a:latin typeface="Arial" pitchFamily="34" charset="0"/>
              <a:cs typeface="Arial" pitchFamily="34" charset="0"/>
            </a:endParaRPr>
          </a:p>
          <a:p>
            <a:pPr lvl="0" algn="ctr" eaLnBrk="0" fontAlgn="base" hangingPunct="0">
              <a:spcBef>
                <a:spcPct val="0"/>
              </a:spcBef>
              <a:spcAft>
                <a:spcPct val="0"/>
              </a:spcAft>
            </a:pPr>
            <a:r>
              <a:rPr lang="ru-RU" sz="2000" i="1" dirty="0" smtClean="0">
                <a:latin typeface="Times New Roman" pitchFamily="18" charset="0"/>
                <a:ea typeface="Calibri" pitchFamily="34" charset="0"/>
                <a:cs typeface="Times New Roman" pitchFamily="18" charset="0"/>
              </a:rPr>
              <a:t>1 младшая группа</a:t>
            </a:r>
            <a:r>
              <a:rPr lang="ru-RU" sz="2000" dirty="0" smtClean="0">
                <a:latin typeface="Times New Roman" pitchFamily="18" charset="0"/>
                <a:ea typeface="Calibri" pitchFamily="34" charset="0"/>
                <a:cs typeface="Times New Roman" pitchFamily="18" charset="0"/>
              </a:rPr>
              <a:t>  -</a:t>
            </a:r>
          </a:p>
          <a:p>
            <a:pPr marL="457200" lvl="0" indent="-457200" eaLnBrk="0" fontAlgn="base" hangingPunct="0">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 Понимать речь взрослого.</a:t>
            </a:r>
          </a:p>
          <a:p>
            <a:pPr marL="457200" lvl="0" indent="-457200" eaLnBrk="0" fontAlgn="base" hangingPunct="0">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 Слушать небольшие дидактические рассказы. </a:t>
            </a:r>
          </a:p>
          <a:p>
            <a:pPr marL="457200" lvl="0" indent="-457200" eaLnBrk="0" fontAlgn="base" hangingPunct="0">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Пытаться по собственной инициативе или по просьбе воспитателя рассказывать  об изображении на картине, о новой игрушке. </a:t>
            </a:r>
          </a:p>
          <a:p>
            <a:pPr marL="457200" lvl="0" indent="-457200" eaLnBrk="0" fontAlgn="base" hangingPunct="0">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Слушать и понимать вопросы воспитателя и отвечать на них.</a:t>
            </a:r>
          </a:p>
          <a:p>
            <a:pPr marL="457200" lvl="0" indent="-457200" eaLnBrk="0" fontAlgn="base" hangingPunct="0">
              <a:spcBef>
                <a:spcPct val="0"/>
              </a:spcBef>
              <a:spcAft>
                <a:spcPct val="0"/>
              </a:spcAft>
              <a:buFont typeface="+mj-lt"/>
              <a:buAutoNum type="arabicPeriod"/>
            </a:pPr>
            <a:r>
              <a:rPr lang="ru-RU" sz="2000" dirty="0" smtClean="0">
                <a:latin typeface="Times New Roman" pitchFamily="18" charset="0"/>
                <a:ea typeface="Calibri" pitchFamily="34" charset="0"/>
                <a:cs typeface="Times New Roman" pitchFamily="18" charset="0"/>
              </a:rPr>
              <a:t>Повторять несложные фразы во время игр и инсценировок.</a:t>
            </a:r>
            <a:endParaRPr lang="ru-RU"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0"/>
            <a:ext cx="9358346" cy="6858000"/>
          </a:xfrm>
          <a:prstGeom prst="rect">
            <a:avLst/>
          </a:prstGeom>
          <a:noFill/>
        </p:spPr>
      </p:pic>
      <p:sp>
        <p:nvSpPr>
          <p:cNvPr id="4" name="Прямоугольник 3"/>
          <p:cNvSpPr/>
          <p:nvPr/>
        </p:nvSpPr>
        <p:spPr>
          <a:xfrm>
            <a:off x="1357290" y="428604"/>
            <a:ext cx="7358114" cy="4893647"/>
          </a:xfrm>
          <a:prstGeom prst="rect">
            <a:avLst/>
          </a:prstGeom>
        </p:spPr>
        <p:txBody>
          <a:bodyPr wrap="square">
            <a:spAutoFit/>
          </a:bodyPr>
          <a:lstStyle/>
          <a:p>
            <a:pPr lvl="0" algn="ctr" fontAlgn="base">
              <a:spcBef>
                <a:spcPct val="0"/>
              </a:spcBef>
              <a:spcAft>
                <a:spcPct val="0"/>
              </a:spcAft>
            </a:pPr>
            <a:r>
              <a:rPr lang="ru-RU" sz="2400" i="1" dirty="0" smtClean="0">
                <a:latin typeface="Times New Roman" pitchFamily="18" charset="0"/>
                <a:ea typeface="Calibri" pitchFamily="34" charset="0"/>
                <a:cs typeface="Times New Roman" pitchFamily="18" charset="0"/>
              </a:rPr>
              <a:t>2 младшая группа</a:t>
            </a:r>
            <a:r>
              <a:rPr lang="ru-RU" sz="2400" dirty="0" smtClean="0">
                <a:latin typeface="Times New Roman" pitchFamily="18" charset="0"/>
                <a:ea typeface="Calibri" pitchFamily="34" charset="0"/>
                <a:cs typeface="Times New Roman" pitchFamily="18" charset="0"/>
              </a:rPr>
              <a:t> -  </a:t>
            </a:r>
          </a:p>
          <a:p>
            <a:pPr lvl="0" algn="ctr" fontAlgn="base">
              <a:spcBef>
                <a:spcPct val="0"/>
              </a:spcBef>
              <a:spcAft>
                <a:spcPct val="0"/>
              </a:spcAft>
            </a:pPr>
            <a:endParaRPr lang="ru-RU" sz="2400" dirty="0" smtClean="0">
              <a:latin typeface="Times New Roman" pitchFamily="18" charset="0"/>
              <a:ea typeface="Calibri" pitchFamily="34" charset="0"/>
              <a:cs typeface="Times New Roman" pitchFamily="18" charset="0"/>
            </a:endParaRP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Участвовать в разговоре  во время рассматривания предметов, картин иллюстраций,  наблюдений, строительства, просмотра мультфильмов, спектаклей и т.д.</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  Умение вести диалог с педагогом: слушать и понимать заданный вопрос, понятно отвечать, говорить в нормальном темпе.</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 Умение делиться своими впечатлениями со знакомыми взрослыми.</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Доброжелательно общаться с детьми. </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Участвовать в драматизации знакомых сказок.</a:t>
            </a: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0"/>
            <a:ext cx="9358346" cy="6858000"/>
          </a:xfrm>
          <a:prstGeom prst="rect">
            <a:avLst/>
          </a:prstGeom>
          <a:noFill/>
        </p:spPr>
      </p:pic>
      <p:sp>
        <p:nvSpPr>
          <p:cNvPr id="4" name="Прямоугольник 3"/>
          <p:cNvSpPr/>
          <p:nvPr/>
        </p:nvSpPr>
        <p:spPr>
          <a:xfrm>
            <a:off x="1714480" y="1142984"/>
            <a:ext cx="6000792" cy="3785652"/>
          </a:xfrm>
          <a:prstGeom prst="rect">
            <a:avLst/>
          </a:prstGeom>
        </p:spPr>
        <p:txBody>
          <a:bodyPr wrap="square">
            <a:spAutoFit/>
          </a:bodyPr>
          <a:lstStyle/>
          <a:p>
            <a:pPr lvl="0" algn="ctr" fontAlgn="base">
              <a:spcBef>
                <a:spcPct val="0"/>
              </a:spcBef>
              <a:spcAft>
                <a:spcPct val="0"/>
              </a:spcAft>
            </a:pPr>
            <a:r>
              <a:rPr lang="ru-RU" sz="2400" i="1" dirty="0" smtClean="0">
                <a:latin typeface="Times New Roman" pitchFamily="18" charset="0"/>
                <a:ea typeface="Calibri" pitchFamily="34" charset="0"/>
                <a:cs typeface="Times New Roman" pitchFamily="18" charset="0"/>
              </a:rPr>
              <a:t>Средняя группа</a:t>
            </a:r>
            <a:r>
              <a:rPr lang="ru-RU" sz="2400" dirty="0" smtClean="0">
                <a:latin typeface="Times New Roman" pitchFamily="18" charset="0"/>
                <a:ea typeface="Calibri" pitchFamily="34" charset="0"/>
                <a:cs typeface="Times New Roman" pitchFamily="18" charset="0"/>
              </a:rPr>
              <a:t> </a:t>
            </a:r>
            <a:r>
              <a:rPr lang="ru-RU" sz="2400" dirty="0" smtClean="0">
                <a:ea typeface="Calibri" pitchFamily="34" charset="0"/>
                <a:cs typeface="Times New Roman" pitchFamily="18" charset="0"/>
              </a:rPr>
              <a:t>–</a:t>
            </a:r>
          </a:p>
          <a:p>
            <a:pPr lvl="0" algn="ctr" fontAlgn="base">
              <a:spcBef>
                <a:spcPct val="0"/>
              </a:spcBef>
              <a:spcAft>
                <a:spcPct val="0"/>
              </a:spcAft>
            </a:pPr>
            <a:endParaRPr lang="ru-RU" sz="2400" dirty="0" smtClean="0">
              <a:ea typeface="Calibri" pitchFamily="34" charset="0"/>
              <a:cs typeface="Times New Roman" pitchFamily="18" charset="0"/>
            </a:endParaRP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 Активно участвовать в беседе,  отвечать на вопросы и задавать их.</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 Описывать игрушку, предмет, картину по образцу воспитателя.</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 Участвовать в составлении рассказов по картине.</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 Участвовать в драматизации небольших сказок или отрывков из сказок.</a:t>
            </a: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Пользователь\Desktop\Шаблоны  для презентаций\Шаблоны- дети, права\7.png"/>
          <p:cNvPicPr>
            <a:picLocks noGrp="1" noChangeAspect="1" noChangeArrowheads="1"/>
          </p:cNvPicPr>
          <p:nvPr>
            <p:ph idx="1"/>
          </p:nvPr>
        </p:nvPicPr>
        <p:blipFill>
          <a:blip r:embed="rId2"/>
          <a:srcRect/>
          <a:stretch>
            <a:fillRect/>
          </a:stretch>
        </p:blipFill>
        <p:spPr bwMode="auto">
          <a:xfrm>
            <a:off x="0" y="1"/>
            <a:ext cx="9144000" cy="6858000"/>
          </a:xfrm>
          <a:prstGeom prst="rect">
            <a:avLst/>
          </a:prstGeom>
          <a:noFill/>
        </p:spPr>
      </p:pic>
      <p:sp>
        <p:nvSpPr>
          <p:cNvPr id="5" name="Прямоугольник 4"/>
          <p:cNvSpPr/>
          <p:nvPr/>
        </p:nvSpPr>
        <p:spPr>
          <a:xfrm>
            <a:off x="1071538" y="357166"/>
            <a:ext cx="7572428" cy="4893647"/>
          </a:xfrm>
          <a:prstGeom prst="rect">
            <a:avLst/>
          </a:prstGeom>
        </p:spPr>
        <p:txBody>
          <a:bodyPr wrap="square">
            <a:spAutoFit/>
          </a:bodyPr>
          <a:lstStyle/>
          <a:p>
            <a:pPr lvl="0" algn="ctr" fontAlgn="base">
              <a:spcBef>
                <a:spcPct val="0"/>
              </a:spcBef>
              <a:spcAft>
                <a:spcPct val="0"/>
              </a:spcAft>
            </a:pPr>
            <a:r>
              <a:rPr lang="ru-RU" sz="2400" i="1" dirty="0" smtClean="0">
                <a:latin typeface="Times New Roman" pitchFamily="18" charset="0"/>
                <a:ea typeface="Calibri" pitchFamily="34" charset="0"/>
                <a:cs typeface="Times New Roman" pitchFamily="18" charset="0"/>
              </a:rPr>
              <a:t>Старшая группа</a:t>
            </a:r>
            <a:r>
              <a:rPr lang="ru-RU" sz="2400" dirty="0" smtClean="0">
                <a:latin typeface="Times New Roman" pitchFamily="18" charset="0"/>
                <a:ea typeface="Calibri" pitchFamily="34" charset="0"/>
                <a:cs typeface="Times New Roman" pitchFamily="18" charset="0"/>
              </a:rPr>
              <a:t>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Совершенствовать диалогическую речь, поддерживать непринужденную беседу. </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Связно и последовательно пересказывать небольшие сказки.</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 По плану и образцу рассказывать о предмете, о содержании сюжетной картины, составлять рассказ по картине с последовательным развивающимся действием.</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 Составлять рассказы из личного опыта (по плану), придумывать концовки к незнакомым сказкам. </a:t>
            </a:r>
          </a:p>
          <a:p>
            <a:pPr marL="457200" lvl="0" indent="-457200" fontAlgn="base">
              <a:spcBef>
                <a:spcPct val="0"/>
              </a:spcBef>
              <a:spcAft>
                <a:spcPct val="0"/>
              </a:spcAft>
              <a:buFont typeface="+mj-lt"/>
              <a:buAutoNum type="arabicPeriod"/>
            </a:pPr>
            <a:r>
              <a:rPr lang="ru-RU" sz="2400" dirty="0" smtClean="0">
                <a:latin typeface="Times New Roman" pitchFamily="18" charset="0"/>
                <a:ea typeface="Calibri" pitchFamily="34" charset="0"/>
                <a:cs typeface="Times New Roman" pitchFamily="18" charset="0"/>
              </a:rPr>
              <a:t>Составлять небольшие рассказы творческого характера на тему, предложенную воспитателем.</a:t>
            </a: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4237</Words>
  <Application>Microsoft Office PowerPoint</Application>
  <PresentationFormat>Экран (4:3)</PresentationFormat>
  <Paragraphs>539</Paragraphs>
  <Slides>54</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Методика обучения рассказыванию </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 ТРЕБОВАНИЯ К КАЧЕСТВУ РЕЧИ  ПЕДАГОГА ДОШКОЛЬНОГО УЧРЕЖДЕНИЯ </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22</cp:revision>
  <dcterms:created xsi:type="dcterms:W3CDTF">2017-03-03T00:46:21Z</dcterms:created>
  <dcterms:modified xsi:type="dcterms:W3CDTF">2018-01-24T01:32:49Z</dcterms:modified>
</cp:coreProperties>
</file>