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64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2" r:id="rId13"/>
    <p:sldId id="273" r:id="rId14"/>
    <p:sldId id="274" r:id="rId15"/>
    <p:sldId id="275" r:id="rId16"/>
    <p:sldId id="276" r:id="rId17"/>
    <p:sldId id="277" r:id="rId18"/>
    <p:sldId id="269" r:id="rId19"/>
    <p:sldId id="270" r:id="rId20"/>
    <p:sldId id="271" r:id="rId21"/>
    <p:sldId id="278" r:id="rId22"/>
    <p:sldId id="279" r:id="rId23"/>
    <p:sldId id="280" r:id="rId24"/>
    <p:sldId id="285" r:id="rId25"/>
    <p:sldId id="286" r:id="rId26"/>
    <p:sldId id="281" r:id="rId27"/>
    <p:sldId id="282" r:id="rId28"/>
    <p:sldId id="287" r:id="rId29"/>
    <p:sldId id="288" r:id="rId30"/>
    <p:sldId id="283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A00"/>
    <a:srgbClr val="FFFF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D33FF01-8299-4B9E-8E08-B2DE6489BB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2C4B4B-9C34-42ED-A185-ED7739D7390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9A2020D-58EA-4AA4-BAA0-BED2B310BCDD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171C62A0-771B-4D7E-9493-C7D1E91847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A7602D33-1351-4370-8706-5969B42387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753E32-5339-4CB1-9270-254899AA03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0DE575-9AA9-4276-AF85-23B0459878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B72037-A042-4879-B14C-2277BAD029F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id="{84BD6D12-894E-4C9C-AACE-F2A305058A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id="{0041D592-5698-44F9-9FED-5AA37E9A1A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4413982E-66D3-43BF-8878-BF2AD15CB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A4D221-3CB1-4D4B-A8F4-797E21D2B382}" type="slidenum">
              <a:rPr lang="ru-RU" altLang="ru-RU" sz="1200"/>
              <a:pPr eaLnBrk="1" hangingPunct="1"/>
              <a:t>14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>
            <a:extLst>
              <a:ext uri="{FF2B5EF4-FFF2-40B4-BE49-F238E27FC236}">
                <a16:creationId xmlns:a16="http://schemas.microsoft.com/office/drawing/2014/main" id="{CCBFB1B9-DE98-4CD2-BAC1-92C02F4BD4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>
            <a:extLst>
              <a:ext uri="{FF2B5EF4-FFF2-40B4-BE49-F238E27FC236}">
                <a16:creationId xmlns:a16="http://schemas.microsoft.com/office/drawing/2014/main" id="{8B7BA89E-58E2-4B58-B46C-892406DCBF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5844" name="Номер слайда 3">
            <a:extLst>
              <a:ext uri="{FF2B5EF4-FFF2-40B4-BE49-F238E27FC236}">
                <a16:creationId xmlns:a16="http://schemas.microsoft.com/office/drawing/2014/main" id="{9D8FC065-50AE-40DA-923C-46E915C87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597DB5-8C2B-4FD2-9D73-75E894425615}" type="slidenum">
              <a:rPr lang="ru-RU" altLang="ru-RU" sz="1200"/>
              <a:pPr eaLnBrk="1" hangingPunct="1"/>
              <a:t>15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0D7031CC-49A3-4B30-92DA-219A881816AB}"/>
              </a:ext>
            </a:extLst>
          </p:cNvPr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5" name="Group 46">
            <a:extLst>
              <a:ext uri="{FF2B5EF4-FFF2-40B4-BE49-F238E27FC236}">
                <a16:creationId xmlns:a16="http://schemas.microsoft.com/office/drawing/2014/main" id="{DCFB5603-6BDF-45D6-AF58-E7E7088DF248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>
              <a:extLst>
                <a:ext uri="{FF2B5EF4-FFF2-40B4-BE49-F238E27FC236}">
                  <a16:creationId xmlns:a16="http://schemas.microsoft.com/office/drawing/2014/main" id="{C0EB1F98-81D3-4A0A-9C77-A03F8FEC92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8" descr="04">
              <a:extLst>
                <a:ext uri="{FF2B5EF4-FFF2-40B4-BE49-F238E27FC236}">
                  <a16:creationId xmlns:a16="http://schemas.microsoft.com/office/drawing/2014/main" id="{1D8BCEF3-48EB-4DB3-B3D1-6BC98389A0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0" descr="123">
            <a:extLst>
              <a:ext uri="{FF2B5EF4-FFF2-40B4-BE49-F238E27FC236}">
                <a16:creationId xmlns:a16="http://schemas.microsoft.com/office/drawing/2014/main" id="{7BF8FD11-B91B-4F02-A96F-C30F28B7BE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4" descr="water_2">
            <a:extLst>
              <a:ext uri="{FF2B5EF4-FFF2-40B4-BE49-F238E27FC236}">
                <a16:creationId xmlns:a16="http://schemas.microsoft.com/office/drawing/2014/main" id="{8715D2E2-11E9-4260-976D-151270B407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ire14">
            <a:extLst>
              <a:ext uri="{FF2B5EF4-FFF2-40B4-BE49-F238E27FC236}">
                <a16:creationId xmlns:a16="http://schemas.microsoft.com/office/drawing/2014/main" id="{2AC83016-4F96-4D57-AB8F-77CB04168BB8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1" descr="B_Fly26">
            <a:extLst>
              <a:ext uri="{FF2B5EF4-FFF2-40B4-BE49-F238E27FC236}">
                <a16:creationId xmlns:a16="http://schemas.microsoft.com/office/drawing/2014/main" id="{E7E3F126-44AF-4122-9618-379C396A3C2F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7">
            <a:lum bright="-12000" contrast="-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2" descr="B_Fly26">
            <a:extLst>
              <a:ext uri="{FF2B5EF4-FFF2-40B4-BE49-F238E27FC236}">
                <a16:creationId xmlns:a16="http://schemas.microsoft.com/office/drawing/2014/main" id="{BE5C2F7A-52C0-43E4-934F-BE036FCE7510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3" descr="bupestrid beetle 5">
            <a:extLst>
              <a:ext uri="{FF2B5EF4-FFF2-40B4-BE49-F238E27FC236}">
                <a16:creationId xmlns:a16="http://schemas.microsoft.com/office/drawing/2014/main" id="{1BB704FC-12DA-4720-AA78-DEBD0BF067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55" descr="WB01292_">
            <a:extLst>
              <a:ext uri="{FF2B5EF4-FFF2-40B4-BE49-F238E27FC236}">
                <a16:creationId xmlns:a16="http://schemas.microsoft.com/office/drawing/2014/main" id="{6262BB4F-4636-4E67-8CAD-9DC869FC31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" name="Rectangle 43">
            <a:extLst>
              <a:ext uri="{FF2B5EF4-FFF2-40B4-BE49-F238E27FC236}">
                <a16:creationId xmlns:a16="http://schemas.microsoft.com/office/drawing/2014/main" id="{17469613-6FCA-4B9F-8573-103631E316E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44">
            <a:extLst>
              <a:ext uri="{FF2B5EF4-FFF2-40B4-BE49-F238E27FC236}">
                <a16:creationId xmlns:a16="http://schemas.microsoft.com/office/drawing/2014/main" id="{E16352A5-4B2A-44DA-9BB2-BD4E8F1960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45">
            <a:extLst>
              <a:ext uri="{FF2B5EF4-FFF2-40B4-BE49-F238E27FC236}">
                <a16:creationId xmlns:a16="http://schemas.microsoft.com/office/drawing/2014/main" id="{B3D01F23-A70C-4EAC-A8A8-6D8490923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168D4-FC67-472C-9632-590FC2C6EC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335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140AD7-D13B-45EC-B67A-2A2B9C77D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E5268D-2F79-4D69-A9FE-9B4105D2A6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BCF0FF-F0CE-4F8B-B67D-312F242EA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2974C-A8B2-4206-AF8A-826B80BB68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83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1DAE8A-CEC9-4BE2-BCA9-62727A0685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D63ABE-D243-4B8B-A058-E7CE38973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28780C-28F4-4AE8-8862-EE8B7EF0A2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5A3F8-E1E3-44F6-A54E-D597516D54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515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5C9F5D-8563-4CE7-B305-AC662998F6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D13F5A-3ECC-4D38-93B2-356192989C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FB6DEB-7CE0-4D07-B59F-8322650461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70B2B-57FD-42E2-A30A-977A8B0657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311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1B9E6A-6EE6-48F5-B809-EDD828F2F7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32C2D4-B5CB-4689-A2BF-37B5604904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915709-F864-48E7-8FED-94A6F1E7D4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41535-D29E-486A-80BD-53F2F70382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204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28F626-237F-4AC9-8154-2CF44712C7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8247AC-D352-443F-BB48-6B72CB462A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DAE3D4-3449-4989-8AA6-50B9110A55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583A4-C17C-47F1-B1E3-CF7C307DBE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675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9403E0-6550-4F32-8D95-07F9753DF0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F03F396-697B-4DED-9194-3C0BF205B3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4840DB7-932A-449C-935C-3EE82A1167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6B630-A1BB-49FE-BF45-E3830B562A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501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76BD86-D334-4778-8ED5-75800B0B94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3EFC415-40F9-40E6-A6E1-465D057E53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6B3DBC4-A695-418B-8A96-528E64AEA5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3F0B6-A205-4D4F-A3AD-5058ACD274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650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FC27CC0-62BB-4D33-8AE5-77128BC537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EB9FA0-B87C-46F9-8C75-A735A2117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F718F55-AD89-4946-9E7F-BDFC10210F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B7350-F6DD-4594-9690-869BF3E744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419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EE5F6-ECAD-42B3-A984-1CB3EE1398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764A80-C9B0-4A10-896D-50150FAA94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0BDAFF-2338-483B-934A-048A5334A6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85DAF-447E-45FD-8CE1-A5A3680AD0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627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45DF54-7BAB-44ED-86B9-46DBCC6DE7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A2C07A-9BB4-4975-9834-89567285B7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A35CC-D9CD-4564-8351-A93E7185A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88E12-5986-421A-843C-9380F2E58D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424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>
            <a:extLst>
              <a:ext uri="{FF2B5EF4-FFF2-40B4-BE49-F238E27FC236}">
                <a16:creationId xmlns:a16="http://schemas.microsoft.com/office/drawing/2014/main" id="{F70DF2D4-331B-46FC-9D6E-619838D7E1C1}"/>
              </a:ext>
            </a:extLst>
          </p:cNvPr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034" name="Picture 10" descr="123">
            <a:extLst>
              <a:ext uri="{FF2B5EF4-FFF2-40B4-BE49-F238E27FC236}">
                <a16:creationId xmlns:a16="http://schemas.microsoft.com/office/drawing/2014/main" id="{99E1C607-C565-42F9-B2D8-C188C55AD5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52" name="Picture 11" descr="water_2">
            <a:extLst>
              <a:ext uri="{FF2B5EF4-FFF2-40B4-BE49-F238E27FC236}">
                <a16:creationId xmlns:a16="http://schemas.microsoft.com/office/drawing/2014/main" id="{4BC25E72-538D-4B31-A1D2-7604022AE2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3">
            <a:extLst>
              <a:ext uri="{FF2B5EF4-FFF2-40B4-BE49-F238E27FC236}">
                <a16:creationId xmlns:a16="http://schemas.microsoft.com/office/drawing/2014/main" id="{9D64F773-C02E-47D4-B723-8D6F21E68C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D7EED951-E4C7-47C3-A407-EA859825A6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D385CDD-37F0-45A5-A342-0528D112C5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D4DC2B4-8690-4867-9102-496C6C94C7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4B71AA2-87CB-449D-8027-44293C25E20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8ED30EF1-15BA-441A-839A-BF40C1E63A2E}"/>
              </a:ext>
            </a:extLst>
          </p:cNvPr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036" name="Picture 12" descr="butterfly 19">
            <a:extLst>
              <a:ext uri="{FF2B5EF4-FFF2-40B4-BE49-F238E27FC236}">
                <a16:creationId xmlns:a16="http://schemas.microsoft.com/office/drawing/2014/main" id="{4595B3C2-CA86-447D-B5A6-8F768017D2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059" name="Rectangle 2">
            <a:extLst>
              <a:ext uri="{FF2B5EF4-FFF2-40B4-BE49-F238E27FC236}">
                <a16:creationId xmlns:a16="http://schemas.microsoft.com/office/drawing/2014/main" id="{9195B776-6FC6-444C-AF23-507A67742D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CAF7794-7465-4316-92DB-CE36D80B68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 rot="10800000" flipV="1">
            <a:off x="1371600" y="304800"/>
            <a:ext cx="7239000" cy="24384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МКДОУ «Детский сад №1п. Алексеевск» </a:t>
            </a: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Деловая  игра для педагогов</a:t>
            </a:r>
            <a:b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«Экологическое воспитание в ДОУ»</a:t>
            </a:r>
            <a:b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Старший воспитатель Дмитриева Т.Д., 2017 г.</a:t>
            </a:r>
            <a:br>
              <a:rPr 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0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745F93E-C80E-486D-94EF-525AF46126F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447800"/>
          </a:xfrm>
        </p:spPr>
        <p:txBody>
          <a:bodyPr/>
          <a:lstStyle/>
          <a:p>
            <a:pPr eaLnBrk="1" hangingPunct="1">
              <a:defRPr/>
            </a:pP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7" descr="D:\анимашки\сказки\gif_big_1305.gif">
            <a:extLst>
              <a:ext uri="{FF2B5EF4-FFF2-40B4-BE49-F238E27FC236}">
                <a16:creationId xmlns:a16="http://schemas.microsoft.com/office/drawing/2014/main" id="{08EB9758-0C88-4FBB-8753-4FB3483AD2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895600"/>
            <a:ext cx="3733800" cy="3733800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>
            <a:extLst>
              <a:ext uri="{FF2B5EF4-FFF2-40B4-BE49-F238E27FC236}">
                <a16:creationId xmlns:a16="http://schemas.microsoft.com/office/drawing/2014/main" id="{97474789-F891-4CED-9D46-9DDBCAE1D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982663"/>
            <a:ext cx="5638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>
                <a:solidFill>
                  <a:srgbClr val="006600"/>
                </a:solidFill>
              </a:rPr>
              <a:t>Насколько важно в экологическом воспитании детей </a:t>
            </a:r>
            <a:r>
              <a:rPr lang="ru-RU" altLang="ru-RU" sz="3200">
                <a:solidFill>
                  <a:srgbClr val="C00000"/>
                </a:solidFill>
              </a:rPr>
              <a:t>формирование эмоционального отношения </a:t>
            </a:r>
            <a:r>
              <a:rPr lang="ru-RU" altLang="ru-RU" sz="3200">
                <a:solidFill>
                  <a:srgbClr val="006600"/>
                </a:solidFill>
              </a:rPr>
              <a:t>к природе? Через какие виды деятельности вы будете  его формировать?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4">
            <a:extLst>
              <a:ext uri="{FF2B5EF4-FFF2-40B4-BE49-F238E27FC236}">
                <a16:creationId xmlns:a16="http://schemas.microsoft.com/office/drawing/2014/main" id="{11EC0E19-4892-4062-8A1E-1A39EBC09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85800"/>
            <a:ext cx="7924800" cy="711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Виды деятельности необходимые для формирования эмоционального отношения ребенка к природе:</a:t>
            </a:r>
          </a:p>
          <a:p>
            <a:pPr eaLnBrk="1" hangingPunct="1">
              <a:buFontTx/>
              <a:buChar char="-"/>
            </a:pPr>
            <a:r>
              <a:rPr lang="ru-RU" altLang="ru-RU"/>
              <a:t>игровая деятельность, </a:t>
            </a:r>
          </a:p>
          <a:p>
            <a:pPr eaLnBrk="1" hangingPunct="1">
              <a:buFontTx/>
              <a:buChar char="-"/>
            </a:pPr>
            <a:r>
              <a:rPr lang="ru-RU" altLang="ru-RU"/>
              <a:t> коммуникативная деятельность,</a:t>
            </a:r>
          </a:p>
          <a:p>
            <a:pPr eaLnBrk="1" hangingPunct="1">
              <a:buFontTx/>
              <a:buChar char="-"/>
            </a:pPr>
            <a:r>
              <a:rPr lang="ru-RU" altLang="ru-RU"/>
              <a:t> познавательно-исследовательская деятельность, </a:t>
            </a:r>
          </a:p>
          <a:p>
            <a:pPr eaLnBrk="1" hangingPunct="1">
              <a:buFontTx/>
              <a:buChar char="-"/>
            </a:pPr>
            <a:r>
              <a:rPr lang="ru-RU" altLang="ru-RU"/>
              <a:t> восприятие художественной литературы,</a:t>
            </a:r>
          </a:p>
          <a:p>
            <a:pPr eaLnBrk="1" hangingPunct="1">
              <a:buFontTx/>
              <a:buChar char="-"/>
            </a:pPr>
            <a:r>
              <a:rPr lang="ru-RU" altLang="ru-RU"/>
              <a:t> самообслуживание и элементарный бытовой труд,</a:t>
            </a:r>
          </a:p>
          <a:p>
            <a:pPr eaLnBrk="1" hangingPunct="1">
              <a:buFontTx/>
              <a:buChar char="-"/>
            </a:pPr>
            <a:r>
              <a:rPr lang="ru-RU" altLang="ru-RU"/>
              <a:t> конструктивная деятельность,</a:t>
            </a:r>
          </a:p>
          <a:p>
            <a:pPr eaLnBrk="1" hangingPunct="1">
              <a:buFontTx/>
              <a:buChar char="-"/>
            </a:pPr>
            <a:r>
              <a:rPr lang="ru-RU" altLang="ru-RU"/>
              <a:t> изобразительная деятельность,</a:t>
            </a:r>
          </a:p>
          <a:p>
            <a:pPr eaLnBrk="1" hangingPunct="1">
              <a:buFontTx/>
              <a:buChar char="-"/>
            </a:pPr>
            <a:r>
              <a:rPr lang="ru-RU" altLang="ru-RU"/>
              <a:t>  музыкальная деятельность,</a:t>
            </a:r>
          </a:p>
          <a:p>
            <a:pPr eaLnBrk="1" hangingPunct="1">
              <a:buFontTx/>
              <a:buChar char="-"/>
            </a:pPr>
            <a:r>
              <a:rPr lang="ru-RU" altLang="ru-RU"/>
              <a:t>  двигательная деятельность.</a:t>
            </a:r>
          </a:p>
          <a:p>
            <a:pPr eaLnBrk="1" hangingPunct="1">
              <a:buFontTx/>
              <a:buChar char="-"/>
            </a:pPr>
            <a:endParaRPr lang="ru-RU" altLang="ru-RU"/>
          </a:p>
          <a:p>
            <a:pPr eaLnBrk="1" hangingPunct="1">
              <a:buFontTx/>
              <a:buChar char="-"/>
            </a:pPr>
            <a:endParaRPr lang="ru-RU" altLang="ru-RU"/>
          </a:p>
          <a:p>
            <a:pPr eaLnBrk="1" hangingPunct="1">
              <a:buFontTx/>
              <a:buChar char="-"/>
            </a:pPr>
            <a:endParaRPr lang="ru-RU" altLang="ru-RU"/>
          </a:p>
          <a:p>
            <a:pPr eaLnBrk="1" hangingPunct="1"/>
            <a:endParaRPr lang="ru-RU" altLang="ru-RU"/>
          </a:p>
          <a:p>
            <a:pPr algn="ctr" eaLnBrk="1" hangingPunct="1"/>
            <a:endParaRPr lang="ru-RU" alt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0EC73C9F-F80A-49D5-A201-9D6BC74C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2667000"/>
          </a:xfrm>
        </p:spPr>
        <p:txBody>
          <a:bodyPr/>
          <a:lstStyle/>
          <a:p>
            <a:r>
              <a:rPr lang="ru-RU" altLang="ru-RU">
                <a:solidFill>
                  <a:srgbClr val="006600"/>
                </a:solidFill>
              </a:rPr>
              <a:t>Назовите </a:t>
            </a:r>
            <a:r>
              <a:rPr lang="ru-RU" altLang="ru-RU">
                <a:solidFill>
                  <a:srgbClr val="C00000"/>
                </a:solidFill>
              </a:rPr>
              <a:t>формы  </a:t>
            </a:r>
            <a:r>
              <a:rPr lang="ru-RU" altLang="ru-RU">
                <a:solidFill>
                  <a:srgbClr val="006600"/>
                </a:solidFill>
              </a:rPr>
              <a:t>педагогической работы по воспитанию и образованию детей дошкольного возраста ? </a:t>
            </a:r>
          </a:p>
        </p:txBody>
      </p:sp>
      <p:sp>
        <p:nvSpPr>
          <p:cNvPr id="14339" name="Содержимое 2">
            <a:extLst>
              <a:ext uri="{FF2B5EF4-FFF2-40B4-BE49-F238E27FC236}">
                <a16:creationId xmlns:a16="http://schemas.microsoft.com/office/drawing/2014/main" id="{4BAAEDF2-2F90-4B76-A20E-801C4116D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85800"/>
          </a:xfrm>
        </p:spPr>
        <p:txBody>
          <a:bodyPr/>
          <a:lstStyle/>
          <a:p>
            <a:pPr>
              <a:buFontTx/>
              <a:buNone/>
            </a:pPr>
            <a:endParaRPr lang="ru-RU" altLang="ru-RU"/>
          </a:p>
          <a:p>
            <a:pPr>
              <a:buFontTx/>
              <a:buNone/>
            </a:pPr>
            <a:endParaRPr lang="ru-RU" altLang="ru-RU"/>
          </a:p>
          <a:p>
            <a:pPr>
              <a:buFontTx/>
              <a:buNone/>
            </a:pPr>
            <a:endParaRPr lang="ru-RU" altLang="ru-RU"/>
          </a:p>
          <a:p>
            <a:pPr>
              <a:buFontTx/>
              <a:buNone/>
            </a:pPr>
            <a:endParaRPr lang="ru-RU" altLang="ru-RU"/>
          </a:p>
          <a:p>
            <a:pPr>
              <a:buFontTx/>
              <a:buNone/>
            </a:pPr>
            <a:endParaRPr lang="ru-RU" alt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E96B7ED3-092A-4DEF-8615-C1FC9653B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5363" name="Содержимое 2">
            <a:extLst>
              <a:ext uri="{FF2B5EF4-FFF2-40B4-BE49-F238E27FC236}">
                <a16:creationId xmlns:a16="http://schemas.microsoft.com/office/drawing/2014/main" id="{A0E52710-31CF-4725-9B18-82C926E4B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algn="ctr"/>
            <a:r>
              <a:rPr lang="ru-RU" altLang="ru-RU">
                <a:solidFill>
                  <a:srgbClr val="C00000"/>
                </a:solidFill>
              </a:rPr>
              <a:t>Формы работы:</a:t>
            </a:r>
          </a:p>
          <a:p>
            <a:r>
              <a:rPr lang="ru-RU" altLang="ru-RU"/>
              <a:t>Занятия (интегрированные, комплексные);</a:t>
            </a:r>
          </a:p>
          <a:p>
            <a:r>
              <a:rPr lang="ru-RU" altLang="ru-RU"/>
              <a:t>Экскурсии; </a:t>
            </a:r>
          </a:p>
          <a:p>
            <a:r>
              <a:rPr lang="ru-RU" altLang="ru-RU"/>
              <a:t>Целевые прогулки;</a:t>
            </a:r>
          </a:p>
          <a:p>
            <a:r>
              <a:rPr lang="ru-RU" altLang="ru-RU"/>
              <a:t>Акции;</a:t>
            </a:r>
          </a:p>
          <a:p>
            <a:r>
              <a:rPr lang="ru-RU" altLang="ru-RU"/>
              <a:t>Праздники, развлечения;</a:t>
            </a:r>
          </a:p>
          <a:p>
            <a:r>
              <a:rPr lang="ru-RU" altLang="ru-RU"/>
              <a:t>Походы.</a:t>
            </a:r>
          </a:p>
          <a:p>
            <a:endParaRPr lang="ru-RU" altLang="ru-RU"/>
          </a:p>
          <a:p>
            <a:pPr>
              <a:buFontTx/>
              <a:buNone/>
            </a:pPr>
            <a:endParaRPr lang="ru-RU" altLang="ru-RU"/>
          </a:p>
          <a:p>
            <a:endParaRPr lang="ru-RU" alt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10E070EE-DA79-4490-8B98-21A1D7B26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6387" name="Содержимое 2">
            <a:extLst>
              <a:ext uri="{FF2B5EF4-FFF2-40B4-BE49-F238E27FC236}">
                <a16:creationId xmlns:a16="http://schemas.microsoft.com/office/drawing/2014/main" id="{20CB698D-4792-40EF-ABBF-55D6C1FBE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ru-RU" altLang="ru-RU"/>
          </a:p>
          <a:p>
            <a:pPr algn="ctr">
              <a:buFontTx/>
              <a:buNone/>
            </a:pPr>
            <a:r>
              <a:rPr lang="ru-RU" altLang="ru-RU">
                <a:solidFill>
                  <a:srgbClr val="C00000"/>
                </a:solidFill>
              </a:rPr>
              <a:t>Методы и приемы:</a:t>
            </a:r>
          </a:p>
          <a:p>
            <a:r>
              <a:rPr lang="ru-RU" altLang="ru-RU"/>
              <a:t>Наблюдения;</a:t>
            </a:r>
          </a:p>
          <a:p>
            <a:r>
              <a:rPr lang="ru-RU" altLang="ru-RU"/>
              <a:t>Опыты и эксперименты;</a:t>
            </a:r>
          </a:p>
          <a:p>
            <a:r>
              <a:rPr lang="ru-RU" altLang="ru-RU"/>
              <a:t>Игры: дидактические, настольные, сюжетные, подвижные, игры-драматизации, театральные игры;</a:t>
            </a:r>
          </a:p>
          <a:p>
            <a:r>
              <a:rPr lang="ru-RU" altLang="ru-RU"/>
              <a:t>Беседы;</a:t>
            </a:r>
          </a:p>
          <a:p>
            <a:r>
              <a:rPr lang="ru-RU" altLang="ru-RU"/>
              <a:t>Труд в природе;</a:t>
            </a:r>
          </a:p>
          <a:p>
            <a:r>
              <a:rPr lang="ru-RU" altLang="ru-RU"/>
              <a:t>Поручения.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387011C3-94EF-4FEE-BBC5-8D843996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191000"/>
            <a:ext cx="8229600" cy="487363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7411" name="Содержимое 2">
            <a:extLst>
              <a:ext uri="{FF2B5EF4-FFF2-40B4-BE49-F238E27FC236}">
                <a16:creationId xmlns:a16="http://schemas.microsoft.com/office/drawing/2014/main" id="{DCAE1E76-25A5-48AE-A9A7-3EA926954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4384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4800">
                <a:solidFill>
                  <a:srgbClr val="006600"/>
                </a:solidFill>
              </a:rPr>
              <a:t>Какие </a:t>
            </a:r>
            <a:r>
              <a:rPr lang="ru-RU" altLang="ru-RU" sz="4800">
                <a:solidFill>
                  <a:srgbClr val="C00000"/>
                </a:solidFill>
              </a:rPr>
              <a:t>условия</a:t>
            </a:r>
            <a:r>
              <a:rPr lang="ru-RU" altLang="ru-RU" sz="4800">
                <a:solidFill>
                  <a:srgbClr val="006600"/>
                </a:solidFill>
              </a:rPr>
              <a:t> необходимы для экологического воспитания детей в ДОУ 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762C1EF1-7B34-48A3-827A-D9B1725C8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8435" name="Содержимое 2">
            <a:extLst>
              <a:ext uri="{FF2B5EF4-FFF2-40B4-BE49-F238E27FC236}">
                <a16:creationId xmlns:a16="http://schemas.microsoft.com/office/drawing/2014/main" id="{31410652-9DF5-4CB5-9EDF-10C4C237E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В группах уголки природы;</a:t>
            </a:r>
          </a:p>
          <a:p>
            <a:r>
              <a:rPr lang="ru-RU" altLang="ru-RU"/>
              <a:t>При наличии условий - экологическая комната;</a:t>
            </a:r>
          </a:p>
          <a:p>
            <a:r>
              <a:rPr lang="ru-RU" altLang="ru-RU"/>
              <a:t>На участке экологическая тропа, цветник, огород;</a:t>
            </a:r>
          </a:p>
          <a:p>
            <a:r>
              <a:rPr lang="ru-RU" altLang="ru-RU"/>
              <a:t>Методические и  наглядно-дидактические пособия.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622C33E5-A4CB-4D00-BD33-6A9345D7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006600"/>
                </a:solidFill>
              </a:rPr>
              <a:t>Экологическая тропа</a:t>
            </a:r>
          </a:p>
        </p:txBody>
      </p:sp>
      <p:sp>
        <p:nvSpPr>
          <p:cNvPr id="19459" name="Содержимое 2">
            <a:extLst>
              <a:ext uri="{FF2B5EF4-FFF2-40B4-BE49-F238E27FC236}">
                <a16:creationId xmlns:a16="http://schemas.microsoft.com/office/drawing/2014/main" id="{F28018F5-0EA8-458F-B511-04ECFFB28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altLang="ru-RU" sz="2400"/>
              <a:t>Экологическая тропа – демонстрационный маршрут, через который проходят различные природные объекты:</a:t>
            </a:r>
          </a:p>
          <a:p>
            <a:r>
              <a:rPr lang="ru-RU" altLang="ru-RU" sz="2400"/>
              <a:t>Цветник,</a:t>
            </a:r>
          </a:p>
          <a:p>
            <a:r>
              <a:rPr lang="ru-RU" altLang="ru-RU" sz="2400"/>
              <a:t>Лиственные деревья,</a:t>
            </a:r>
          </a:p>
          <a:p>
            <a:r>
              <a:rPr lang="ru-RU" altLang="ru-RU" sz="2400"/>
              <a:t>Хвойные деревья,</a:t>
            </a:r>
          </a:p>
          <a:p>
            <a:r>
              <a:rPr lang="ru-RU" altLang="ru-RU" sz="2400"/>
              <a:t> Кустарники,</a:t>
            </a:r>
          </a:p>
          <a:p>
            <a:r>
              <a:rPr lang="ru-RU" altLang="ru-RU" sz="2400"/>
              <a:t>Водоем,</a:t>
            </a:r>
          </a:p>
          <a:p>
            <a:r>
              <a:rPr lang="ru-RU" altLang="ru-RU" sz="2400"/>
              <a:t>Скворечник,</a:t>
            </a:r>
          </a:p>
          <a:p>
            <a:r>
              <a:rPr lang="ru-RU" altLang="ru-RU" sz="2400"/>
              <a:t>Пень,</a:t>
            </a:r>
          </a:p>
          <a:p>
            <a:r>
              <a:rPr lang="ru-RU" altLang="ru-RU" sz="2400"/>
              <a:t>Муравейник.</a:t>
            </a:r>
          </a:p>
          <a:p>
            <a:endParaRPr lang="ru-RU" altLang="ru-RU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>
            <a:extLst>
              <a:ext uri="{FF2B5EF4-FFF2-40B4-BE49-F238E27FC236}">
                <a16:creationId xmlns:a16="http://schemas.microsoft.com/office/drawing/2014/main" id="{C2FD55D3-7645-417C-83BC-2E4A84468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28600"/>
            <a:ext cx="71628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С переходом на ФГОС ДО  все детские сады стали работать по основной образовательной программе дошкольного образования, разработанной самостоятельно в каждом учреждении. Каждая программа состоит из  отдельных парциальных программ, реализующих одно узкое направление развития. Экологическое направление в нашей основной образовательной программе представлено программой «</a:t>
            </a:r>
            <a:r>
              <a:rPr lang="ru-RU" altLang="ru-RU">
                <a:solidFill>
                  <a:srgbClr val="006600"/>
                </a:solidFill>
              </a:rPr>
              <a:t>Экологическое воспитание в детском саду» автор  Соломенникова О.А. Цель программы- формирование экологических представлений, ценностных основ отношения к окружающему миру.</a:t>
            </a:r>
          </a:p>
          <a:p>
            <a:pPr algn="ctr" eaLnBrk="1" hangingPunct="1"/>
            <a:endParaRPr lang="ru-RU" alt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>
            <a:extLst>
              <a:ext uri="{FF2B5EF4-FFF2-40B4-BE49-F238E27FC236}">
                <a16:creationId xmlns:a16="http://schemas.microsoft.com/office/drawing/2014/main" id="{7882C0A8-1476-4F88-995A-3CC6B3D3E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981200"/>
            <a:ext cx="6629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>
                <a:solidFill>
                  <a:srgbClr val="006600"/>
                </a:solidFill>
              </a:rPr>
              <a:t>Расскажите о </a:t>
            </a:r>
            <a:r>
              <a:rPr lang="ru-RU" altLang="ru-RU" sz="3200">
                <a:solidFill>
                  <a:srgbClr val="C00000"/>
                </a:solidFill>
              </a:rPr>
              <a:t>задачах </a:t>
            </a:r>
            <a:r>
              <a:rPr lang="ru-RU" altLang="ru-RU" sz="3200">
                <a:solidFill>
                  <a:srgbClr val="006600"/>
                </a:solidFill>
              </a:rPr>
              <a:t>экологического воспитания детей дошкольного возраста своей возрастной группы  по программе 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F8928D-51B4-4E19-9868-BDFEE707CCFF}"/>
              </a:ext>
            </a:extLst>
          </p:cNvPr>
          <p:cNvSpPr/>
          <p:nvPr/>
        </p:nvSpPr>
        <p:spPr>
          <a:xfrm>
            <a:off x="2514600" y="1676400"/>
            <a:ext cx="479742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Что такое  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экология</a:t>
            </a:r>
            <a:r>
              <a:rPr lang="ru-RU" sz="4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</a:t>
            </a:r>
            <a:endParaRPr lang="ru-RU" sz="4800" dirty="0">
              <a:solidFill>
                <a:srgbClr val="0066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3">
            <a:extLst>
              <a:ext uri="{FF2B5EF4-FFF2-40B4-BE49-F238E27FC236}">
                <a16:creationId xmlns:a16="http://schemas.microsoft.com/office/drawing/2014/main" id="{8688AB09-86FE-4C65-AC85-380D26F86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57200"/>
            <a:ext cx="6629400" cy="1112838"/>
          </a:xfrm>
        </p:spPr>
        <p:txBody>
          <a:bodyPr/>
          <a:lstStyle/>
          <a:p>
            <a:r>
              <a:rPr lang="ru-RU" altLang="ru-RU" sz="2400" b="1">
                <a:solidFill>
                  <a:srgbClr val="006600"/>
                </a:solidFill>
              </a:rPr>
              <a:t>ПАРЦИАЛЬНЫЕ ПРОГРАММЫ ПО ЭКОЛОГИЧЕСКОМУ ВОСПИТАНИЮ И ОБРАЗОВАНИЮ ДЕТЕЙ ДОШКОЛЬНОГО ВОЗРАСТА</a:t>
            </a:r>
          </a:p>
        </p:txBody>
      </p:sp>
      <p:sp>
        <p:nvSpPr>
          <p:cNvPr id="22531" name="Содержимое 4">
            <a:extLst>
              <a:ext uri="{FF2B5EF4-FFF2-40B4-BE49-F238E27FC236}">
                <a16:creationId xmlns:a16="http://schemas.microsoft.com/office/drawing/2014/main" id="{ED10596B-4B80-4FA0-A58F-FFCB3419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52600"/>
            <a:ext cx="6248400" cy="4373563"/>
          </a:xfrm>
        </p:spPr>
        <p:txBody>
          <a:bodyPr/>
          <a:lstStyle/>
          <a:p>
            <a:pPr algn="ctr"/>
            <a:r>
              <a:rPr lang="ru-RU" altLang="ru-RU" sz="2000"/>
              <a:t>«Мы»,</a:t>
            </a:r>
          </a:p>
          <a:p>
            <a:pPr algn="ctr"/>
            <a:r>
              <a:rPr lang="ru-RU" altLang="ru-RU" sz="2000"/>
              <a:t>«Планета –наш дом»,</a:t>
            </a:r>
          </a:p>
          <a:p>
            <a:pPr algn="ctr"/>
            <a:r>
              <a:rPr lang="ru-RU" altLang="ru-RU" sz="2000"/>
              <a:t>«Живая экология»,</a:t>
            </a:r>
          </a:p>
          <a:p>
            <a:pPr algn="ctr"/>
            <a:r>
              <a:rPr lang="ru-RU" altLang="ru-RU" sz="2000"/>
              <a:t>«Тропинка в природу»,</a:t>
            </a:r>
          </a:p>
          <a:p>
            <a:pPr algn="ctr"/>
            <a:r>
              <a:rPr lang="ru-RU" altLang="ru-RU" sz="2000"/>
              <a:t>«Семицветик»,</a:t>
            </a:r>
          </a:p>
          <a:p>
            <a:pPr algn="ctr"/>
            <a:r>
              <a:rPr lang="ru-RU" altLang="ru-RU" sz="2000"/>
              <a:t>«Природа и художник»,</a:t>
            </a:r>
          </a:p>
          <a:p>
            <a:pPr algn="ctr"/>
            <a:r>
              <a:rPr lang="ru-RU" altLang="ru-RU" sz="2000"/>
              <a:t>«Наш- дом природа»,</a:t>
            </a:r>
          </a:p>
          <a:p>
            <a:pPr algn="ctr"/>
            <a:r>
              <a:rPr lang="ru-RU" altLang="ru-RU" sz="2000"/>
              <a:t>«Юный эколог»,</a:t>
            </a:r>
          </a:p>
          <a:p>
            <a:pPr algn="ctr"/>
            <a:r>
              <a:rPr lang="ru-RU" altLang="ru-RU" sz="2000"/>
              <a:t>«Мир вокруг нас»,</a:t>
            </a:r>
          </a:p>
          <a:p>
            <a:pPr algn="ctr"/>
            <a:r>
              <a:rPr lang="ru-RU" altLang="ru-RU" sz="2000"/>
              <a:t>«Я человек»,</a:t>
            </a:r>
          </a:p>
          <a:p>
            <a:pPr algn="ctr"/>
            <a:r>
              <a:rPr lang="ru-RU" altLang="ru-RU" sz="2000"/>
              <a:t>«Жаворонок»,</a:t>
            </a:r>
          </a:p>
          <a:p>
            <a:pPr algn="ctr"/>
            <a:r>
              <a:rPr lang="ru-RU" altLang="ru-RU" sz="2000"/>
              <a:t>«Паутинка».</a:t>
            </a:r>
          </a:p>
          <a:p>
            <a:endParaRPr lang="ru-RU" altLang="ru-RU" sz="2400"/>
          </a:p>
          <a:p>
            <a:endParaRPr lang="ru-RU" altLang="ru-RU"/>
          </a:p>
          <a:p>
            <a:endParaRPr lang="ru-RU" alt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53074E1B-CA8E-478E-B34E-4DF82B6DC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>
                <a:solidFill>
                  <a:srgbClr val="C00000"/>
                </a:solidFill>
              </a:rPr>
              <a:t>Темы нашей программы:</a:t>
            </a:r>
            <a:endParaRPr lang="ru-RU" altLang="ru-RU"/>
          </a:p>
        </p:txBody>
      </p:sp>
      <p:sp>
        <p:nvSpPr>
          <p:cNvPr id="23555" name="Содержимое 2">
            <a:extLst>
              <a:ext uri="{FF2B5EF4-FFF2-40B4-BE49-F238E27FC236}">
                <a16:creationId xmlns:a16="http://schemas.microsoft.com/office/drawing/2014/main" id="{90917523-F979-4218-BDF9-E55DBBA54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/>
              <a:t>Вода, воздух, почва,</a:t>
            </a:r>
          </a:p>
          <a:p>
            <a:r>
              <a:rPr lang="ru-RU" altLang="ru-RU" sz="2000"/>
              <a:t>Растения поля, сада, луга, леса, комнатные растения,</a:t>
            </a:r>
          </a:p>
          <a:p>
            <a:r>
              <a:rPr lang="ru-RU" altLang="ru-RU" sz="2000"/>
              <a:t>Лесная аптека, </a:t>
            </a:r>
          </a:p>
          <a:p>
            <a:r>
              <a:rPr lang="ru-RU" altLang="ru-RU" sz="2000"/>
              <a:t>Деревья и кустарники, травы, цветы,</a:t>
            </a:r>
          </a:p>
          <a:p>
            <a:r>
              <a:rPr lang="ru-RU" altLang="ru-RU" sz="2000"/>
              <a:t>Красная книга,</a:t>
            </a:r>
          </a:p>
          <a:p>
            <a:r>
              <a:rPr lang="ru-RU" altLang="ru-RU" sz="2000"/>
              <a:t>Наши меньшие друзья (птицы, дикие и домашние  животные),</a:t>
            </a:r>
          </a:p>
          <a:p>
            <a:r>
              <a:rPr lang="ru-RU" altLang="ru-RU" sz="2000"/>
              <a:t>Насекомые, рыбы,</a:t>
            </a:r>
          </a:p>
          <a:p>
            <a:r>
              <a:rPr lang="ru-RU" altLang="ru-RU" sz="2000"/>
              <a:t>Природа и здоровье,</a:t>
            </a:r>
          </a:p>
          <a:p>
            <a:r>
              <a:rPr lang="ru-RU" altLang="ru-RU" sz="2000"/>
              <a:t>Правила поведения в природной среде,</a:t>
            </a:r>
          </a:p>
          <a:p>
            <a:r>
              <a:rPr lang="ru-RU" altLang="ru-RU" sz="2000"/>
              <a:t>Солнечная система,</a:t>
            </a:r>
          </a:p>
          <a:p>
            <a:r>
              <a:rPr lang="ru-RU" altLang="ru-RU" sz="2000"/>
              <a:t>Климатические условия разных материков и т.д.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99B889E3-A6BD-431C-9AE0-DB4F00EE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r>
              <a:rPr lang="ru-RU" altLang="ru-RU" sz="3200">
                <a:solidFill>
                  <a:srgbClr val="C00000"/>
                </a:solidFill>
              </a:rPr>
              <a:t>Вопросы</a:t>
            </a:r>
            <a:r>
              <a:rPr lang="ru-RU" altLang="ru-RU" sz="3200">
                <a:solidFill>
                  <a:srgbClr val="006600"/>
                </a:solidFill>
              </a:rPr>
              <a:t> к детям для беседы на тему «Деревья и кустарники»</a:t>
            </a:r>
          </a:p>
        </p:txBody>
      </p:sp>
      <p:sp>
        <p:nvSpPr>
          <p:cNvPr id="24579" name="Содержимое 2">
            <a:extLst>
              <a:ext uri="{FF2B5EF4-FFF2-40B4-BE49-F238E27FC236}">
                <a16:creationId xmlns:a16="http://schemas.microsoft.com/office/drawing/2014/main" id="{BE87EEA9-070B-4511-8980-5C1596AF1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/>
              <a:t>Назови и покажи деревья и кусты, растущие на улице и на участке?</a:t>
            </a:r>
          </a:p>
          <a:p>
            <a:r>
              <a:rPr lang="ru-RU" altLang="ru-RU" sz="2000"/>
              <a:t>Назови и покажи части деревьев?</a:t>
            </a:r>
          </a:p>
          <a:p>
            <a:r>
              <a:rPr lang="ru-RU" altLang="ru-RU" sz="2000"/>
              <a:t>Назови и покажи хвойные и лиственные  деревья?</a:t>
            </a:r>
          </a:p>
          <a:p>
            <a:r>
              <a:rPr lang="ru-RU" altLang="ru-RU" sz="2000"/>
              <a:t>Как и откуда дерево получает питательные вещества?</a:t>
            </a:r>
          </a:p>
          <a:p>
            <a:r>
              <a:rPr lang="ru-RU" altLang="ru-RU" sz="2000"/>
              <a:t>Зачем дереву ствол, листья, ветки?</a:t>
            </a:r>
          </a:p>
          <a:p>
            <a:r>
              <a:rPr lang="ru-RU" altLang="ru-RU" sz="2000"/>
              <a:t>Чем дерево отличается от кустарника?</a:t>
            </a:r>
          </a:p>
          <a:p>
            <a:r>
              <a:rPr lang="ru-RU" altLang="ru-RU" sz="2000"/>
              <a:t>Какую пользу деревья приносят окружающей среде и человеку?</a:t>
            </a:r>
          </a:p>
          <a:p>
            <a:r>
              <a:rPr lang="ru-RU" altLang="ru-RU" sz="2000"/>
              <a:t>Как человек помогает деревьям и кустам?</a:t>
            </a:r>
          </a:p>
          <a:p>
            <a:r>
              <a:rPr lang="ru-RU" altLang="ru-RU" sz="2000"/>
              <a:t>для каких обитателей живого мира  дерево является домом?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B29645DE-A763-4935-BB05-BA059211B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4267200"/>
          </a:xfrm>
        </p:spPr>
        <p:txBody>
          <a:bodyPr/>
          <a:lstStyle/>
          <a:p>
            <a:r>
              <a:rPr lang="ru-RU" altLang="ru-RU">
                <a:solidFill>
                  <a:srgbClr val="006600"/>
                </a:solidFill>
              </a:rPr>
              <a:t>Составьте аналогичные </a:t>
            </a:r>
            <a:r>
              <a:rPr lang="ru-RU" altLang="ru-RU">
                <a:solidFill>
                  <a:srgbClr val="C00000"/>
                </a:solidFill>
              </a:rPr>
              <a:t>перечни вопросов </a:t>
            </a:r>
            <a:r>
              <a:rPr lang="ru-RU" altLang="ru-RU">
                <a:solidFill>
                  <a:srgbClr val="006600"/>
                </a:solidFill>
              </a:rPr>
              <a:t>на темы:</a:t>
            </a:r>
            <a:br>
              <a:rPr lang="ru-RU" altLang="ru-RU">
                <a:solidFill>
                  <a:srgbClr val="006600"/>
                </a:solidFill>
              </a:rPr>
            </a:br>
            <a:r>
              <a:rPr lang="ru-RU" altLang="ru-RU">
                <a:solidFill>
                  <a:srgbClr val="006600"/>
                </a:solidFill>
              </a:rPr>
              <a:t>«Дикие животные»,</a:t>
            </a:r>
            <a:br>
              <a:rPr lang="ru-RU" altLang="ru-RU">
                <a:solidFill>
                  <a:srgbClr val="006600"/>
                </a:solidFill>
              </a:rPr>
            </a:br>
            <a:r>
              <a:rPr lang="ru-RU" altLang="ru-RU">
                <a:solidFill>
                  <a:srgbClr val="006600"/>
                </a:solidFill>
              </a:rPr>
              <a:t>«Времена года».</a:t>
            </a:r>
            <a:br>
              <a:rPr lang="ru-RU" altLang="ru-RU">
                <a:solidFill>
                  <a:srgbClr val="006600"/>
                </a:solidFill>
              </a:rPr>
            </a:br>
            <a:r>
              <a:rPr lang="ru-RU" altLang="ru-RU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25603" name="Содержимое 2">
            <a:extLst>
              <a:ext uri="{FF2B5EF4-FFF2-40B4-BE49-F238E27FC236}">
                <a16:creationId xmlns:a16="http://schemas.microsoft.com/office/drawing/2014/main" id="{E0A3134A-895C-4B27-9E48-DE92BE4FB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-5257800"/>
            <a:ext cx="8229600" cy="5592763"/>
          </a:xfrm>
        </p:spPr>
        <p:txBody>
          <a:bodyPr/>
          <a:lstStyle/>
          <a:p>
            <a:r>
              <a:rPr lang="ru-RU" altLang="ru-RU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BFCDD56E-5326-4694-911D-3E892D0C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>
                <a:solidFill>
                  <a:srgbClr val="C00000"/>
                </a:solidFill>
              </a:rPr>
              <a:t>Вопросы</a:t>
            </a:r>
            <a:r>
              <a:rPr lang="ru-RU" altLang="ru-RU" sz="3200">
                <a:solidFill>
                  <a:srgbClr val="006600"/>
                </a:solidFill>
              </a:rPr>
              <a:t> к детям для беседы на тему «Дикие животные»:</a:t>
            </a:r>
            <a:endParaRPr lang="ru-RU" altLang="ru-RU" sz="3200"/>
          </a:p>
        </p:txBody>
      </p:sp>
      <p:sp>
        <p:nvSpPr>
          <p:cNvPr id="26627" name="Содержимое 2">
            <a:extLst>
              <a:ext uri="{FF2B5EF4-FFF2-40B4-BE49-F238E27FC236}">
                <a16:creationId xmlns:a16="http://schemas.microsoft.com/office/drawing/2014/main" id="{5901FFA5-1D3A-4A94-8E44-3A0A24C35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/>
              <a:t>Назови и покажи диких животных на картинке?</a:t>
            </a:r>
          </a:p>
          <a:p>
            <a:r>
              <a:rPr lang="ru-RU" altLang="ru-RU" sz="2000"/>
              <a:t>Опиши внешний вид животного?</a:t>
            </a:r>
          </a:p>
          <a:p>
            <a:r>
              <a:rPr lang="ru-RU" altLang="ru-RU" sz="2000"/>
              <a:t>Где живут дикие животные? Назови жилище?</a:t>
            </a:r>
          </a:p>
          <a:p>
            <a:r>
              <a:rPr lang="ru-RU" altLang="ru-RU" sz="2000"/>
              <a:t>Чем питаются?</a:t>
            </a:r>
          </a:p>
          <a:p>
            <a:r>
              <a:rPr lang="ru-RU" altLang="ru-RU" sz="2000"/>
              <a:t>Назови детенышей?</a:t>
            </a:r>
          </a:p>
          <a:p>
            <a:r>
              <a:rPr lang="ru-RU" altLang="ru-RU" sz="2000"/>
              <a:t>Расскажи и покажи как передвигается животное?</a:t>
            </a:r>
          </a:p>
          <a:p>
            <a:r>
              <a:rPr lang="ru-RU" altLang="ru-RU" sz="2000"/>
              <a:t>Как животное спасается от врагов?</a:t>
            </a:r>
          </a:p>
          <a:p>
            <a:r>
              <a:rPr lang="ru-RU" altLang="ru-RU" sz="2000"/>
              <a:t>Как приспосабливается к жизни?</a:t>
            </a:r>
          </a:p>
          <a:p>
            <a:r>
              <a:rPr lang="ru-RU" altLang="ru-RU" sz="2000"/>
              <a:t>Какую пользу приносит?</a:t>
            </a:r>
          </a:p>
          <a:p>
            <a:r>
              <a:rPr lang="ru-RU" altLang="ru-RU" sz="2000"/>
              <a:t>Как человек помогает выжить диким животным?</a:t>
            </a:r>
          </a:p>
          <a:p>
            <a:endParaRPr lang="ru-RU" altLang="ru-RU" sz="2000"/>
          </a:p>
          <a:p>
            <a:endParaRPr lang="ru-RU" altLang="ru-RU"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E880FB1D-23AB-4DDB-A6F9-189719775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r>
              <a:rPr lang="ru-RU" altLang="ru-RU" sz="3200">
                <a:solidFill>
                  <a:srgbClr val="C00000"/>
                </a:solidFill>
              </a:rPr>
              <a:t>Вопросы</a:t>
            </a:r>
            <a:r>
              <a:rPr lang="ru-RU" altLang="ru-RU" sz="3200">
                <a:solidFill>
                  <a:srgbClr val="006600"/>
                </a:solidFill>
              </a:rPr>
              <a:t> к детям для беседы на тему «Времена года»</a:t>
            </a:r>
            <a:endParaRPr lang="ru-RU" altLang="ru-RU" sz="3200"/>
          </a:p>
        </p:txBody>
      </p:sp>
      <p:sp>
        <p:nvSpPr>
          <p:cNvPr id="27651" name="Содержимое 2">
            <a:extLst>
              <a:ext uri="{FF2B5EF4-FFF2-40B4-BE49-F238E27FC236}">
                <a16:creationId xmlns:a16="http://schemas.microsoft.com/office/drawing/2014/main" id="{ECB41107-97E1-44B3-A8FC-0DD22E0A7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/>
              <a:t>Назови времена года?</a:t>
            </a:r>
          </a:p>
          <a:p>
            <a:r>
              <a:rPr lang="ru-RU" altLang="ru-RU" sz="2000"/>
              <a:t>Назови месяцы каждого времени года?</a:t>
            </a:r>
          </a:p>
          <a:p>
            <a:r>
              <a:rPr lang="ru-RU" altLang="ru-RU" sz="2000"/>
              <a:t>Перечисли признаки времен года?</a:t>
            </a:r>
          </a:p>
          <a:p>
            <a:r>
              <a:rPr lang="ru-RU" altLang="ru-RU" sz="2000"/>
              <a:t>Расскажи какие изменения происходят в жизни растений, птиц и животных  в разные времена года?</a:t>
            </a:r>
          </a:p>
          <a:p>
            <a:r>
              <a:rPr lang="ru-RU" altLang="ru-RU" sz="2000"/>
              <a:t>Деятельность людей в разное время года?</a:t>
            </a:r>
          </a:p>
          <a:p>
            <a:r>
              <a:rPr lang="ru-RU" altLang="ru-RU" sz="2000"/>
              <a:t>Почему происходит смена времен года?</a:t>
            </a:r>
          </a:p>
          <a:p>
            <a:r>
              <a:rPr lang="ru-RU" altLang="ru-RU" sz="2000"/>
              <a:t>Прочитай знакомое стихотворение (  поговорку, рассказ, песенку) о каждом времени года (можно об одном заданном времени года)?</a:t>
            </a:r>
          </a:p>
          <a:p>
            <a:endParaRPr lang="ru-RU" altLang="ru-RU"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84788478-7352-45FC-8ABD-BDC8EE9C4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Правила поведения в лесу</a:t>
            </a:r>
            <a:br>
              <a:rPr lang="ru-RU" altLang="ru-RU"/>
            </a:br>
            <a:endParaRPr lang="ru-RU" altLang="ru-RU"/>
          </a:p>
        </p:txBody>
      </p:sp>
      <p:sp>
        <p:nvSpPr>
          <p:cNvPr id="28675" name="Содержимое 2">
            <a:extLst>
              <a:ext uri="{FF2B5EF4-FFF2-40B4-BE49-F238E27FC236}">
                <a16:creationId xmlns:a16="http://schemas.microsoft.com/office/drawing/2014/main" id="{91BC078C-E7F0-4494-B68B-FEE4D85C7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1600"/>
              <a:t>Забирать животных из леса опасно для их жизни. Это их дом. Они разучатся самостоятельно добывать себе пищу и могут погибнуть в неволе.</a:t>
            </a:r>
          </a:p>
          <a:p>
            <a:r>
              <a:rPr lang="ru-RU" altLang="ru-RU" sz="1600"/>
              <a:t>Не топчите грибы мухоморы, они полезны: им лечатся разные животные.</a:t>
            </a:r>
          </a:p>
          <a:p>
            <a:r>
              <a:rPr lang="ru-RU" altLang="ru-RU" sz="1600"/>
              <a:t>Нельзя ломать ветки деревьев.  Дерево-живое и может погибнуть.</a:t>
            </a:r>
          </a:p>
          <a:p>
            <a:r>
              <a:rPr lang="ru-RU" altLang="ru-RU" sz="1600"/>
              <a:t>Сохраняйте паутину-это дом паука. Там он живет, питается вместе с паучатами.</a:t>
            </a:r>
          </a:p>
          <a:p>
            <a:r>
              <a:rPr lang="ru-RU" altLang="ru-RU" sz="1600"/>
              <a:t>Берегите бабочек! Они опыляют растения и  могут погибнуть в неволе.</a:t>
            </a:r>
          </a:p>
          <a:p>
            <a:r>
              <a:rPr lang="ru-RU" altLang="ru-RU" sz="1600"/>
              <a:t>Кора деревьев – это как кожа у человека. Без коры дерево погибнет. Её нельзя повреждать.</a:t>
            </a:r>
          </a:p>
          <a:p>
            <a:r>
              <a:rPr lang="ru-RU" altLang="ru-RU" sz="1600"/>
              <a:t>Охраняйте муравейники! Это муравьиный домик. Муравьи – санитары леса.</a:t>
            </a:r>
          </a:p>
          <a:p>
            <a:r>
              <a:rPr lang="ru-RU" altLang="ru-RU" sz="1600"/>
              <a:t>Нельзя дотрагиваться до птичьих яиц и птенцов. Птица – мать может бросить это гнездо.</a:t>
            </a:r>
          </a:p>
          <a:p>
            <a:r>
              <a:rPr lang="ru-RU" altLang="ru-RU" sz="1600"/>
              <a:t>Костер в лесу может привести к лесному пожару и гибели всего леса.</a:t>
            </a:r>
          </a:p>
          <a:p>
            <a:r>
              <a:rPr lang="ru-RU" altLang="ru-RU" sz="1600"/>
              <a:t>Громкая музыка, шум, крик могут распугать птиц, зверей, и они бросают свои гнезда и норы. </a:t>
            </a:r>
          </a:p>
          <a:p>
            <a:endParaRPr lang="ru-RU" altLang="ru-RU" sz="1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2D9C2196-6614-4CFC-8677-51BAEA956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9699" name="Содержимое 2">
            <a:extLst>
              <a:ext uri="{FF2B5EF4-FFF2-40B4-BE49-F238E27FC236}">
                <a16:creationId xmlns:a16="http://schemas.microsoft.com/office/drawing/2014/main" id="{0F6147A8-38E3-441E-BC54-BF5DABDBA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/>
              <a:t>Сформулируйте для детей:</a:t>
            </a:r>
          </a:p>
          <a:p>
            <a:r>
              <a:rPr lang="ru-RU" altLang="ru-RU"/>
              <a:t> правила безопасного поведения  при наблюдении за животными и растениями,</a:t>
            </a:r>
          </a:p>
          <a:p>
            <a:r>
              <a:rPr lang="ru-RU" altLang="ru-RU"/>
              <a:t>Правила безопасного труда в природе.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4BBCE5CC-0EE4-4B35-A593-D8A628EBB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1524000"/>
          </a:xfrm>
        </p:spPr>
        <p:txBody>
          <a:bodyPr/>
          <a:lstStyle/>
          <a:p>
            <a:br>
              <a:rPr lang="ru-RU" altLang="ru-RU" sz="3200"/>
            </a:br>
            <a:r>
              <a:rPr lang="ru-RU" altLang="ru-RU" sz="3200"/>
              <a:t>Правила безопасного  поведения при наблюдении за животными и растениями</a:t>
            </a:r>
            <a:br>
              <a:rPr lang="ru-RU" altLang="ru-RU"/>
            </a:br>
            <a:endParaRPr lang="ru-RU" altLang="ru-RU"/>
          </a:p>
        </p:txBody>
      </p:sp>
      <p:sp>
        <p:nvSpPr>
          <p:cNvPr id="30723" name="Содержимое 2">
            <a:extLst>
              <a:ext uri="{FF2B5EF4-FFF2-40B4-BE49-F238E27FC236}">
                <a16:creationId xmlns:a16="http://schemas.microsoft.com/office/drawing/2014/main" id="{CF217C21-1DAB-4548-9A40-1D6C4C752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/>
              <a:t>Не подходи, не гладь  и не бери на руки животное без разрешения взрослого.</a:t>
            </a:r>
          </a:p>
          <a:p>
            <a:r>
              <a:rPr lang="ru-RU" altLang="ru-RU" sz="2000"/>
              <a:t>Не корми животное без разрешения взрослого.</a:t>
            </a:r>
          </a:p>
          <a:p>
            <a:r>
              <a:rPr lang="ru-RU" altLang="ru-RU" sz="2000"/>
              <a:t>Не пытайся срывать, брать в рот незнакомые растения, ягоды, грибы.</a:t>
            </a:r>
          </a:p>
          <a:p>
            <a:r>
              <a:rPr lang="ru-RU" altLang="ru-RU" sz="2000"/>
              <a:t>Будь осторожен с колючими растениями.</a:t>
            </a:r>
          </a:p>
          <a:p>
            <a:r>
              <a:rPr lang="ru-RU" altLang="ru-RU" sz="2000"/>
              <a:t>Не подходи близко к водоему при наблюдении за его обитателями.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6D43BBD2-D471-45C9-B179-04042250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ru-RU" altLang="ru-RU" sz="3200"/>
              <a:t>Правила безопасного  труда в природе</a:t>
            </a:r>
          </a:p>
        </p:txBody>
      </p:sp>
      <p:sp>
        <p:nvSpPr>
          <p:cNvPr id="31747" name="Содержимое 2">
            <a:extLst>
              <a:ext uri="{FF2B5EF4-FFF2-40B4-BE49-F238E27FC236}">
                <a16:creationId xmlns:a16="http://schemas.microsoft.com/office/drawing/2014/main" id="{0D028477-3EA4-484D-98C2-515D109C6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/>
              <a:t>Хранить весь инвентарь  для труда в определенном месте на участке (шкаф, кабинка).</a:t>
            </a:r>
          </a:p>
          <a:p>
            <a:r>
              <a:rPr lang="ru-RU" altLang="ru-RU" sz="2000"/>
              <a:t>Соблюдать правила работы с острыми и опасными инструментами (грабли, лопатки).</a:t>
            </a:r>
          </a:p>
          <a:p>
            <a:r>
              <a:rPr lang="ru-RU" altLang="ru-RU" sz="2000"/>
              <a:t>При уборке территории участка в осенний период сгребать листья  граблями в определенное место.</a:t>
            </a:r>
          </a:p>
          <a:p>
            <a:r>
              <a:rPr lang="ru-RU" altLang="ru-RU" sz="2000"/>
              <a:t> Используя носилки, не нагружать их больше нормы.</a:t>
            </a:r>
          </a:p>
          <a:p>
            <a:r>
              <a:rPr lang="ru-RU" altLang="ru-RU" sz="2000"/>
              <a:t>Не поджигать сухие листья и траву.</a:t>
            </a:r>
          </a:p>
          <a:p>
            <a:r>
              <a:rPr lang="ru-RU" altLang="ru-RU" sz="2000"/>
              <a:t>В зимний период убирать снег в одном направлении, не мешать сверстникам, толкать лопатку перед собой.</a:t>
            </a:r>
          </a:p>
          <a:p>
            <a:r>
              <a:rPr lang="ru-RU" altLang="ru-RU" sz="2000"/>
              <a:t>Подметая веранду, дорожки, постройки на участке не мести пыль и песок  в сторону играющих детей.</a:t>
            </a:r>
          </a:p>
          <a:p>
            <a:endParaRPr lang="ru-RU" altLang="ru-RU" sz="2000"/>
          </a:p>
          <a:p>
            <a:endParaRPr lang="ru-RU" altLang="ru-RU"/>
          </a:p>
          <a:p>
            <a:endParaRPr lang="ru-RU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6483B2-1EAD-4576-ACD4-8DE817C9E7CB}"/>
              </a:ext>
            </a:extLst>
          </p:cNvPr>
          <p:cNvSpPr/>
          <p:nvPr/>
        </p:nvSpPr>
        <p:spPr>
          <a:xfrm>
            <a:off x="381000" y="1371600"/>
            <a:ext cx="48006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ЭКОЛОГИЯ –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наука о доме,  </a:t>
            </a:r>
          </a:p>
          <a:p>
            <a:pPr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 котором мы живем.</a:t>
            </a:r>
          </a:p>
          <a:p>
            <a:pPr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Образовано от греческих</a:t>
            </a:r>
          </a:p>
          <a:p>
            <a:pPr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экос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» - дом, «лотос» - наука.</a:t>
            </a:r>
          </a:p>
          <a:p>
            <a:pPr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Экология - наука  «об отношениях растительных и животных организмов  и образуемых ими сообществ между собой и  окружающей средой.</a:t>
            </a:r>
            <a:endParaRPr lang="ru-RU" dirty="0">
              <a:latin typeface="Arial" charset="0"/>
            </a:endParaRPr>
          </a:p>
        </p:txBody>
      </p:sp>
      <p:graphicFrame>
        <p:nvGraphicFramePr>
          <p:cNvPr id="1026" name="Object 4">
            <a:extLst>
              <a:ext uri="{FF2B5EF4-FFF2-40B4-BE49-F238E27FC236}">
                <a16:creationId xmlns:a16="http://schemas.microsoft.com/office/drawing/2014/main" id="{52635E95-88D9-4CEA-8A64-934AA9D7F8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914400"/>
          <a:ext cx="3582988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Точечный рисунок" r:id="rId3" imgW="1876190" imgH="1409897" progId="Paint.Picture">
                  <p:embed/>
                </p:oleObj>
              </mc:Choice>
              <mc:Fallback>
                <p:oleObj name="Точечный рисунок" r:id="rId3" imgW="1876190" imgH="1409897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14400"/>
                        <a:ext cx="3582988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id="{22B7F394-F554-4A41-947C-11CA7480C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08C5275C-69C4-43E8-9C0C-F65686369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92563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9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Молодцы!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9B6FBD-086C-4D1F-A47B-2268CC9002D8}"/>
              </a:ext>
            </a:extLst>
          </p:cNvPr>
          <p:cNvSpPr/>
          <p:nvPr/>
        </p:nvSpPr>
        <p:spPr>
          <a:xfrm>
            <a:off x="1066800" y="1828800"/>
            <a:ext cx="78486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Сформулируйте 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цель</a:t>
            </a:r>
          </a:p>
          <a:p>
            <a:pPr algn="ctr">
              <a:defRPr/>
            </a:pPr>
            <a:r>
              <a:rPr lang="ru-RU" sz="4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экологического воспитания ?</a:t>
            </a:r>
            <a:endParaRPr lang="ru-RU" sz="4800" dirty="0">
              <a:solidFill>
                <a:srgbClr val="0066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BBB499-2BF0-4C7B-ABBE-9EECD147DEF9}"/>
              </a:ext>
            </a:extLst>
          </p:cNvPr>
          <p:cNvSpPr/>
          <p:nvPr/>
        </p:nvSpPr>
        <p:spPr>
          <a:xfrm>
            <a:off x="533400" y="1447800"/>
            <a:ext cx="8382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Цель экологического воспитания – научить детей правильно строить взаимоотношения с окружающим миром.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Формирование осознанно-правильного отношения к явлениям , объектам живой и неживой природы, которые составляют непосредственное окружение в данный период жизни.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Изучение детьми объектов живой и неживой природы или ознакомление с окружающим миром.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Познание живого во взаимосвязи со средой обитания  и выработка на этой основе правильных форм взаимодействия с ним. </a:t>
            </a:r>
            <a:endParaRPr lang="ru-RU" dirty="0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669DBE-EE7F-44FD-92FD-A285FEA8F4A8}"/>
              </a:ext>
            </a:extLst>
          </p:cNvPr>
          <p:cNvSpPr/>
          <p:nvPr/>
        </p:nvSpPr>
        <p:spPr>
          <a:xfrm>
            <a:off x="990600" y="1828800"/>
            <a:ext cx="70866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Закончите предложение: </a:t>
            </a:r>
          </a:p>
          <a:p>
            <a:pPr algn="ctr"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«Для того чтобы экологическое воспитание и образование принесли наибольший эффект и пользу в развитии детей…»:</a:t>
            </a:r>
            <a:endParaRPr lang="ru-RU" sz="3200" dirty="0">
              <a:solidFill>
                <a:srgbClr val="0066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C7866F-DA95-4F39-B6CD-D75CA8F42C76}"/>
              </a:ext>
            </a:extLst>
          </p:cNvPr>
          <p:cNvSpPr/>
          <p:nvPr/>
        </p:nvSpPr>
        <p:spPr>
          <a:xfrm>
            <a:off x="1066800" y="1676400"/>
            <a:ext cx="70866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 вариант – </a:t>
            </a:r>
          </a:p>
          <a:p>
            <a:pPr algn="ctr"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Достаточно занятий по экологии.</a:t>
            </a:r>
          </a:p>
          <a:p>
            <a:pPr algn="ctr">
              <a:defRPr/>
            </a:pP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 вариант – </a:t>
            </a:r>
          </a:p>
          <a:p>
            <a:pPr algn="ctr"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Экологическое воспитание должно включаться во все образовательные области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>
            <a:extLst>
              <a:ext uri="{FF2B5EF4-FFF2-40B4-BE49-F238E27FC236}">
                <a16:creationId xmlns:a16="http://schemas.microsoft.com/office/drawing/2014/main" id="{F0E8B164-332F-4860-9056-3A26525C0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600200"/>
            <a:ext cx="6477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>
                <a:solidFill>
                  <a:srgbClr val="006600"/>
                </a:solidFill>
              </a:rPr>
              <a:t>На ком по вашему мнению лежит </a:t>
            </a:r>
            <a:r>
              <a:rPr lang="ru-RU" altLang="ru-RU" sz="3200">
                <a:solidFill>
                  <a:srgbClr val="C00000"/>
                </a:solidFill>
              </a:rPr>
              <a:t>основная нагрузка и ответственность  </a:t>
            </a:r>
            <a:r>
              <a:rPr lang="ru-RU" altLang="ru-RU" sz="3200">
                <a:solidFill>
                  <a:srgbClr val="006600"/>
                </a:solidFill>
              </a:rPr>
              <a:t>в экологическом воспитании детей?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746A7A-226F-42AA-B176-B2A9573CDDCB}"/>
              </a:ext>
            </a:extLst>
          </p:cNvPr>
          <p:cNvSpPr/>
          <p:nvPr/>
        </p:nvSpPr>
        <p:spPr>
          <a:xfrm>
            <a:off x="1219200" y="1295400"/>
            <a:ext cx="7239000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 воспитателе, который не ограничивается только занятиями, а включает экологическое воспитание во все образовательные области.</a:t>
            </a:r>
          </a:p>
          <a:p>
            <a:pPr marL="457200" indent="-45720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Задача воспитателя - углублять и систематизировать представления детей о взаимоотношениях человека с окружающей средой, расширять знания о природе.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2.  И, конечно,  на родителях.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</TotalTime>
  <Words>1286</Words>
  <Application>Microsoft Office PowerPoint</Application>
  <PresentationFormat>Экран (4:3)</PresentationFormat>
  <Paragraphs>167</Paragraphs>
  <Slides>30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Оформление по умолчанию</vt:lpstr>
      <vt:lpstr>Точечный рисунок</vt:lpstr>
      <vt:lpstr> МКДОУ «Детский сад №1п. Алексеевск» Деловая  игра для педагогов «Экологическое воспитание в ДОУ» Старший воспитатель Дмитриева Т.Д., 2017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Назовите формы  педагогической работы по воспитанию и образованию детей дошкольного возраста ? </vt:lpstr>
      <vt:lpstr>Презентация PowerPoint</vt:lpstr>
      <vt:lpstr>Презентация PowerPoint</vt:lpstr>
      <vt:lpstr>Презентация PowerPoint</vt:lpstr>
      <vt:lpstr>Презентация PowerPoint</vt:lpstr>
      <vt:lpstr>Экологическая тропа</vt:lpstr>
      <vt:lpstr>Презентация PowerPoint</vt:lpstr>
      <vt:lpstr>Презентация PowerPoint</vt:lpstr>
      <vt:lpstr>ПАРЦИАЛЬНЫЕ ПРОГРАММЫ ПО ЭКОЛОГИЧЕСКОМУ ВОСПИТАНИЮ И ОБРАЗОВАНИЮ ДЕТЕЙ ДОШКОЛЬНОГО ВОЗРАСТА</vt:lpstr>
      <vt:lpstr>Темы нашей программы:</vt:lpstr>
      <vt:lpstr>Вопросы к детям для беседы на тему «Деревья и кустарники»</vt:lpstr>
      <vt:lpstr>Составьте аналогичные перечни вопросов на темы: «Дикие животные», «Времена года».  </vt:lpstr>
      <vt:lpstr>Вопросы к детям для беседы на тему «Дикие животные»:</vt:lpstr>
      <vt:lpstr>Вопросы к детям для беседы на тему «Времена года»</vt:lpstr>
      <vt:lpstr>Правила поведения в лесу </vt:lpstr>
      <vt:lpstr>Презентация PowerPoint</vt:lpstr>
      <vt:lpstr> Правила безопасного  поведения при наблюдении за животными и растениями </vt:lpstr>
      <vt:lpstr>Правила безопасного  труда в природе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Стрелкова Н.</dc:creator>
  <cp:lastModifiedBy>katerina@lansite.ru</cp:lastModifiedBy>
  <cp:revision>35</cp:revision>
  <cp:lastPrinted>1601-01-01T00:00:00Z</cp:lastPrinted>
  <dcterms:created xsi:type="dcterms:W3CDTF">1601-01-01T00:00:00Z</dcterms:created>
  <dcterms:modified xsi:type="dcterms:W3CDTF">2020-11-13T09:34:16Z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