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4"/>
  </p:notesMasterIdLst>
  <p:sldIdLst>
    <p:sldId id="256" r:id="rId2"/>
    <p:sldId id="333" r:id="rId3"/>
    <p:sldId id="306" r:id="rId4"/>
    <p:sldId id="307" r:id="rId5"/>
    <p:sldId id="280" r:id="rId6"/>
    <p:sldId id="308" r:id="rId7"/>
    <p:sldId id="309" r:id="rId8"/>
    <p:sldId id="310" r:id="rId9"/>
    <p:sldId id="311" r:id="rId10"/>
    <p:sldId id="312" r:id="rId11"/>
    <p:sldId id="334" r:id="rId12"/>
    <p:sldId id="314" r:id="rId13"/>
    <p:sldId id="315" r:id="rId14"/>
    <p:sldId id="316" r:id="rId15"/>
    <p:sldId id="317" r:id="rId16"/>
    <p:sldId id="318" r:id="rId17"/>
    <p:sldId id="335" r:id="rId18"/>
    <p:sldId id="289" r:id="rId19"/>
    <p:sldId id="294" r:id="rId20"/>
    <p:sldId id="320" r:id="rId21"/>
    <p:sldId id="321" r:id="rId22"/>
    <p:sldId id="336" r:id="rId23"/>
    <p:sldId id="322" r:id="rId24"/>
    <p:sldId id="328" r:id="rId25"/>
    <p:sldId id="323" r:id="rId26"/>
    <p:sldId id="324" r:id="rId27"/>
    <p:sldId id="329" r:id="rId28"/>
    <p:sldId id="327" r:id="rId29"/>
    <p:sldId id="330" r:id="rId30"/>
    <p:sldId id="331" r:id="rId31"/>
    <p:sldId id="332" r:id="rId32"/>
    <p:sldId id="291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E99C2B"/>
    <a:srgbClr val="CCFF66"/>
    <a:srgbClr val="FF9966"/>
    <a:srgbClr val="99FF66"/>
    <a:srgbClr val="69D8FF"/>
    <a:srgbClr val="996600"/>
    <a:srgbClr val="CC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438" autoAdjust="0"/>
  </p:normalViewPr>
  <p:slideViewPr>
    <p:cSldViewPr>
      <p:cViewPr varScale="1">
        <p:scale>
          <a:sx n="54" d="100"/>
          <a:sy n="54" d="100"/>
        </p:scale>
        <p:origin x="-106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уровень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dLbls>
            <c:txPr>
              <a:bodyPr/>
              <a:lstStyle/>
              <a:p>
                <a:pPr>
                  <a:defRPr baseline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Средняя группа Сентябрь 2013г.</c:v>
                </c:pt>
                <c:pt idx="1">
                  <c:v>Средняя группа Май 2014г.</c:v>
                </c:pt>
                <c:pt idx="2">
                  <c:v>Старшая группа Сентябрь 2014г.</c:v>
                </c:pt>
                <c:pt idx="3">
                  <c:v>Старшая группа Май 2015г.</c:v>
                </c:pt>
                <c:pt idx="4">
                  <c:v>Подготовительная группа Сентябрь 2015г.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5"/>
                <c:pt idx="0">
                  <c:v>0.57700000000000062</c:v>
                </c:pt>
                <c:pt idx="1">
                  <c:v>0.29200000000000031</c:v>
                </c:pt>
                <c:pt idx="2" formatCode="0%">
                  <c:v>0.11000000000000011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dLbls>
            <c:txPr>
              <a:bodyPr/>
              <a:lstStyle/>
              <a:p>
                <a:pPr>
                  <a:defRPr baseline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Средняя группа Сентябрь 2013г.</c:v>
                </c:pt>
                <c:pt idx="1">
                  <c:v>Средняя группа Май 2014г.</c:v>
                </c:pt>
                <c:pt idx="2">
                  <c:v>Старшая группа Сентябрь 2014г.</c:v>
                </c:pt>
                <c:pt idx="3">
                  <c:v>Старшая группа Май 2015г.</c:v>
                </c:pt>
                <c:pt idx="4">
                  <c:v>Подготовительная группа Сентябрь 2015г.</c:v>
                </c:pt>
              </c:strCache>
            </c:strRef>
          </c:cat>
          <c:val>
            <c:numRef>
              <c:f>Лист1!$C$2:$C$6</c:f>
              <c:numCache>
                <c:formatCode>0.00%</c:formatCode>
                <c:ptCount val="5"/>
                <c:pt idx="0">
                  <c:v>0.39300000000000057</c:v>
                </c:pt>
                <c:pt idx="1">
                  <c:v>0.65800000000000114</c:v>
                </c:pt>
                <c:pt idx="2" formatCode="0%">
                  <c:v>0.72000000000000064</c:v>
                </c:pt>
                <c:pt idx="3">
                  <c:v>0.61600000000000088</c:v>
                </c:pt>
                <c:pt idx="4">
                  <c:v>0.46700000000000008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уровень</c:v>
                </c:pt>
              </c:strCache>
            </c:strRef>
          </c:tx>
          <c:spPr>
            <a:solidFill>
              <a:srgbClr val="FF0000"/>
            </a:solidFill>
          </c:spPr>
          <c:dLbls>
            <c:txPr>
              <a:bodyPr/>
              <a:lstStyle/>
              <a:p>
                <a:pPr>
                  <a:defRPr baseline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Средняя группа Сентябрь 2013г.</c:v>
                </c:pt>
                <c:pt idx="1">
                  <c:v>Средняя группа Май 2014г.</c:v>
                </c:pt>
                <c:pt idx="2">
                  <c:v>Старшая группа Сентябрь 2014г.</c:v>
                </c:pt>
                <c:pt idx="3">
                  <c:v>Старшая группа Май 2015г.</c:v>
                </c:pt>
                <c:pt idx="4">
                  <c:v>Подготовительная группа Сентябрь 2015г.</c:v>
                </c:pt>
              </c:strCache>
            </c:strRef>
          </c:cat>
          <c:val>
            <c:numRef>
              <c:f>Лист1!$D$2:$D$6</c:f>
              <c:numCache>
                <c:formatCode>0%</c:formatCode>
                <c:ptCount val="5"/>
                <c:pt idx="0">
                  <c:v>3.0000000000000054E-2</c:v>
                </c:pt>
                <c:pt idx="1">
                  <c:v>5.0000000000000079E-2</c:v>
                </c:pt>
                <c:pt idx="2">
                  <c:v>0.17</c:v>
                </c:pt>
                <c:pt idx="3" formatCode="0.00%">
                  <c:v>0.38400000000000051</c:v>
                </c:pt>
                <c:pt idx="4" formatCode="0.00%">
                  <c:v>0.53300000000000003</c:v>
                </c:pt>
              </c:numCache>
            </c:numRef>
          </c:val>
        </c:ser>
        <c:axId val="65915520"/>
        <c:axId val="88031616"/>
      </c:barChart>
      <c:catAx>
        <c:axId val="6591552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aseline="0">
                <a:solidFill>
                  <a:schemeClr val="bg1"/>
                </a:solidFill>
              </a:defRPr>
            </a:pPr>
            <a:endParaRPr lang="ru-RU"/>
          </a:p>
        </c:txPr>
        <c:crossAx val="88031616"/>
        <c:crosses val="autoZero"/>
        <c:auto val="1"/>
        <c:lblAlgn val="ctr"/>
        <c:lblOffset val="100"/>
      </c:catAx>
      <c:valAx>
        <c:axId val="88031616"/>
        <c:scaling>
          <c:orientation val="minMax"/>
        </c:scaling>
        <c:axPos val="l"/>
        <c:majorGridlines/>
        <c:numFmt formatCode="0.00%" sourceLinked="1"/>
        <c:tickLblPos val="nextTo"/>
        <c:crossAx val="65915520"/>
        <c:crosses val="autoZero"/>
        <c:crossBetween val="between"/>
      </c:valAx>
    </c:plotArea>
    <c:legend>
      <c:legendPos val="r"/>
      <c:txPr>
        <a:bodyPr/>
        <a:lstStyle/>
        <a:p>
          <a:pPr>
            <a:defRPr baseline="0">
              <a:solidFill>
                <a:schemeClr val="bg1"/>
              </a:solidFill>
            </a:defRPr>
          </a:pPr>
          <a:endParaRPr lang="ru-RU"/>
        </a:p>
      </c:txPr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BAEAE1D-E32E-4FF1-A28E-51EFB84535D1}" type="datetimeFigureOut">
              <a:rPr lang="ru-RU"/>
              <a:pPr>
                <a:defRPr/>
              </a:pPr>
              <a:t>16.04.2018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98B2F93-A3DE-4E1C-A26A-12209597CA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3B60E8-F672-458B-AACF-4475811A63F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6C6CAA-68EA-4718-B86B-54F8277FFDF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0440CD-1125-47AE-B55B-537685035DE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0FAB7-FDC2-4960-BDDD-834EAFA423E6}" type="datetimeFigureOut">
              <a:rPr lang="ru-RU"/>
              <a:pPr>
                <a:defRPr/>
              </a:pPr>
              <a:t>16.04.2018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4F11D-C226-41F0-8103-DF31BB74C1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E8814-E2E4-4C65-82A7-2B045F5BA9CF}" type="datetimeFigureOut">
              <a:rPr lang="ru-RU"/>
              <a:pPr>
                <a:defRPr/>
              </a:pPr>
              <a:t>16.04.2018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A030A-C45E-4996-86E3-DE08466D84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19850" y="685800"/>
            <a:ext cx="180975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90600" y="685800"/>
            <a:ext cx="527685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37002-BEA6-45F5-A8D6-E3BD82A5837F}" type="datetimeFigureOut">
              <a:rPr lang="ru-RU"/>
              <a:pPr>
                <a:defRPr/>
              </a:pPr>
              <a:t>16.04.2018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8393D-C4AF-4E76-A9B3-D5E2EDFF6C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33B42-9445-4C89-8D59-3B30BD84AFC7}" type="datetimeFigureOut">
              <a:rPr lang="ru-RU"/>
              <a:pPr>
                <a:defRPr/>
              </a:pPr>
              <a:t>16.04.2018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FB3FB-2412-4FBE-8E8A-442575036B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ECEF4-751A-4FD9-8F7D-0B98B8DC44BC}" type="datetimeFigureOut">
              <a:rPr lang="ru-RU"/>
              <a:pPr>
                <a:defRPr/>
              </a:pPr>
              <a:t>16.04.2018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B335D-5100-4303-BEB8-B8B91C6586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543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86300" y="1981200"/>
            <a:ext cx="3543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68E0A-5081-4913-ADDF-F77B41301FE6}" type="datetimeFigureOut">
              <a:rPr lang="ru-RU"/>
              <a:pPr>
                <a:defRPr/>
              </a:pPr>
              <a:t>16.04.2018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5DFF4-06F9-464A-8B11-2A243C8CE9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C4F44-61CF-4890-B08F-F6E18FE0986C}" type="datetimeFigureOut">
              <a:rPr lang="ru-RU"/>
              <a:pPr>
                <a:defRPr/>
              </a:pPr>
              <a:t>16.04.2018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87D1B-8AF6-4AA0-9293-4FC7A966EE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12DC46-0DA3-45D1-B05E-930A61BA709D}" type="datetimeFigureOut">
              <a:rPr lang="ru-RU"/>
              <a:pPr>
                <a:defRPr/>
              </a:pPr>
              <a:t>16.04.2018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7923E-48F9-4B51-A41B-44F4308B8E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C2D23-87CE-4330-89C2-DCEDB7D7C8BF}" type="datetimeFigureOut">
              <a:rPr lang="ru-RU"/>
              <a:pPr>
                <a:defRPr/>
              </a:pPr>
              <a:t>16.04.2018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69F9A-44DD-433F-9C26-5FF57AA24E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22FC6-1785-43C7-9809-F685CB123F6C}" type="datetimeFigureOut">
              <a:rPr lang="ru-RU"/>
              <a:pPr>
                <a:defRPr/>
              </a:pPr>
              <a:t>16.04.2018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8F37A-9A40-4FB6-AB45-DD5BD5190C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7A631-0DDE-4AC8-BE33-21396A358193}" type="datetimeFigureOut">
              <a:rPr lang="ru-RU"/>
              <a:pPr>
                <a:defRPr/>
              </a:pPr>
              <a:t>16.04.2018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D7EB5-641B-4206-8545-A2ABD55C18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685800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239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cs typeface="+mn-cs"/>
              </a:defRPr>
            </a:lvl1pPr>
          </a:lstStyle>
          <a:p>
            <a:pPr>
              <a:defRPr/>
            </a:pPr>
            <a:fld id="{F0208462-7EA0-4D0E-A6E8-1FE01C08954C}" type="datetimeFigureOut">
              <a:rPr lang="ru-RU"/>
              <a:pPr>
                <a:defRPr/>
              </a:pPr>
              <a:t>16.04.2018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cs typeface="+mn-cs"/>
              </a:defRPr>
            </a:lvl1pPr>
          </a:lstStyle>
          <a:p>
            <a:pPr>
              <a:defRPr/>
            </a:pPr>
            <a:fld id="{51BA8502-DF36-458B-BD14-3D2B6C91DD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Black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Black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Black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Black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&#1085;&#1072;&#1095;&#1072;&#1083;&#1086;/2%20&#1080;&#1085;&#1092;&#1086;&#1088;&#1084;.%20&#1089;&#1087;&#1088;&#1072;&#1074;&#1082;&#1072;.doc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hyperlink" Target="&#1054;&#1041;&#1071;&#1047;&#1040;&#1058;&#1045;&#1051;&#1068;&#1053;&#1040;&#1071;%20&#1063;&#1040;&#1057;&#1058;&#1068;/4.&#1086;&#1073;&#1088;.%20&#1086;&#1073;&#1083;.%20&#1079;&#1076;&#1086;&#1088;&#1086;&#1074;&#1100;&#1077;.docx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&#1054;&#1041;&#1071;&#1047;&#1040;&#1058;&#1045;&#1051;&#1068;&#1053;&#1040;&#1071;%20&#1063;&#1040;&#1057;&#1058;&#1068;/14.&#1082;&#1086;&#1088;&#1088;&#1077;&#1082;&#1094;&#1080;&#1086;&#1085;&#1085;&#1072;&#1103;%20&#1088;&#1072;&#1073;&#1086;&#1090;&#1072;.docx" TargetMode="External"/><Relationship Id="rId7" Type="http://schemas.openxmlformats.org/officeDocument/2006/relationships/hyperlink" Target="&#1054;&#1041;&#1071;&#1047;&#1040;&#1058;&#1045;&#1051;&#1068;&#1053;&#1040;&#1071;%20&#1063;&#1040;&#1057;&#1058;&#1068;/8.%20&#1086;&#1073;&#1088;.%20&#1086;&#1073;&#1083;.%20&#1082;&#1086;&#1084;&#1084;&#1091;&#1085;&#1080;&#1082;&#1072;&#1094;&#1080;&#1103;.docx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&#1054;&#1041;&#1071;&#1047;&#1040;&#1058;&#1045;&#1051;&#1068;&#1053;&#1040;&#1071;%20&#1063;&#1040;&#1057;&#1058;&#1068;/1.%20&#1088;&#1077;&#1078;&#1080;&#1084;%20&#1076;&#1085;&#1103;%2012%20&#1095;..doc" TargetMode="External"/><Relationship Id="rId5" Type="http://schemas.openxmlformats.org/officeDocument/2006/relationships/hyperlink" Target="&#1054;&#1041;&#1071;&#1047;&#1040;&#1058;&#1045;&#1051;&#1068;&#1053;&#1040;&#1071;%20&#1063;&#1040;&#1057;&#1058;&#1068;/2.%20&#1084;&#1086;&#1076;&#1077;&#1083;&#1100;%20&#1086;&#1073;.%20&#1087;&#1088;.docx" TargetMode="External"/><Relationship Id="rId4" Type="http://schemas.openxmlformats.org/officeDocument/2006/relationships/hyperlink" Target="&#1054;&#1041;&#1071;&#1047;&#1040;&#1058;&#1045;&#1051;&#1068;&#1053;&#1040;&#1071;%20&#1063;&#1040;&#1057;&#1058;&#1068;/4.&#1086;&#1073;&#1088;.%20&#1086;&#1073;&#1083;.%20&#1079;&#1076;&#1086;&#1088;&#1086;&#1074;&#1100;&#1077;.docx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395288" y="1285860"/>
            <a:ext cx="8280400" cy="1143008"/>
          </a:xfrm>
        </p:spPr>
        <p:txBody>
          <a:bodyPr/>
          <a:lstStyle/>
          <a:p>
            <a:r>
              <a:rPr lang="ru-RU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«Патриотическое становление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личности дошкольника»</a:t>
            </a:r>
            <a:r>
              <a:rPr lang="ru-RU" sz="2400" b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</a:br>
            <a:endParaRPr lang="ru-RU" sz="3200" b="1" dirty="0" smtClean="0">
              <a:solidFill>
                <a:srgbClr val="FF00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2" name="Заголовок 1"/>
          <p:cNvSpPr txBox="1">
            <a:spLocks/>
          </p:cNvSpPr>
          <p:nvPr/>
        </p:nvSpPr>
        <p:spPr bwMode="auto">
          <a:xfrm>
            <a:off x="2803525" y="5589588"/>
            <a:ext cx="633730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</a:rPr>
              <a:t>                   Воспитатель подготовительной  группы:</a:t>
            </a:r>
          </a:p>
          <a:p>
            <a:endParaRPr lang="ru-RU" sz="1600" b="1" dirty="0" smtClean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</a:rPr>
              <a:t>                   Воробьева Татьяна Юрьевна  </a:t>
            </a:r>
            <a:endParaRPr lang="ru-RU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53" name="Заголовок 1"/>
          <p:cNvSpPr txBox="1">
            <a:spLocks/>
          </p:cNvSpPr>
          <p:nvPr/>
        </p:nvSpPr>
        <p:spPr bwMode="auto">
          <a:xfrm>
            <a:off x="900113" y="404813"/>
            <a:ext cx="7272337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</a:rPr>
              <a:t>МКДОУ «Детский сад 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</a:rPr>
              <a:t>№1 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</a:rPr>
              <a:t>п.Алексеевск  Киренского района»</a:t>
            </a:r>
            <a:r>
              <a:rPr lang="ru-RU" b="1" dirty="0" smtClean="0">
                <a:solidFill>
                  <a:schemeClr val="bg1"/>
                </a:solidFill>
                <a:latin typeface="Arial Black" pitchFamily="34" charset="0"/>
              </a:rPr>
              <a:t>                   </a:t>
            </a:r>
            <a:endParaRPr lang="ru-RU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37889" name="Picture 1" descr="C:\Users\FLAGMAN\Documents\4907932_111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2571744"/>
            <a:ext cx="2857519" cy="404911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428604"/>
            <a:ext cx="7515252" cy="5667396"/>
          </a:xfrm>
        </p:spPr>
        <p:txBody>
          <a:bodyPr/>
          <a:lstStyle/>
          <a:p>
            <a:r>
              <a:rPr lang="ru-RU" sz="1600" u="sng" dirty="0" smtClean="0"/>
              <a:t>Строительный (конструктивный)  Центр </a:t>
            </a:r>
            <a:r>
              <a:rPr lang="ru-RU" sz="1600" dirty="0" smtClean="0"/>
              <a:t>мобилен. Дети самостоятельно реализуют свои замыслы, строят улицы поселка, здания своего родного дома и детского сада, Красную площадь, Кремль  используют схемы и модели построек. Центр дополнен макетами домов поселка, мелкими игрушками для обыгрывания.</a:t>
            </a:r>
            <a:endParaRPr lang="ru-RU" sz="1600" dirty="0"/>
          </a:p>
        </p:txBody>
      </p:sp>
      <p:pic>
        <p:nvPicPr>
          <p:cNvPr id="4" name="Рисунок 3" descr="H:\DCIM\100OLYMP\PB12103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357430"/>
            <a:ext cx="4357718" cy="3357586"/>
          </a:xfrm>
          <a:prstGeom prst="round2DiagRect">
            <a:avLst>
              <a:gd name="adj1" fmla="val 16667"/>
              <a:gd name="adj2" fmla="val 0"/>
            </a:avLst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" name="Рисунок 4" descr="H:\DCIM\100OLYMP\PB121033.JPG"/>
          <p:cNvPicPr/>
          <p:nvPr/>
        </p:nvPicPr>
        <p:blipFill>
          <a:blip r:embed="rId3" cstate="print"/>
          <a:srcRect l="16838" t="25427" r="8749"/>
          <a:stretch>
            <a:fillRect/>
          </a:stretch>
        </p:blipFill>
        <p:spPr bwMode="auto">
          <a:xfrm>
            <a:off x="5072066" y="3143248"/>
            <a:ext cx="3857620" cy="3362333"/>
          </a:xfrm>
          <a:prstGeom prst="round2Diag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428604"/>
            <a:ext cx="7524752" cy="5857916"/>
          </a:xfrm>
        </p:spPr>
        <p:txBody>
          <a:bodyPr/>
          <a:lstStyle/>
          <a:p>
            <a:r>
              <a:rPr lang="ru-RU" sz="1600" u="sng" dirty="0" smtClean="0"/>
              <a:t>Музыкально-театрализованный Центр . </a:t>
            </a:r>
            <a:r>
              <a:rPr lang="ru-RU" sz="1600" dirty="0" smtClean="0"/>
              <a:t> В центре размещены русские народные музыкальные инструменты, которые используются детьми в свободной деятельности. Дети слушают музыку русских народных композиторов, играют в русские народные игры. Дети знают слова гимна, понимают их смысл.</a:t>
            </a:r>
            <a:endParaRPr lang="ru-RU" sz="1600" u="sng" dirty="0"/>
          </a:p>
        </p:txBody>
      </p:sp>
      <p:pic>
        <p:nvPicPr>
          <p:cNvPr id="4" name="Рисунок 3" descr="G:\DCIM\100OLYMP\PB13108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143116"/>
            <a:ext cx="6643734" cy="4429156"/>
          </a:xfrm>
          <a:prstGeom prst="snip2Diag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357166"/>
            <a:ext cx="7524752" cy="6072230"/>
          </a:xfrm>
        </p:spPr>
        <p:txBody>
          <a:bodyPr/>
          <a:lstStyle/>
          <a:p>
            <a:r>
              <a:rPr lang="ru-RU" sz="1600" u="sng" dirty="0" smtClean="0"/>
              <a:t>В Центре ИКТ</a:t>
            </a:r>
            <a:r>
              <a:rPr lang="ru-RU" sz="1600" dirty="0" smtClean="0"/>
              <a:t> размещены – телевизор, </a:t>
            </a:r>
            <a:r>
              <a:rPr lang="en-US" sz="1600" dirty="0" err="1" smtClean="0"/>
              <a:t>dvd</a:t>
            </a:r>
            <a:r>
              <a:rPr lang="en-US" sz="1600" dirty="0" smtClean="0"/>
              <a:t>-</a:t>
            </a:r>
            <a:r>
              <a:rPr lang="ru-RU" sz="1600" u="sng" dirty="0" smtClean="0"/>
              <a:t> </a:t>
            </a:r>
            <a:r>
              <a:rPr lang="ru-RU" sz="1600" dirty="0" smtClean="0"/>
              <a:t>плеер, магнитофон, коллекция дисков и записей с русской классической музыкой, сказок. Ноутбук используется для воспроизведения видео, иллюстраций и презентаций на телевизор. Знакомила детей с гимном России, смотрели фильмы и презентации о России, Москве, Дне Победы, профессиях, реке Лене, поселке, природе.</a:t>
            </a:r>
            <a:endParaRPr lang="ru-RU" sz="1600" dirty="0"/>
          </a:p>
        </p:txBody>
      </p:sp>
      <p:pic>
        <p:nvPicPr>
          <p:cNvPr id="4" name="Рисунок 3" descr="G:\DCIM\100OLYMP\PA200987.JPG"/>
          <p:cNvPicPr/>
          <p:nvPr/>
        </p:nvPicPr>
        <p:blipFill>
          <a:blip r:embed="rId2" cstate="print"/>
          <a:srcRect l="14829" t="40301" r="9054" b="24526"/>
          <a:stretch>
            <a:fillRect/>
          </a:stretch>
        </p:blipFill>
        <p:spPr bwMode="auto">
          <a:xfrm rot="5400000">
            <a:off x="2107401" y="3393269"/>
            <a:ext cx="4572008" cy="2357454"/>
          </a:xfrm>
          <a:prstGeom prst="roundRect">
            <a:avLst/>
          </a:prstGeom>
          <a:noFill/>
          <a:ln w="381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214290"/>
            <a:ext cx="7239000" cy="6286544"/>
          </a:xfrm>
        </p:spPr>
        <p:txBody>
          <a:bodyPr/>
          <a:lstStyle/>
          <a:p>
            <a:r>
              <a:rPr lang="ru-RU" sz="1600" u="sng" dirty="0" smtClean="0"/>
              <a:t>В Центр Умелые руки </a:t>
            </a:r>
            <a:r>
              <a:rPr lang="ru-RU" sz="1600" dirty="0" smtClean="0"/>
              <a:t>расписывали пасхальные яйца, русских матрешек, делали подарки мамам и папам, лепили солдат и военную технику. </a:t>
            </a:r>
          </a:p>
          <a:p>
            <a:r>
              <a:rPr lang="ru-RU" sz="1600" u="sng" dirty="0" smtClean="0"/>
              <a:t>Оформлен мини-музей «Истоки». </a:t>
            </a:r>
            <a:endParaRPr lang="ru-RU" sz="1600" dirty="0" smtClean="0"/>
          </a:p>
          <a:p>
            <a:r>
              <a:rPr lang="ru-RU" sz="1600" u="sng" dirty="0" smtClean="0"/>
              <a:t>В мини-музее «Русская изба» </a:t>
            </a:r>
            <a:r>
              <a:rPr lang="ru-RU" sz="1600" dirty="0" smtClean="0"/>
              <a:t>дети знакомятся с устным народным творчеством, декоративно-прикладным искусством.</a:t>
            </a:r>
            <a:endParaRPr lang="ru-RU" sz="1600" u="sng" dirty="0"/>
          </a:p>
        </p:txBody>
      </p:sp>
      <p:pic>
        <p:nvPicPr>
          <p:cNvPr id="4" name="Рисунок 3" descr="G:\DCIM\100OLYMP\PA200959.JPG"/>
          <p:cNvPicPr/>
          <p:nvPr/>
        </p:nvPicPr>
        <p:blipFill>
          <a:blip r:embed="rId2" cstate="print"/>
          <a:srcRect l="5575" t="5116" b="14883"/>
          <a:stretch>
            <a:fillRect/>
          </a:stretch>
        </p:blipFill>
        <p:spPr bwMode="auto">
          <a:xfrm>
            <a:off x="1857356" y="2357430"/>
            <a:ext cx="3061335" cy="2162175"/>
          </a:xfrm>
          <a:prstGeom prst="round2Diag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" name="Рисунок 4" descr="G:\DCIM\100OLYMP\PA22099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2214554"/>
            <a:ext cx="2857520" cy="2143140"/>
          </a:xfrm>
          <a:prstGeom prst="round2Diag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" name="Рисунок 5" descr="G:\DCIM\100OLYMP\PA22099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4572000"/>
            <a:ext cx="2800350" cy="2286000"/>
          </a:xfrm>
          <a:prstGeom prst="round2Diag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7" name="Рисунок 6" descr="G:\DCIM\100OLYMP\PA22099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733883"/>
            <a:ext cx="3429024" cy="2124117"/>
          </a:xfrm>
          <a:prstGeom prst="round2Diag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285728"/>
            <a:ext cx="7524752" cy="6000792"/>
          </a:xfrm>
        </p:spPr>
        <p:txBody>
          <a:bodyPr/>
          <a:lstStyle/>
          <a:p>
            <a:r>
              <a:rPr lang="ru-RU" sz="1600" u="sng" dirty="0" smtClean="0"/>
              <a:t>В центре «Мир книги» </a:t>
            </a:r>
            <a:r>
              <a:rPr lang="ru-RU" sz="1600" dirty="0" smtClean="0"/>
              <a:t>организовали тематические выставки к Дню Победы, 8 Марта, Дню защитника Отечества. Тематика приурочивается к русским народным праздникам, временам года, торжественным событиям.</a:t>
            </a:r>
            <a:endParaRPr lang="ru-RU" sz="1600" u="sng" dirty="0"/>
          </a:p>
        </p:txBody>
      </p:sp>
      <p:pic>
        <p:nvPicPr>
          <p:cNvPr id="4" name="Рисунок 3" descr="G:\DCIM\100OLYMP\PB131065.JPG"/>
          <p:cNvPicPr/>
          <p:nvPr/>
        </p:nvPicPr>
        <p:blipFill>
          <a:blip r:embed="rId2" cstate="print"/>
          <a:srcRect t="18041"/>
          <a:stretch>
            <a:fillRect/>
          </a:stretch>
        </p:blipFill>
        <p:spPr bwMode="auto">
          <a:xfrm rot="5400000">
            <a:off x="2216136" y="2284402"/>
            <a:ext cx="2733675" cy="2022475"/>
          </a:xfrm>
          <a:prstGeom prst="hexagon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" name="Рисунок 4" descr="H:\DCIM\100OLYMP\PB121041.JPG"/>
          <p:cNvPicPr/>
          <p:nvPr/>
        </p:nvPicPr>
        <p:blipFill>
          <a:blip r:embed="rId3" cstate="print"/>
          <a:srcRect l="5836" t="17848" r="15221" b="17494"/>
          <a:stretch>
            <a:fillRect/>
          </a:stretch>
        </p:blipFill>
        <p:spPr bwMode="auto">
          <a:xfrm rot="5400000">
            <a:off x="94903" y="4191320"/>
            <a:ext cx="2790825" cy="2123440"/>
          </a:xfrm>
          <a:prstGeom prst="hexagon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" name="Рисунок 5" descr="G:\DCIM\100OLYMP\PB131064.JPG"/>
          <p:cNvPicPr/>
          <p:nvPr/>
        </p:nvPicPr>
        <p:blipFill>
          <a:blip r:embed="rId4" cstate="print"/>
          <a:srcRect t="22213" r="19171" b="21700"/>
          <a:stretch>
            <a:fillRect/>
          </a:stretch>
        </p:blipFill>
        <p:spPr bwMode="auto">
          <a:xfrm rot="5400000">
            <a:off x="6247462" y="2539356"/>
            <a:ext cx="2781300" cy="1845945"/>
          </a:xfrm>
          <a:prstGeom prst="hexagon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7" name="Рисунок 6" descr="H:\DCIM\100OLYMP\PB12104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317365" y="4398015"/>
            <a:ext cx="2609850" cy="1957705"/>
          </a:xfrm>
          <a:prstGeom prst="hexagon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u="sng" dirty="0" smtClean="0"/>
              <a:t>В центре «Сюжетно-ролевых игр»</a:t>
            </a:r>
            <a:r>
              <a:rPr lang="ru-RU" u="sng" dirty="0" smtClean="0"/>
              <a:t/>
            </a:r>
            <a:br>
              <a:rPr lang="ru-RU" u="sng" dirty="0" smtClean="0"/>
            </a:br>
            <a:endParaRPr lang="ru-RU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1071546"/>
            <a:ext cx="7372376" cy="5024454"/>
          </a:xfrm>
        </p:spPr>
        <p:txBody>
          <a:bodyPr/>
          <a:lstStyle/>
          <a:p>
            <a:pPr>
              <a:buNone/>
            </a:pPr>
            <a:r>
              <a:rPr lang="ru-RU" sz="1600" dirty="0" smtClean="0"/>
              <a:t>     оборудование и пособия размещены таким образом, чтобы дети могли легко подбирать игрушки, комбинировать их «под свои игровые творческие замыслы».  Приготовили атрибуты к сюжетно - ролевым играм: «Моя семья», «Армия», «Космонавты», «Пограничники». Дети переносят игровой материал в удобное для них место, для свободного построения игрового пространства. </a:t>
            </a:r>
            <a:endParaRPr lang="ru-RU" sz="1600" dirty="0"/>
          </a:p>
        </p:txBody>
      </p:sp>
      <p:pic>
        <p:nvPicPr>
          <p:cNvPr id="4" name="Рисунок 3" descr="C:\Users\FLAGMAN\Desktop\IMG_0696.JPG"/>
          <p:cNvPicPr/>
          <p:nvPr/>
        </p:nvPicPr>
        <p:blipFill>
          <a:blip r:embed="rId2" cstate="print"/>
          <a:srcRect l="34317" r="21264" b="16026"/>
          <a:stretch>
            <a:fillRect/>
          </a:stretch>
        </p:blipFill>
        <p:spPr bwMode="auto">
          <a:xfrm>
            <a:off x="4357686" y="3214687"/>
            <a:ext cx="3500462" cy="3643314"/>
          </a:xfrm>
          <a:prstGeom prst="snip2Diag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357166"/>
            <a:ext cx="8072494" cy="6500834"/>
          </a:xfrm>
        </p:spPr>
        <p:txBody>
          <a:bodyPr/>
          <a:lstStyle/>
          <a:p>
            <a:r>
              <a:rPr lang="ru-RU" sz="1800" u="sng" dirty="0" smtClean="0"/>
              <a:t>В центре «Если хочешь быть здоров!»</a:t>
            </a:r>
          </a:p>
          <a:p>
            <a:r>
              <a:rPr lang="ru-RU" sz="1600" dirty="0" smtClean="0"/>
              <a:t>Оборудование центра направлено на развитие физических качеств детей — ловкости, меткости, глазомера, быстроты реакции, силовых качеств. И способствует формированию у мальчиков, стремление быть сильными, смелыми, стать защитниками Родины,  а у девочек уважения к мальчикам, как к будущим защитникам Родины. Имеются атрибуты для русских народных подвижных игр.</a:t>
            </a:r>
            <a:endParaRPr lang="ru-RU" sz="1600" dirty="0"/>
          </a:p>
        </p:txBody>
      </p:sp>
      <p:pic>
        <p:nvPicPr>
          <p:cNvPr id="4" name="Рисунок 3" descr="G:\DCIM\100OLYMP\PB131079.JPG"/>
          <p:cNvPicPr/>
          <p:nvPr/>
        </p:nvPicPr>
        <p:blipFill>
          <a:blip r:embed="rId2" cstate="print"/>
          <a:srcRect l="14913" t="6838" r="21103" b="18376"/>
          <a:stretch>
            <a:fillRect/>
          </a:stretch>
        </p:blipFill>
        <p:spPr bwMode="auto">
          <a:xfrm>
            <a:off x="5929290" y="3933823"/>
            <a:ext cx="3214710" cy="2924177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" name="Рисунок 4" descr="G:\DCIM\100OLYMP\PB131078.JPG"/>
          <p:cNvPicPr/>
          <p:nvPr/>
        </p:nvPicPr>
        <p:blipFill>
          <a:blip r:embed="rId3" cstate="print"/>
          <a:srcRect l="19228" t="16056" r="21396" b="12676"/>
          <a:stretch>
            <a:fillRect/>
          </a:stretch>
        </p:blipFill>
        <p:spPr bwMode="auto">
          <a:xfrm>
            <a:off x="0" y="3643314"/>
            <a:ext cx="3138457" cy="2914652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" name="Рисунок 5" descr="G:\DCIM\100OLYMP\PB131086.JPG"/>
          <p:cNvPicPr/>
          <p:nvPr/>
        </p:nvPicPr>
        <p:blipFill>
          <a:blip r:embed="rId4"/>
          <a:srcRect l="20526" t="13248" r="27838" b="4060"/>
          <a:stretch>
            <a:fillRect/>
          </a:stretch>
        </p:blipFill>
        <p:spPr bwMode="auto">
          <a:xfrm>
            <a:off x="3071802" y="3171825"/>
            <a:ext cx="3067050" cy="3686175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571480"/>
            <a:ext cx="7300938" cy="5643602"/>
          </a:xfrm>
        </p:spPr>
        <p:txBody>
          <a:bodyPr/>
          <a:lstStyle/>
          <a:p>
            <a:r>
              <a:rPr lang="ru-RU" sz="1800" dirty="0" smtClean="0"/>
              <a:t>При составлении перспективного плана работы и разработки проектов использовала технологии:  А.Я. </a:t>
            </a:r>
            <a:r>
              <a:rPr lang="ru-RU" sz="1800" dirty="0" err="1" smtClean="0"/>
              <a:t>Ветохина</a:t>
            </a:r>
            <a:r>
              <a:rPr lang="ru-RU" sz="1800" dirty="0" smtClean="0"/>
              <a:t>, З.С.Дмитриенко «Нравственно-патриотическое воспитание детей дошкольного возраста»; О.Л.Князева, </a:t>
            </a:r>
            <a:r>
              <a:rPr lang="ru-RU" sz="1800" dirty="0" err="1" smtClean="0"/>
              <a:t>М.Д.Маханева</a:t>
            </a:r>
            <a:r>
              <a:rPr lang="ru-RU" sz="1800" dirty="0" smtClean="0"/>
              <a:t> «Приобщение к истокам русской народной культуры».   При этом акцент делается на воспитание любви к родному дому, родному краю, национальной культуре своего народа, родной природе.</a:t>
            </a:r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/>
          </a:p>
        </p:txBody>
      </p:sp>
      <p:pic>
        <p:nvPicPr>
          <p:cNvPr id="9" name="Рисунок 8" descr="C:\Users\FLAGMAN\Desktop\Технологии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3500438"/>
            <a:ext cx="4143404" cy="3065371"/>
          </a:xfrm>
          <a:prstGeom prst="round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7"/>
          <p:cNvSpPr>
            <a:spLocks noChangeArrowheads="1"/>
          </p:cNvSpPr>
          <p:nvPr/>
        </p:nvSpPr>
        <p:spPr bwMode="gray">
          <a:xfrm flipH="1">
            <a:off x="3071802" y="3286124"/>
            <a:ext cx="5643602" cy="747714"/>
          </a:xfrm>
          <a:prstGeom prst="homePlate">
            <a:avLst>
              <a:gd name="adj" fmla="val 25258"/>
            </a:avLst>
          </a:prstGeom>
          <a:gradFill rotWithShape="1">
            <a:gsLst>
              <a:gs pos="0">
                <a:srgbClr val="5491D4"/>
              </a:gs>
              <a:gs pos="100000">
                <a:srgbClr val="FFFFFF"/>
              </a:gs>
            </a:gsLst>
            <a:lin ang="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5491D4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 dirty="0" smtClean="0"/>
              <a:t>Родная улица, поселок</a:t>
            </a:r>
            <a:endParaRPr lang="ru-RU" sz="2800" b="1" dirty="0"/>
          </a:p>
        </p:txBody>
      </p:sp>
      <p:sp>
        <p:nvSpPr>
          <p:cNvPr id="4" name="AutoShape 60"/>
          <p:cNvSpPr>
            <a:spLocks noChangeArrowheads="1"/>
          </p:cNvSpPr>
          <p:nvPr/>
        </p:nvSpPr>
        <p:spPr bwMode="gray">
          <a:xfrm flipH="1">
            <a:off x="2285983" y="4429132"/>
            <a:ext cx="6434137" cy="714380"/>
          </a:xfrm>
          <a:prstGeom prst="homePlate">
            <a:avLst>
              <a:gd name="adj" fmla="val 44955"/>
            </a:avLst>
          </a:prstGeom>
          <a:gradFill rotWithShape="1">
            <a:gsLst>
              <a:gs pos="0">
                <a:srgbClr val="92D365"/>
              </a:gs>
              <a:gs pos="100000">
                <a:srgbClr val="FFFFFF"/>
              </a:gs>
            </a:gsLst>
            <a:lin ang="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2D365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 dirty="0" smtClean="0"/>
              <a:t>Семья</a:t>
            </a:r>
            <a:endParaRPr lang="ru-RU" sz="2800" b="1" dirty="0"/>
          </a:p>
        </p:txBody>
      </p:sp>
      <p:sp>
        <p:nvSpPr>
          <p:cNvPr id="5" name="AutoShape 54"/>
          <p:cNvSpPr>
            <a:spLocks noChangeArrowheads="1"/>
          </p:cNvSpPr>
          <p:nvPr/>
        </p:nvSpPr>
        <p:spPr bwMode="gray">
          <a:xfrm flipH="1">
            <a:off x="1428724" y="5500702"/>
            <a:ext cx="7286679" cy="785818"/>
          </a:xfrm>
          <a:prstGeom prst="homePlate">
            <a:avLst>
              <a:gd name="adj" fmla="val 42011"/>
            </a:avLst>
          </a:prstGeom>
          <a:gradFill rotWithShape="1">
            <a:gsLst>
              <a:gs pos="0">
                <a:srgbClr val="DDD923"/>
              </a:gs>
              <a:gs pos="100000">
                <a:srgbClr val="FFFFFF"/>
              </a:gs>
            </a:gsLst>
            <a:lin ang="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DDD923"/>
            </a:extrusionClr>
          </a:sp3d>
        </p:spPr>
        <p:txBody>
          <a:bodyPr wrap="none" anchor="ctr">
            <a:flatTx/>
          </a:bodyPr>
          <a:lstStyle/>
          <a:p>
            <a:r>
              <a:rPr lang="ru-RU" sz="3200" dirty="0"/>
              <a:t>      </a:t>
            </a:r>
            <a:r>
              <a:rPr lang="ru-RU" sz="2800" b="1" dirty="0" smtClean="0"/>
              <a:t>Детский сад</a:t>
            </a:r>
            <a:endParaRPr lang="ru-RU" sz="28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57200" y="274638"/>
            <a:ext cx="8229600" cy="706437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Модель системы работы по</a:t>
            </a:r>
            <a:endParaRPr lang="ru-RU" sz="2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патриотическому воспитанию:</a:t>
            </a:r>
            <a:endParaRPr lang="ru-RU" sz="2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174" name="Рисунок 6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5513" y="2259013"/>
            <a:ext cx="120967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67"/>
          <p:cNvSpPr>
            <a:spLocks noChangeArrowheads="1"/>
          </p:cNvSpPr>
          <p:nvPr/>
        </p:nvSpPr>
        <p:spPr bwMode="gray">
          <a:xfrm flipH="1">
            <a:off x="3571868" y="2357430"/>
            <a:ext cx="5143536" cy="676276"/>
          </a:xfrm>
          <a:prstGeom prst="homePlate">
            <a:avLst>
              <a:gd name="adj" fmla="val 39107"/>
            </a:avLst>
          </a:prstGeom>
          <a:gradFill rotWithShape="1">
            <a:gsLst>
              <a:gs pos="0">
                <a:srgbClr val="5491D4"/>
              </a:gs>
              <a:gs pos="100000">
                <a:srgbClr val="FFFFFF"/>
              </a:gs>
            </a:gsLst>
            <a:lin ang="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5491D4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 dirty="0"/>
              <a:t>Страна</a:t>
            </a:r>
            <a:r>
              <a:rPr lang="ru-RU" sz="2800" b="1" dirty="0" smtClean="0"/>
              <a:t>, столица, символика</a:t>
            </a:r>
            <a:endParaRPr lang="ru-RU" sz="2800" b="1" dirty="0"/>
          </a:p>
        </p:txBody>
      </p:sp>
      <p:sp>
        <p:nvSpPr>
          <p:cNvPr id="10" name="AutoShape 67"/>
          <p:cNvSpPr>
            <a:spLocks noChangeArrowheads="1"/>
          </p:cNvSpPr>
          <p:nvPr/>
        </p:nvSpPr>
        <p:spPr bwMode="gray">
          <a:xfrm flipH="1">
            <a:off x="5072066" y="1357298"/>
            <a:ext cx="3643338" cy="733440"/>
          </a:xfrm>
          <a:prstGeom prst="homePlate">
            <a:avLst>
              <a:gd name="adj" fmla="val 39092"/>
            </a:avLst>
          </a:prstGeom>
          <a:gradFill rotWithShape="1">
            <a:gsLst>
              <a:gs pos="0">
                <a:srgbClr val="5491D4"/>
              </a:gs>
              <a:gs pos="100000">
                <a:srgbClr val="FFFFFF"/>
              </a:gs>
            </a:gsLst>
            <a:lin ang="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5491D4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400" b="1" dirty="0"/>
              <a:t>Права и обязанности</a:t>
            </a:r>
          </a:p>
        </p:txBody>
      </p:sp>
      <p:pic>
        <p:nvPicPr>
          <p:cNvPr id="7178" name="Рисунок 3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3017205">
            <a:off x="566737" y="5165726"/>
            <a:ext cx="1204913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Рисунок 3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3017205">
            <a:off x="1611312" y="3984626"/>
            <a:ext cx="1204913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Рисунок 3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3017205">
            <a:off x="2206626" y="3065462"/>
            <a:ext cx="1204912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Рисунок 3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3017205">
            <a:off x="3090862" y="1987551"/>
            <a:ext cx="1204913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2" name="Рисунок 3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3017205">
            <a:off x="4089400" y="1181100"/>
            <a:ext cx="1204913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7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1285852" y="-357214"/>
            <a:ext cx="6929486" cy="1714512"/>
          </a:xfrm>
        </p:spPr>
        <p:txBody>
          <a:bodyPr/>
          <a:lstStyle/>
          <a:p>
            <a:pPr lvl="0" algn="ctr" eaLnBrk="1" hangingPunct="1"/>
            <a:r>
              <a:rPr lang="ru-RU" sz="2800" dirty="0" smtClean="0"/>
              <a:t>Детский сад</a:t>
            </a:r>
            <a:br>
              <a:rPr lang="ru-RU" sz="2800" dirty="0" smtClean="0"/>
            </a:br>
            <a:r>
              <a:rPr lang="ru-RU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Дети в садике живут, здесь играют и поют,</a:t>
            </a:r>
            <a:r>
              <a:rPr lang="ru-RU" b="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b="0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Здесь друзей себе находят, на прогулку с ними ходят.</a:t>
            </a:r>
            <a:r>
              <a:rPr lang="ru-RU" b="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b="0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Детский сад- второй наш дом, как тепло уютно в нем!</a:t>
            </a:r>
            <a:endParaRPr lang="ru-RU" dirty="0" smtClean="0"/>
          </a:p>
        </p:txBody>
      </p:sp>
      <p:pic>
        <p:nvPicPr>
          <p:cNvPr id="4" name="Содержимое 3" descr="E:\Фото ТЕРЕМОК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1500174"/>
            <a:ext cx="3571900" cy="2571768"/>
          </a:xfrm>
          <a:prstGeom prst="round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G:\DCIM\100OLYMP\P9040896.JPG"/>
          <p:cNvPicPr/>
          <p:nvPr/>
        </p:nvPicPr>
        <p:blipFill>
          <a:blip r:embed="rId3" cstate="print"/>
          <a:srcRect l="3910" t="10900" r="16114" b="17062"/>
          <a:stretch>
            <a:fillRect/>
          </a:stretch>
        </p:blipFill>
        <p:spPr bwMode="auto">
          <a:xfrm>
            <a:off x="357158" y="4143380"/>
            <a:ext cx="3714776" cy="2466980"/>
          </a:xfrm>
          <a:prstGeom prst="flowChartAlternateProcess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Рисунок 5" descr="G:\DCIM\100OLYMP\P9040893.JPG"/>
          <p:cNvPicPr/>
          <p:nvPr/>
        </p:nvPicPr>
        <p:blipFill>
          <a:blip r:embed="rId4" cstate="print"/>
          <a:srcRect l="11765" t="10784" r="12132" b="7353"/>
          <a:stretch>
            <a:fillRect/>
          </a:stretch>
        </p:blipFill>
        <p:spPr bwMode="auto">
          <a:xfrm>
            <a:off x="5357818" y="4143380"/>
            <a:ext cx="3500462" cy="2500306"/>
          </a:xfrm>
          <a:prstGeom prst="flowChartAlternateProcess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071538" y="0"/>
            <a:ext cx="642942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ъект 2"/>
          <p:cNvSpPr>
            <a:spLocks noGrp="1"/>
          </p:cNvSpPr>
          <p:nvPr>
            <p:ph idx="1"/>
          </p:nvPr>
        </p:nvSpPr>
        <p:spPr>
          <a:xfrm>
            <a:off x="285720" y="500042"/>
            <a:ext cx="8534430" cy="5786477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sz="2800" dirty="0" smtClean="0"/>
              <a:t>«Только тот, кто любит, ценит и уважает</a:t>
            </a:r>
          </a:p>
          <a:p>
            <a:pPr marL="0" indent="0">
              <a:buFontTx/>
              <a:buNone/>
            </a:pPr>
            <a:r>
              <a:rPr lang="ru-RU" sz="2800" dirty="0" smtClean="0"/>
              <a:t> накопленное и сохраненное </a:t>
            </a:r>
          </a:p>
          <a:p>
            <a:pPr marL="0" indent="0">
              <a:buFontTx/>
              <a:buNone/>
            </a:pPr>
            <a:r>
              <a:rPr lang="ru-RU" sz="2800" dirty="0" smtClean="0"/>
              <a:t>предшествующим поколением, может</a:t>
            </a:r>
          </a:p>
          <a:p>
            <a:pPr marL="0" indent="0">
              <a:buFontTx/>
              <a:buNone/>
            </a:pPr>
            <a:r>
              <a:rPr lang="ru-RU" sz="2800" dirty="0" smtClean="0"/>
              <a:t> любить Родину, узнать её, стать </a:t>
            </a:r>
          </a:p>
          <a:p>
            <a:pPr marL="0" indent="0">
              <a:buFontTx/>
              <a:buNone/>
            </a:pPr>
            <a:r>
              <a:rPr lang="ru-RU" sz="2800" dirty="0" smtClean="0"/>
              <a:t>подлинным патриотом!»</a:t>
            </a:r>
          </a:p>
          <a:p>
            <a:pPr marL="0" indent="0" algn="r">
              <a:buFontTx/>
              <a:buNone/>
            </a:pPr>
            <a:r>
              <a:rPr lang="ru-RU" dirty="0" smtClean="0"/>
              <a:t>                                                С.Михалков</a:t>
            </a:r>
          </a:p>
        </p:txBody>
      </p:sp>
      <p:pic>
        <p:nvPicPr>
          <p:cNvPr id="1027" name="Picture 3" descr="C:\Users\FLAGMAN\Documents\ПАТ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3057525"/>
            <a:ext cx="2714644" cy="38004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7901014" cy="1357322"/>
          </a:xfrm>
        </p:spPr>
        <p:txBody>
          <a:bodyPr/>
          <a:lstStyle/>
          <a:p>
            <a:pPr algn="ctr"/>
            <a:r>
              <a:rPr lang="ru-RU" sz="2800" dirty="0" smtClean="0"/>
              <a:t>Семья</a:t>
            </a:r>
            <a:br>
              <a:rPr lang="ru-RU" sz="2800" dirty="0" smtClean="0"/>
            </a:br>
            <a:r>
              <a:rPr lang="ru-RU" sz="1800" dirty="0" smtClean="0"/>
              <a:t>Что может быть семьи дороже, теплом встречает отчий дом,</a:t>
            </a:r>
            <a:br>
              <a:rPr lang="ru-RU" sz="1800" dirty="0" smtClean="0"/>
            </a:br>
            <a:r>
              <a:rPr lang="ru-RU" sz="1800" dirty="0" smtClean="0"/>
              <a:t>Здесь ждут тебя всегда с любовью и провожают в путь с добром.</a:t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FLAGMAN\Desktop\IMG_197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214554"/>
            <a:ext cx="4357718" cy="2828930"/>
          </a:xfrm>
          <a:prstGeom prst="snip1Rect">
            <a:avLst/>
          </a:prstGeom>
          <a:noFill/>
          <a:ln w="28575">
            <a:solidFill>
              <a:srgbClr val="7030A0"/>
            </a:solidFill>
          </a:ln>
        </p:spPr>
      </p:pic>
      <p:pic>
        <p:nvPicPr>
          <p:cNvPr id="6" name="Содержимое 5" descr="C:\Users\FLAGMAN\Desktop\IMG_2056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500438"/>
            <a:ext cx="4357686" cy="2972845"/>
          </a:xfrm>
          <a:prstGeom prst="snip1Rect">
            <a:avLst/>
          </a:prstGeom>
          <a:noFill/>
          <a:ln w="28575"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«Родная улица, поселок»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114668" cy="5065734"/>
          </a:xfrm>
        </p:spPr>
        <p:txBody>
          <a:bodyPr/>
          <a:lstStyle/>
          <a:p>
            <a:r>
              <a:rPr lang="ru-RU" dirty="0" smtClean="0"/>
              <a:t>Следующая ступенька воспитания - родной поселок… </a:t>
            </a:r>
          </a:p>
          <a:p>
            <a:r>
              <a:rPr lang="ru-RU" dirty="0" smtClean="0"/>
              <a:t>Старалась показать</a:t>
            </a:r>
          </a:p>
          <a:p>
            <a:r>
              <a:rPr lang="ru-RU" dirty="0" smtClean="0"/>
              <a:t> детям, что наш поселок славен своей историей, традициями, лучшими людьми, достопримечательностями. Важно, чтобы малая Родина предстала перед ребенком, как самое дорогое, красивое, неповторимое. И чтобы повзрослев, дети стали полезными своему поселку. А для этого надо много знать и уметь. Совершать дела на благо дома, поселка, а в дальнейшем и страны, в тех  или иных начинаниях.</a:t>
            </a:r>
            <a:endParaRPr lang="ru-RU" dirty="0"/>
          </a:p>
        </p:txBody>
      </p:sp>
      <p:pic>
        <p:nvPicPr>
          <p:cNvPr id="5" name="Рисунок 4" descr="C:\Users\admin\Desktop\Поселок\IMG_168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714752"/>
            <a:ext cx="4329113" cy="2857496"/>
          </a:xfrm>
          <a:prstGeom prst="round2Diag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" name="Содержимое 5" descr="C:\Users\FLAGMAN\Desktop\Малая Родина\PICT0242.JPG"/>
          <p:cNvPicPr>
            <a:picLocks noGrp="1"/>
          </p:cNvPicPr>
          <p:nvPr>
            <p:ph idx="1"/>
          </p:nvPr>
        </p:nvPicPr>
        <p:blipFill>
          <a:blip r:embed="rId3" cstate="print"/>
          <a:srcRect t="18449" b="12032"/>
          <a:stretch>
            <a:fillRect/>
          </a:stretch>
        </p:blipFill>
        <p:spPr bwMode="auto">
          <a:xfrm>
            <a:off x="3214678" y="0"/>
            <a:ext cx="5929322" cy="360425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829576" cy="1370000"/>
          </a:xfrm>
        </p:spPr>
        <p:txBody>
          <a:bodyPr/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Познакомились с историей военных лет, с людьми, которые погибли на полях битвы, защищая нашу Родину. Приняли активное участие в концертной программе поселка, посвященной э великому празднику Победы, на котором читали стихи, пели песни, танцевали.</a:t>
            </a:r>
            <a:endParaRPr lang="ru-RU" sz="1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FLAGMAN\Desktop\День Победы\IMG_2881.JPG"/>
          <p:cNvPicPr/>
          <p:nvPr/>
        </p:nvPicPr>
        <p:blipFill>
          <a:blip r:embed="rId2" cstate="print"/>
          <a:srcRect r="3303" b="15598"/>
          <a:stretch>
            <a:fillRect/>
          </a:stretch>
        </p:blipFill>
        <p:spPr bwMode="auto">
          <a:xfrm>
            <a:off x="500034" y="4514850"/>
            <a:ext cx="3752850" cy="2343150"/>
          </a:xfrm>
          <a:prstGeom prst="snip2Diag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" name="Содержимое 5" descr="C:\Users\FLAGMAN\Desktop\День Победы\IMG_2882.JPG"/>
          <p:cNvPicPr>
            <a:picLocks noGrp="1"/>
          </p:cNvPicPr>
          <p:nvPr>
            <p:ph idx="1"/>
          </p:nvPr>
        </p:nvPicPr>
        <p:blipFill>
          <a:blip r:embed="rId3" cstate="print"/>
          <a:srcRect b="16416"/>
          <a:stretch>
            <a:fillRect/>
          </a:stretch>
        </p:blipFill>
        <p:spPr bwMode="auto">
          <a:xfrm>
            <a:off x="5072066" y="4439618"/>
            <a:ext cx="3786214" cy="2418382"/>
          </a:xfrm>
          <a:prstGeom prst="snip2Diag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7" name="Рисунок 6" descr="G:\DSC_0067.JPG"/>
          <p:cNvPicPr/>
          <p:nvPr/>
        </p:nvPicPr>
        <p:blipFill>
          <a:blip r:embed="rId4" cstate="print"/>
          <a:srcRect l="22129" r="20783" b="41026"/>
          <a:stretch>
            <a:fillRect/>
          </a:stretch>
        </p:blipFill>
        <p:spPr bwMode="auto">
          <a:xfrm>
            <a:off x="4786314" y="1785926"/>
            <a:ext cx="3748090" cy="2428892"/>
          </a:xfrm>
          <a:prstGeom prst="snip2Diag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8" name="Рисунок 7" descr="C:\Users\FLAGMAN\Desktop\День Победы\IMG_286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1785926"/>
            <a:ext cx="3571900" cy="2500330"/>
          </a:xfrm>
          <a:prstGeom prst="snip2Diag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3008313" cy="1162050"/>
          </a:xfrm>
        </p:spPr>
        <p:txBody>
          <a:bodyPr/>
          <a:lstStyle/>
          <a:p>
            <a:r>
              <a:rPr lang="ru-RU" dirty="0" smtClean="0"/>
              <a:t>Страна, её столица, символика.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142984"/>
            <a:ext cx="4543428" cy="4983179"/>
          </a:xfrm>
        </p:spPr>
        <p:txBody>
          <a:bodyPr/>
          <a:lstStyle/>
          <a:p>
            <a:r>
              <a:rPr lang="ru-RU" dirty="0" smtClean="0"/>
              <a:t>Теме «Россия-Родина моя»  посвятила большую часть времени, потому что эта тема наиболее сложна для понятия 4-6 летнего ребенка.</a:t>
            </a:r>
          </a:p>
          <a:p>
            <a:r>
              <a:rPr lang="ru-RU" dirty="0" smtClean="0"/>
              <a:t>Дошкольник, прежде всего, должен осознать себя неотъемлемой частью своей малой Родины, потом гражданином России, и только потом жителем планеты Земля. Постепенно подводила ребенка к пониманию того, что у каждого россиянина есть своя малая Родина — поселок, привязанность к</a:t>
            </a:r>
            <a:r>
              <a:rPr lang="ru-RU" i="1" dirty="0" smtClean="0"/>
              <a:t> </a:t>
            </a:r>
            <a:r>
              <a:rPr lang="ru-RU" dirty="0" smtClean="0"/>
              <a:t>которому он испытывает с детства, и вместе с ним — большая Родина  - Российская Федерация.</a:t>
            </a:r>
          </a:p>
          <a:p>
            <a:r>
              <a:rPr lang="ru-RU" dirty="0" smtClean="0"/>
              <a:t>Работая в этом направлении,  знакомила детей со своей страной, столицей, символикой.</a:t>
            </a:r>
          </a:p>
          <a:p>
            <a:r>
              <a:rPr lang="ru-RU" dirty="0" smtClean="0"/>
              <a:t>Провела открытое занятие на районной методической неделе: «Моя Родина- Россия» в форме КВН, на котором дети показали обширные знания, что было отмечено гостями и педагогами.</a:t>
            </a:r>
          </a:p>
          <a:p>
            <a:endParaRPr lang="ru-RU" dirty="0"/>
          </a:p>
        </p:txBody>
      </p:sp>
      <p:pic>
        <p:nvPicPr>
          <p:cNvPr id="5" name="Рисунок 4" descr="C:\Users\FLAGMAN\Desktop\IMG_25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357166"/>
            <a:ext cx="3429024" cy="2847979"/>
          </a:xfrm>
          <a:prstGeom prst="flowChartAlternateProcess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Содержимое 5" descr="C:\Users\FLAGMAN\Desktop\Открыте занятия\Открытое занятие фото\P2190258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3500438"/>
            <a:ext cx="3571900" cy="3092600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Конкурс чтецов «У каждого в душе своя Россия»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Организовали и провели конкурс чтецов «У каждого в душе своя Россия». Дети выразительно и душевно читали стихи о Родине.  Наша группа заняла 2 место.</a:t>
            </a:r>
          </a:p>
          <a:p>
            <a:endParaRPr lang="ru-RU" dirty="0"/>
          </a:p>
        </p:txBody>
      </p:sp>
      <p:pic>
        <p:nvPicPr>
          <p:cNvPr id="5" name="Рисунок 4" descr="C:\Users\FLAGMAN\Desktop\пат\P129012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4572008"/>
            <a:ext cx="3214710" cy="250063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6" name="Рисунок 5" descr="C:\Users\FLAGMAN\Desktop\пат\P12901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2643182"/>
            <a:ext cx="3643338" cy="2362203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7" name="Содержимое 6" descr="C:\Users\FLAGMAN\Desktop\пат\P1290125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0"/>
            <a:ext cx="4071966" cy="2859843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8" name="Рисунок 7" descr="C:\Users\FLAGMAN\Desktop\пат\P129012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28" y="3714752"/>
            <a:ext cx="3143272" cy="314324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258072" cy="512744"/>
          </a:xfrm>
        </p:spPr>
        <p:txBody>
          <a:bodyPr/>
          <a:lstStyle/>
          <a:p>
            <a:pPr algn="ctr"/>
            <a:r>
              <a:rPr lang="ru-RU" sz="2400" dirty="0" smtClean="0"/>
              <a:t>Права и обязанности 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857233"/>
            <a:ext cx="8186766" cy="3429024"/>
          </a:xfrm>
        </p:spPr>
        <p:txBody>
          <a:bodyPr/>
          <a:lstStyle/>
          <a:p>
            <a:r>
              <a:rPr lang="ru-RU" dirty="0" smtClean="0"/>
              <a:t>         Правовое воспитание — еще один путь воспитания патриотических чувств ребенка. Дети должны знать о своих правах, уважать права других людей и выполнять свои обязанности.</a:t>
            </a:r>
          </a:p>
          <a:p>
            <a:r>
              <a:rPr lang="ru-RU" dirty="0" smtClean="0"/>
              <a:t>      Использовала в работе с детьми дидактические игры, читали художественные произведения на патриотическую тематику, решали проблемные задачи и искали решения, наблюдали за отношениями близких людей друг к другу, что радует и огорчает друзей и близких, смотрели видеоролики, драматизировали сказки, отгадывали загадки, ребусы, решали кроссворды.</a:t>
            </a:r>
          </a:p>
          <a:p>
            <a:r>
              <a:rPr lang="ru-RU" dirty="0" smtClean="0"/>
              <a:t>       В ходе проведенной работы знакомила детей с такими правами, как право жить и воспитываться в семье, право на имя, фамилию, отчество, право на охрану здоровья, право на воспитание в образовательных учреждениях, право быть гражданином своей страны. Тем самым расширяла их представление о собственном месте в обществе, воспитывала патриотические чувства.</a:t>
            </a:r>
          </a:p>
          <a:p>
            <a:endParaRPr lang="ru-RU" dirty="0"/>
          </a:p>
        </p:txBody>
      </p:sp>
      <p:pic>
        <p:nvPicPr>
          <p:cNvPr id="4098" name="Picture 2" descr="C:\Users\FLAGMAN\Documents\пат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4214818"/>
            <a:ext cx="3143272" cy="2379369"/>
          </a:xfrm>
          <a:prstGeom prst="round2Same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4099" name="Picture 3" descr="C:\Users\FLAGMAN\Documents\пат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429132"/>
            <a:ext cx="1643074" cy="2190766"/>
          </a:xfrm>
          <a:prstGeom prst="round2Same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4100" name="Picture 4" descr="C:\Users\FLAGMAN\Documents\пат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4281948"/>
            <a:ext cx="1714512" cy="2366026"/>
          </a:xfrm>
          <a:prstGeom prst="round2SameRect">
            <a:avLst/>
          </a:prstGeom>
          <a:noFill/>
          <a:ln w="3810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Мониторинг по патриотическому воспитанию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714348" y="1571612"/>
          <a:ext cx="7858180" cy="5000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186766" cy="584182"/>
          </a:xfrm>
        </p:spPr>
        <p:txBody>
          <a:bodyPr/>
          <a:lstStyle/>
          <a:p>
            <a:r>
              <a:rPr lang="ru-RU" dirty="0" smtClean="0"/>
              <a:t>                               РЕЗУЛЬТАТЫ: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785795"/>
            <a:ext cx="8186766" cy="3857652"/>
          </a:xfrm>
        </p:spPr>
        <p:txBody>
          <a:bodyPr/>
          <a:lstStyle/>
          <a:p>
            <a:r>
              <a:rPr lang="ru-RU" dirty="0" smtClean="0"/>
              <a:t>- значительно возрос уровень сформированных нравственно - патриотических знаний и правильного отношения к миру, стране, природе у дошкольников, показавших в начале года низкие результаты;</a:t>
            </a:r>
          </a:p>
          <a:p>
            <a:r>
              <a:rPr lang="ru-RU" dirty="0" smtClean="0"/>
              <a:t>- на НОД по патриотическому воспитанию дети стали более внимательными, они с интересом слушают рассказы о Родине, задают много  интересующих их вопросов;</a:t>
            </a:r>
          </a:p>
          <a:p>
            <a:r>
              <a:rPr lang="ru-RU" dirty="0" smtClean="0"/>
              <a:t>- с удовольствием рассказывают о семье, традициях;</a:t>
            </a:r>
          </a:p>
          <a:p>
            <a:r>
              <a:rPr lang="ru-RU" dirty="0" smtClean="0"/>
              <a:t>- хорошо знают свое имя, фамилию, пол, возраст, положительно оценивают себя, проявляют доверие к миру;</a:t>
            </a:r>
          </a:p>
          <a:p>
            <a:r>
              <a:rPr lang="ru-RU" dirty="0" smtClean="0"/>
              <a:t>- проявляют любовь к родителям, родному дому, семье;</a:t>
            </a:r>
          </a:p>
          <a:p>
            <a:r>
              <a:rPr lang="ru-RU" dirty="0" smtClean="0"/>
              <a:t>- уважительно относятся к человеку и результатам его труда;</a:t>
            </a:r>
          </a:p>
          <a:p>
            <a:r>
              <a:rPr lang="ru-RU" dirty="0" smtClean="0"/>
              <a:t>- стали внимательны к эмоциональному состоянию других, проявляют сочувствие, активно выражают готовность помочь;</a:t>
            </a:r>
          </a:p>
          <a:p>
            <a:r>
              <a:rPr lang="ru-RU" dirty="0" smtClean="0"/>
              <a:t>- интересуются предметным и социальным миром, имеют представление о том, «что хорошо и что плохо», в оценке поступков опираются на нравственные представления.</a:t>
            </a:r>
          </a:p>
          <a:p>
            <a:endParaRPr lang="ru-RU" dirty="0"/>
          </a:p>
        </p:txBody>
      </p:sp>
      <p:pic>
        <p:nvPicPr>
          <p:cNvPr id="5122" name="Picture 2" descr="C:\Users\FLAGMAN\Documents\пат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4786322"/>
            <a:ext cx="2476500" cy="2071678"/>
          </a:xfrm>
          <a:prstGeom prst="round2Diag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5123" name="Picture 3" descr="C:\Users\FLAGMAN\Documents\пат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786322"/>
            <a:ext cx="2771775" cy="2071678"/>
          </a:xfrm>
          <a:prstGeom prst="round2Diag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5124" name="Picture 4" descr="C:\Users\FLAGMAN\Documents\пат1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4786322"/>
            <a:ext cx="2714625" cy="2071678"/>
          </a:xfrm>
          <a:prstGeom prst="round2DiagRect">
            <a:avLst/>
          </a:prstGeom>
          <a:noFill/>
          <a:ln w="38100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0"/>
            <a:ext cx="7239000" cy="1857364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Работа с родителями</a:t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sz="1600" dirty="0" smtClean="0"/>
              <a:t>Для патриотического становления личности дошкольников вела активную пропаганду среди родителей.</a:t>
            </a:r>
            <a:br>
              <a:rPr lang="ru-RU" sz="1600" dirty="0" smtClean="0"/>
            </a:br>
            <a:endParaRPr lang="ru-RU" sz="1600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1714488"/>
            <a:ext cx="7215238" cy="4786346"/>
          </a:xfrm>
        </p:spPr>
        <p:txBody>
          <a:bodyPr/>
          <a:lstStyle/>
          <a:p>
            <a:endParaRPr lang="ru-RU" sz="1000" dirty="0" smtClean="0"/>
          </a:p>
          <a:p>
            <a:pPr>
              <a:buNone/>
            </a:pPr>
            <a:r>
              <a:rPr lang="ru-RU" sz="1800" b="1" dirty="0" smtClean="0"/>
              <a:t> </a:t>
            </a:r>
            <a:endParaRPr lang="ru-RU" sz="1800" dirty="0" smtClean="0"/>
          </a:p>
          <a:p>
            <a:pPr>
              <a:buNone/>
            </a:pPr>
            <a:r>
              <a:rPr lang="ru-RU" sz="1800" dirty="0" smtClean="0"/>
              <a:t> </a:t>
            </a:r>
          </a:p>
          <a:p>
            <a:pPr>
              <a:buNone/>
            </a:pPr>
            <a:r>
              <a:rPr lang="ru-RU" sz="1000" dirty="0" smtClean="0"/>
              <a:t> </a:t>
            </a:r>
          </a:p>
          <a:p>
            <a:pPr>
              <a:buNone/>
            </a:pPr>
            <a:r>
              <a:rPr lang="ru-RU" sz="1000" dirty="0" smtClean="0"/>
              <a:t> </a:t>
            </a:r>
          </a:p>
        </p:txBody>
      </p:sp>
      <p:pic>
        <p:nvPicPr>
          <p:cNvPr id="4" name="Рисунок 3" descr="C:\Users\FLAGMAN\Desktop\IMG_25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000372"/>
            <a:ext cx="4357718" cy="3357569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Рисунок 5" descr="C:\Users\FLAGMAN\Desktop\День Победы\IMG_2860.JPG"/>
          <p:cNvPicPr/>
          <p:nvPr/>
        </p:nvPicPr>
        <p:blipFill>
          <a:blip r:embed="rId3" cstate="print"/>
          <a:srcRect b="16522"/>
          <a:stretch>
            <a:fillRect/>
          </a:stretch>
        </p:blipFill>
        <p:spPr bwMode="auto">
          <a:xfrm>
            <a:off x="4714876" y="3000372"/>
            <a:ext cx="4214842" cy="3367095"/>
          </a:xfrm>
          <a:prstGeom prst="round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57224" y="1357298"/>
            <a:ext cx="7715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Совместно с детьми и родителями изготавливали сувениры для ветеранов Великой Отечественной войны. Гости праздника, а это были Дети войны, со слезами на глазах и словами благодарности принимали от детей подарки.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Для реализации проекта «Юный пешеход», родители изготовили разнообразные макеты домов, светофоры и дорожные знаки, так как они сами заинтересованы в безопасности своих детей.</a:t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4" name="Содержимое 3" descr="C:\Users\admin\Desktop\ФОТО НАТАША\PA200960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285992"/>
            <a:ext cx="4071966" cy="3214710"/>
          </a:xfrm>
          <a:prstGeom prst="round2Diag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5" name="Рисунок 4" descr="C:\Users\admin\Desktop\Фото отчет\SAM_61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429000"/>
            <a:ext cx="4224346" cy="3171831"/>
          </a:xfrm>
          <a:prstGeom prst="round2Diag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14290"/>
            <a:ext cx="7372376" cy="857256"/>
          </a:xfrm>
        </p:spPr>
        <p:txBody>
          <a:bodyPr/>
          <a:lstStyle/>
          <a:p>
            <a:pPr algn="l"/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                                   </a:t>
            </a:r>
            <a:r>
              <a:rPr lang="ru-RU" sz="2400" dirty="0" smtClean="0"/>
              <a:t>Актуальность</a:t>
            </a:r>
            <a:r>
              <a:rPr lang="ru-RU" sz="1200" dirty="0" smtClean="0"/>
              <a:t> </a:t>
            </a:r>
            <a:br>
              <a:rPr lang="ru-RU" sz="1200" dirty="0" smtClean="0"/>
            </a:br>
            <a:r>
              <a:rPr lang="ru-RU" sz="1400" dirty="0" smtClean="0"/>
              <a:t>Дошкольный возраст – фундамент общего развития ребенка, стартовый период </a:t>
            </a:r>
            <a:br>
              <a:rPr lang="ru-RU" sz="1400" dirty="0" smtClean="0"/>
            </a:br>
            <a:r>
              <a:rPr lang="ru-RU" sz="1400" dirty="0" smtClean="0"/>
              <a:t>всех высоких человеческих начал. Закладываемое в это время эмоциональное отношение к жизни и людям, развитие патриотических чувств оставляют след на все дальнейшее поведение и образ мыслей человека. В дошкольном возрасте у детей стремительно развиваются общечеловеческие ценности: любовь к родителям и семье, близким людям, родному месту, где он вырос, и, безусловно к Родине. </a:t>
            </a:r>
            <a:br>
              <a:rPr lang="ru-RU" sz="1400" dirty="0" smtClean="0"/>
            </a:br>
            <a:r>
              <a:rPr lang="ru-RU" sz="1400" dirty="0" smtClean="0"/>
              <a:t>Первые годы жизни ребенка – важный этап его воспитания. В этот период начинают развиваться те чувства, черты характера, которые незримо уже связывают его со своим народом, своей страной и в значительной мере определяют последующий путь жизни. Корни этого влияния – в языке своего народа, который усваивает ребенок. В песнях, музыке, в играх, и игрушках, которыми он забавляется, впечатлениях природы родного края, труда, быта, нравов и обычаев людей, среди которых он живет.</a:t>
            </a:r>
            <a:br>
              <a:rPr lang="ru-RU" sz="1400" dirty="0" smtClean="0"/>
            </a:br>
            <a:endParaRPr lang="ru-RU" sz="1400" dirty="0"/>
          </a:p>
        </p:txBody>
      </p:sp>
      <p:pic>
        <p:nvPicPr>
          <p:cNvPr id="2050" name="Picture 2" descr="C:\Users\FLAGMAN\Documents\ПАТ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4214818"/>
            <a:ext cx="2428892" cy="2428892"/>
          </a:xfrm>
          <a:prstGeom prst="round2DiagRect">
            <a:avLst/>
          </a:prstGeom>
          <a:noFill/>
          <a:ln w="38100"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G:\DCIM\100OLYMP\P6010446.JPG"/>
          <p:cNvPicPr>
            <a:picLocks noGrp="1"/>
          </p:cNvPicPr>
          <p:nvPr>
            <p:ph idx="1"/>
          </p:nvPr>
        </p:nvPicPr>
        <p:blipFill>
          <a:blip r:embed="rId2" cstate="print"/>
          <a:srcRect b="24471"/>
          <a:stretch>
            <a:fillRect/>
          </a:stretch>
        </p:blipFill>
        <p:spPr bwMode="auto">
          <a:xfrm>
            <a:off x="4143372" y="3500438"/>
            <a:ext cx="5000628" cy="3357562"/>
          </a:xfrm>
          <a:prstGeom prst="round2Same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5" name="Рисунок 4" descr="C:\Users\admin\Desktop\Приложение к портфолио1\Осенний бал\PA3108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14488"/>
            <a:ext cx="4630420" cy="3476625"/>
          </a:xfrm>
          <a:prstGeom prst="round2Same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142976" y="0"/>
            <a:ext cx="671517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bg1"/>
                </a:solidFill>
              </a:rPr>
              <a:t>Совместные праздники «Милой мамочке моей это поздравление…», «Бравые солдаты»,  «День защиты детей» доставили много радости гостям и детям.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bg1"/>
                </a:solidFill>
              </a:rPr>
              <a:t>А, как тепло отзывались родители и гости, побывав на развлечениях и праздниках: «День Смеха», «Веселая Масленица», «Пасхальный звон» и т.д.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FLAGMAN\Desktop\IMG_190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285728"/>
            <a:ext cx="5116484" cy="3113116"/>
          </a:xfrm>
          <a:prstGeom prst="round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5" name="Рисунок 4" descr="G:\DCIM\100OLYMP\PB131070.JPG"/>
          <p:cNvPicPr/>
          <p:nvPr/>
        </p:nvPicPr>
        <p:blipFill>
          <a:blip r:embed="rId3" cstate="print"/>
          <a:srcRect b="14444"/>
          <a:stretch>
            <a:fillRect/>
          </a:stretch>
        </p:blipFill>
        <p:spPr bwMode="auto">
          <a:xfrm>
            <a:off x="4362450" y="3786190"/>
            <a:ext cx="4781550" cy="2857500"/>
          </a:xfrm>
          <a:prstGeom prst="round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57158" y="642918"/>
            <a:ext cx="285752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Организованы выставки совместного творчества детей и родителей: «Любимое занятие вашей семьи», «Мой папа – умелец» ( поделки военной техники из бросового материала), «Загадочный космос», «Роспись пасхального яйца», «Этот День Победы», «Моя родная улица».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 txBox="1">
            <a:spLocks noChangeArrowheads="1"/>
          </p:cNvSpPr>
          <p:nvPr/>
        </p:nvSpPr>
        <p:spPr bwMode="auto">
          <a:xfrm>
            <a:off x="395288" y="36513"/>
            <a:ext cx="82296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500034" y="428604"/>
            <a:ext cx="821537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 дальнейшем я намерена помогать детям, открывать историческое прошлое и настоящее нашей Родины. Важно, чтобы у ребенка проявлялась гражданственность в чувствах, в сознании, в поведении.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 descr="C:\Users\FLAGMAN\Documents\3f13db2753d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3303603"/>
            <a:ext cx="4429156" cy="3554397"/>
          </a:xfrm>
          <a:prstGeom prst="round2Diag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7239000" cy="600060"/>
          </a:xfrm>
        </p:spPr>
        <p:txBody>
          <a:bodyPr/>
          <a:lstStyle/>
          <a:p>
            <a:r>
              <a:rPr lang="ru-RU" sz="2400" dirty="0" smtClean="0"/>
              <a:t>ЦЕЛЬ: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90600" y="1142984"/>
            <a:ext cx="7239000" cy="5715016"/>
          </a:xfrm>
        </p:spPr>
        <p:txBody>
          <a:bodyPr/>
          <a:lstStyle/>
          <a:p>
            <a:r>
              <a:rPr lang="ru-RU" sz="2800" dirty="0" smtClean="0"/>
              <a:t>Формировать у дошкольников отношения высокой, духовной нравственности с активной жизненной позицией, направленной на сохранение и приумножение достижений своего Отечества.</a:t>
            </a:r>
          </a:p>
          <a:p>
            <a:endParaRPr lang="ru-RU" sz="2800" dirty="0"/>
          </a:p>
        </p:txBody>
      </p:sp>
      <p:pic>
        <p:nvPicPr>
          <p:cNvPr id="3077" name="Picture 5" descr="C:\Users\FLAGMAN\Documents\пат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3857628"/>
            <a:ext cx="2928958" cy="2782510"/>
          </a:xfrm>
          <a:prstGeom prst="round2SameRect">
            <a:avLst/>
          </a:prstGeom>
          <a:noFill/>
          <a:ln w="38100">
            <a:solidFill>
              <a:srgbClr val="0066CC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endParaRPr lang="ru-RU" sz="2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222" name="AutoShape 11"/>
          <p:cNvSpPr>
            <a:spLocks noChangeArrowheads="1"/>
          </p:cNvSpPr>
          <p:nvPr/>
        </p:nvSpPr>
        <p:spPr bwMode="gray">
          <a:xfrm>
            <a:off x="1142976" y="1000108"/>
            <a:ext cx="6929486" cy="5857892"/>
          </a:xfrm>
          <a:prstGeom prst="roundRect">
            <a:avLst>
              <a:gd name="adj" fmla="val 0"/>
            </a:avLst>
          </a:prstGeom>
          <a:solidFill>
            <a:srgbClr val="CCFF66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6FC5E3"/>
            </a:extrusionClr>
          </a:sp3d>
        </p:spPr>
        <p:txBody>
          <a:bodyPr wrap="none" anchor="ctr">
            <a:flatTx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оспитание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 ребёнка любви</a:t>
            </a:r>
          </a:p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и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привязанности к своей</a:t>
            </a:r>
          </a:p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семье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дому,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детскому саду, поселку;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ормирование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бережного</a:t>
            </a:r>
          </a:p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отношения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природе и всему живому;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* Воспитание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уважения к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труду;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чувства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ответственности и гордости </a:t>
            </a:r>
          </a:p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за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достижения страны;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Развитие интереса к русским </a:t>
            </a:r>
          </a:p>
          <a:p>
            <a:pPr marL="285750" indent="-285750"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традициям и промыслам; 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Знакомство с символикой России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(герб, флаг, гимн);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Формирование элементарных</a:t>
            </a:r>
          </a:p>
          <a:p>
            <a:pPr marL="285750" indent="-285750"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знаний  о правах человека.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57200" y="274638"/>
            <a:ext cx="8229600" cy="706437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ЗАДАЧИ:</a:t>
            </a:r>
            <a:endParaRPr lang="ru-RU" sz="36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6513"/>
            <a:ext cx="8229600" cy="792162"/>
          </a:xfrm>
        </p:spPr>
        <p:txBody>
          <a:bodyPr/>
          <a:lstStyle/>
          <a:p>
            <a:pPr eaLnBrk="1" hangingPunct="1"/>
            <a:r>
              <a:rPr lang="ru-RU" sz="2400" dirty="0" smtClean="0"/>
              <a:t>Содержание работы по патриотическому воспитанию строится на принципах:</a:t>
            </a:r>
            <a:endParaRPr lang="en-US" sz="2400" dirty="0" smtClean="0"/>
          </a:p>
        </p:txBody>
      </p:sp>
      <p:sp>
        <p:nvSpPr>
          <p:cNvPr id="9219" name="AutoShape 5">
            <a:hlinkClick r:id="rId3" action="ppaction://hlinkfile"/>
          </p:cNvPr>
          <p:cNvSpPr>
            <a:spLocks noChangeArrowheads="1"/>
          </p:cNvSpPr>
          <p:nvPr/>
        </p:nvSpPr>
        <p:spPr bwMode="gray">
          <a:xfrm>
            <a:off x="1214414" y="3071810"/>
            <a:ext cx="7286676" cy="644529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D09F76"/>
              </a:gs>
              <a:gs pos="100000">
                <a:schemeClr val="folHlink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b="1" dirty="0">
                <a:latin typeface="Calibri" pitchFamily="34" charset="0"/>
              </a:rPr>
              <a:t>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4.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Целостность.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220" name="AutoShape 6">
            <a:hlinkClick r:id="rId4" action="ppaction://hlinkfile"/>
          </p:cNvPr>
          <p:cNvSpPr>
            <a:spLocks noChangeArrowheads="1"/>
          </p:cNvSpPr>
          <p:nvPr/>
        </p:nvSpPr>
        <p:spPr bwMode="gray">
          <a:xfrm>
            <a:off x="1285852" y="2285992"/>
            <a:ext cx="7178702" cy="57150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CBA773"/>
              </a:gs>
              <a:gs pos="100000">
                <a:schemeClr val="accent1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ru-RU" b="1" dirty="0"/>
              <a:t> </a:t>
            </a:r>
            <a:r>
              <a:rPr lang="ru-RU" b="1" dirty="0" smtClean="0"/>
              <a:t>3.Непрерывность.</a:t>
            </a:r>
            <a:endParaRPr lang="ru-RU" sz="1600" b="1" dirty="0"/>
          </a:p>
        </p:txBody>
      </p:sp>
      <p:sp>
        <p:nvSpPr>
          <p:cNvPr id="9221" name="AutoShape 7">
            <a:hlinkClick r:id="rId5" action="ppaction://hlinkfile"/>
          </p:cNvPr>
          <p:cNvSpPr>
            <a:spLocks noChangeArrowheads="1"/>
          </p:cNvSpPr>
          <p:nvPr/>
        </p:nvSpPr>
        <p:spPr bwMode="gray">
          <a:xfrm>
            <a:off x="1285852" y="1571612"/>
            <a:ext cx="7262840" cy="500066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ACD90"/>
              </a:gs>
              <a:gs pos="100000">
                <a:schemeClr val="folHlink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ru-RU" b="1" dirty="0" smtClean="0"/>
              <a:t>2. Доступность. </a:t>
            </a:r>
            <a:endParaRPr lang="ru-RU" b="1" dirty="0"/>
          </a:p>
        </p:txBody>
      </p:sp>
      <p:sp>
        <p:nvSpPr>
          <p:cNvPr id="9222" name="AutoShape 8">
            <a:hlinkClick r:id="rId6" action="ppaction://hlinkfile"/>
          </p:cNvPr>
          <p:cNvSpPr>
            <a:spLocks noChangeArrowheads="1"/>
          </p:cNvSpPr>
          <p:nvPr/>
        </p:nvSpPr>
        <p:spPr bwMode="gray">
          <a:xfrm>
            <a:off x="1285852" y="857232"/>
            <a:ext cx="7143800" cy="57150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DA8F"/>
              </a:gs>
              <a:gs pos="100000">
                <a:schemeClr val="accent1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ru-RU" b="1" dirty="0"/>
              <a:t> 1. </a:t>
            </a:r>
            <a:r>
              <a:rPr lang="ru-RU" b="1" dirty="0" smtClean="0"/>
              <a:t>Регионализация патриотического воспитания.</a:t>
            </a:r>
            <a:endParaRPr lang="ru-RU" b="1" dirty="0"/>
          </a:p>
        </p:txBody>
      </p:sp>
      <p:pic>
        <p:nvPicPr>
          <p:cNvPr id="9223" name="Рисунок 57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596" y="857232"/>
            <a:ext cx="5810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Прямоугольник 1"/>
          <p:cNvSpPr>
            <a:spLocks noChangeArrowheads="1"/>
          </p:cNvSpPr>
          <p:nvPr/>
        </p:nvSpPr>
        <p:spPr bwMode="auto">
          <a:xfrm>
            <a:off x="2670175" y="3244850"/>
            <a:ext cx="249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.</a:t>
            </a:r>
          </a:p>
        </p:txBody>
      </p:sp>
      <p:sp>
        <p:nvSpPr>
          <p:cNvPr id="9225" name="AutoShape 5">
            <a:hlinkClick r:id="rId3" action="ppaction://hlinkfile"/>
          </p:cNvPr>
          <p:cNvSpPr>
            <a:spLocks noChangeArrowheads="1"/>
          </p:cNvSpPr>
          <p:nvPr/>
        </p:nvSpPr>
        <p:spPr bwMode="gray">
          <a:xfrm>
            <a:off x="1214414" y="5429264"/>
            <a:ext cx="7358114" cy="500066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D09F76"/>
              </a:gs>
              <a:gs pos="100000">
                <a:schemeClr val="folHlink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b="1" dirty="0" smtClean="0"/>
              <a:t>7.Стимулирование активности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9226" name="AutoShape 5">
            <a:hlinkClick r:id="rId3" action="ppaction://hlinkfile"/>
          </p:cNvPr>
          <p:cNvSpPr>
            <a:spLocks noChangeArrowheads="1"/>
          </p:cNvSpPr>
          <p:nvPr/>
        </p:nvSpPr>
        <p:spPr bwMode="gray">
          <a:xfrm>
            <a:off x="1214414" y="3929066"/>
            <a:ext cx="7286676" cy="642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D09F76"/>
              </a:gs>
              <a:gs pos="100000">
                <a:schemeClr val="folHlink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b="1" dirty="0">
                <a:latin typeface="Calibri" pitchFamily="34" charset="0"/>
              </a:rPr>
              <a:t> </a:t>
            </a:r>
          </a:p>
          <a:p>
            <a:r>
              <a:rPr lang="ru-RU" b="1" dirty="0" smtClean="0"/>
              <a:t>5. Научность.</a:t>
            </a:r>
            <a:endParaRPr lang="ru-RU" dirty="0"/>
          </a:p>
          <a:p>
            <a:r>
              <a:rPr lang="ru-RU" b="1" dirty="0">
                <a:latin typeface="Calibri" pitchFamily="34" charset="0"/>
              </a:rPr>
              <a:t>.</a:t>
            </a:r>
          </a:p>
        </p:txBody>
      </p:sp>
      <p:sp>
        <p:nvSpPr>
          <p:cNvPr id="9227" name="AutoShape 5">
            <a:hlinkClick r:id="rId3" action="ppaction://hlinkfile"/>
          </p:cNvPr>
          <p:cNvSpPr>
            <a:spLocks noChangeArrowheads="1"/>
          </p:cNvSpPr>
          <p:nvPr/>
        </p:nvSpPr>
        <p:spPr bwMode="gray">
          <a:xfrm>
            <a:off x="1214414" y="4714884"/>
            <a:ext cx="7358114" cy="52865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D09F76"/>
              </a:gs>
              <a:gs pos="100000">
                <a:schemeClr val="folHlink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b="1" dirty="0" smtClean="0"/>
              <a:t>6.Системность.</a:t>
            </a:r>
            <a:endParaRPr lang="ru-RU" b="1" dirty="0"/>
          </a:p>
        </p:txBody>
      </p:sp>
      <p:pic>
        <p:nvPicPr>
          <p:cNvPr id="9228" name="Рисунок 57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0034" y="1571612"/>
            <a:ext cx="5810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Рисунок 57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596" y="2357430"/>
            <a:ext cx="5810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0" name="Рисунок 57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596" y="3286124"/>
            <a:ext cx="5810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1" name="Рисунок 57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596" y="4214818"/>
            <a:ext cx="5810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2" name="Рисунок 57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0034" y="4857760"/>
            <a:ext cx="5810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3" name="Рисунок 57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0034" y="5429264"/>
            <a:ext cx="5810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AutoShape 5">
            <a:hlinkClick r:id="rId3" action="ppaction://hlinkfile"/>
          </p:cNvPr>
          <p:cNvSpPr>
            <a:spLocks noChangeArrowheads="1"/>
          </p:cNvSpPr>
          <p:nvPr/>
        </p:nvSpPr>
        <p:spPr bwMode="gray">
          <a:xfrm>
            <a:off x="1214414" y="6072206"/>
            <a:ext cx="7429552" cy="57150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D09F76"/>
              </a:gs>
              <a:gs pos="100000">
                <a:schemeClr val="folHlink"/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b="1" dirty="0" smtClean="0"/>
              <a:t>8.Культуросообразности.</a:t>
            </a:r>
            <a:endParaRPr lang="ru-RU" b="1" dirty="0"/>
          </a:p>
        </p:txBody>
      </p:sp>
      <p:pic>
        <p:nvPicPr>
          <p:cNvPr id="19" name="Рисунок 57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0034" y="6072206"/>
            <a:ext cx="5810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428604"/>
            <a:ext cx="7239000" cy="1214446"/>
          </a:xfrm>
        </p:spPr>
        <p:txBody>
          <a:bodyPr/>
          <a:lstStyle/>
          <a:p>
            <a:r>
              <a:rPr lang="ru-RU" sz="2800" dirty="0" smtClean="0"/>
              <a:t>В своей работе руководствуюсь следующими документами: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90600" y="1714488"/>
            <a:ext cx="7239000" cy="4381512"/>
          </a:xfrm>
        </p:spPr>
        <p:txBody>
          <a:bodyPr/>
          <a:lstStyle/>
          <a:p>
            <a:r>
              <a:rPr lang="ru-RU" dirty="0" smtClean="0"/>
              <a:t> Государственная программа «Патриотическое воспитание граждан Российской Федерации».</a:t>
            </a:r>
          </a:p>
          <a:p>
            <a:r>
              <a:rPr lang="ru-RU" dirty="0" smtClean="0"/>
              <a:t>Закон РФ «Об       образовании».</a:t>
            </a:r>
          </a:p>
          <a:p>
            <a:r>
              <a:rPr lang="ru-RU" dirty="0" smtClean="0"/>
              <a:t>Концепция дошкольного воспитания.</a:t>
            </a:r>
          </a:p>
          <a:p>
            <a:r>
              <a:rPr lang="ru-RU" dirty="0" smtClean="0"/>
              <a:t>ФГОС.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85728"/>
            <a:ext cx="7239000" cy="1143000"/>
          </a:xfrm>
        </p:spPr>
        <p:txBody>
          <a:bodyPr/>
          <a:lstStyle/>
          <a:p>
            <a:r>
              <a:rPr lang="ru-RU" sz="3200" dirty="0" smtClean="0"/>
              <a:t>Предметно-пространственная развивающая среда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357298"/>
            <a:ext cx="7239000" cy="4114800"/>
          </a:xfrm>
        </p:spPr>
        <p:txBody>
          <a:bodyPr/>
          <a:lstStyle/>
          <a:p>
            <a:pPr>
              <a:buNone/>
            </a:pPr>
            <a:r>
              <a:rPr lang="ru-RU" sz="1600" u="sng" dirty="0" smtClean="0"/>
              <a:t>В Нравственно- патриотическом центре </a:t>
            </a:r>
            <a:r>
              <a:rPr lang="ru-RU" sz="1600" dirty="0" smtClean="0"/>
              <a:t>помещена государственная символика  России. Находятся пособия, отражающие многонациональность нашей Родины, карта России. Иллюстрационный материал по ознакомлению детей с городами-героями, родами войск, орденами и медалями, образцами народного декоративно-прикладного искусства. Художественная литература по краеведению. Оформлен альбом «Моя семья», «Мой поселок».</a:t>
            </a:r>
            <a:endParaRPr lang="ru-RU" sz="1600" dirty="0"/>
          </a:p>
        </p:txBody>
      </p:sp>
      <p:pic>
        <p:nvPicPr>
          <p:cNvPr id="4" name="Рисунок 3" descr="H:\DCIM\100OLYMP\PB121038.JPG"/>
          <p:cNvPicPr/>
          <p:nvPr/>
        </p:nvPicPr>
        <p:blipFill>
          <a:blip r:embed="rId2" cstate="print"/>
          <a:srcRect t="9786" r="7858" b="2158"/>
          <a:stretch>
            <a:fillRect/>
          </a:stretch>
        </p:blipFill>
        <p:spPr bwMode="auto">
          <a:xfrm rot="5400000">
            <a:off x="2928926" y="3786190"/>
            <a:ext cx="3143272" cy="2571768"/>
          </a:xfrm>
          <a:prstGeom prst="flowChartAlternateProcess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214290"/>
            <a:ext cx="7381876" cy="6215106"/>
          </a:xfrm>
        </p:spPr>
        <p:txBody>
          <a:bodyPr/>
          <a:lstStyle/>
          <a:p>
            <a:r>
              <a:rPr lang="ru-RU" sz="1600" u="sng" dirty="0" smtClean="0"/>
              <a:t>В Центре «Любителей природы» </a:t>
            </a:r>
            <a:r>
              <a:rPr lang="ru-RU" sz="1600" dirty="0" smtClean="0"/>
              <a:t>кроме комнатных растений присутствуют различные дидактические игры, серии картин «Времена года», «Животный и растительный мир России», коллекции природного материала нашего края и др.</a:t>
            </a:r>
          </a:p>
          <a:p>
            <a:r>
              <a:rPr lang="ru-RU" sz="1600" dirty="0" smtClean="0"/>
              <a:t>Оформлен мини-музей «Кора сибирских деревьев», в котором дети знакомятся с особенностями сибирских деревьев, рассматривают поделки из дерева и природного материала русских умельцев.</a:t>
            </a:r>
            <a:endParaRPr lang="ru-RU" sz="1600" dirty="0"/>
          </a:p>
        </p:txBody>
      </p:sp>
      <p:pic>
        <p:nvPicPr>
          <p:cNvPr id="4" name="Рисунок 3" descr="G:\DCIM\100OLYMP\PA200970.JPG"/>
          <p:cNvPicPr/>
          <p:nvPr/>
        </p:nvPicPr>
        <p:blipFill>
          <a:blip r:embed="rId2" cstate="print"/>
          <a:srcRect l="10362"/>
          <a:stretch>
            <a:fillRect/>
          </a:stretch>
        </p:blipFill>
        <p:spPr bwMode="auto">
          <a:xfrm>
            <a:off x="0" y="3786190"/>
            <a:ext cx="3714744" cy="2857520"/>
          </a:xfrm>
          <a:prstGeom prst="round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5" name="Рисунок 4" descr="G:\DCIM\100OLYMP\PA200971.JPG"/>
          <p:cNvPicPr/>
          <p:nvPr/>
        </p:nvPicPr>
        <p:blipFill>
          <a:blip r:embed="rId3" cstate="print"/>
          <a:srcRect r="15436"/>
          <a:stretch>
            <a:fillRect/>
          </a:stretch>
        </p:blipFill>
        <p:spPr bwMode="auto">
          <a:xfrm rot="5400000">
            <a:off x="6029961" y="3471235"/>
            <a:ext cx="2870521" cy="3357555"/>
          </a:xfrm>
          <a:prstGeom prst="round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6" name="Рисунок 5" descr="G:\DCIM\100OLYMP\PA200972.JPG"/>
          <p:cNvPicPr/>
          <p:nvPr/>
        </p:nvPicPr>
        <p:blipFill>
          <a:blip r:embed="rId4" cstate="print"/>
          <a:srcRect l="4815" t="37792" b="20980"/>
          <a:stretch>
            <a:fillRect/>
          </a:stretch>
        </p:blipFill>
        <p:spPr bwMode="auto">
          <a:xfrm rot="5400000">
            <a:off x="3250407" y="3178957"/>
            <a:ext cx="3000375" cy="1928826"/>
          </a:xfrm>
          <a:prstGeom prst="round2Diag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6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Тема16</Template>
  <TotalTime>2180</TotalTime>
  <Words>1481</Words>
  <Application>Microsoft Office PowerPoint</Application>
  <PresentationFormat>Экран (4:3)</PresentationFormat>
  <Paragraphs>121</Paragraphs>
  <Slides>32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Тема16</vt:lpstr>
      <vt:lpstr> «Патриотическое становление  личности дошкольника» </vt:lpstr>
      <vt:lpstr>Слайд 2</vt:lpstr>
      <vt:lpstr>                                                       Актуальность  Дошкольный возраст – фундамент общего развития ребенка, стартовый период  всех высоких человеческих начал. Закладываемое в это время эмоциональное отношение к жизни и людям, развитие патриотических чувств оставляют след на все дальнейшее поведение и образ мыслей человека. В дошкольном возрасте у детей стремительно развиваются общечеловеческие ценности: любовь к родителям и семье, близким людям, родному месту, где он вырос, и, безусловно к Родине.  Первые годы жизни ребенка – важный этап его воспитания. В этот период начинают развиваться те чувства, черты характера, которые незримо уже связывают его со своим народом, своей страной и в значительной мере определяют последующий путь жизни. Корни этого влияния – в языке своего народа, который усваивает ребенок. В песнях, музыке, в играх, и игрушках, которыми он забавляется, впечатлениях природы родного края, труда, быта, нравов и обычаев людей, среди которых он живет. </vt:lpstr>
      <vt:lpstr>ЦЕЛЬ:</vt:lpstr>
      <vt:lpstr>Слайд 5</vt:lpstr>
      <vt:lpstr>Содержание работы по патриотическому воспитанию строится на принципах:</vt:lpstr>
      <vt:lpstr>В своей работе руководствуюсь следующими документами:</vt:lpstr>
      <vt:lpstr>Предметно-пространственная развивающая среда</vt:lpstr>
      <vt:lpstr>Слайд 9</vt:lpstr>
      <vt:lpstr>Слайд 10</vt:lpstr>
      <vt:lpstr>Слайд 11</vt:lpstr>
      <vt:lpstr>Слайд 12</vt:lpstr>
      <vt:lpstr>Слайд 13</vt:lpstr>
      <vt:lpstr>Слайд 14</vt:lpstr>
      <vt:lpstr>В центре «Сюжетно-ролевых игр» </vt:lpstr>
      <vt:lpstr>Слайд 16</vt:lpstr>
      <vt:lpstr>Слайд 17</vt:lpstr>
      <vt:lpstr>Слайд 18</vt:lpstr>
      <vt:lpstr>Детский сад  Дети в садике живут, здесь играют и поют, Здесь друзей себе находят, на прогулку с ними ходят. Детский сад- второй наш дом, как тепло уютно в нем!</vt:lpstr>
      <vt:lpstr>Семья Что может быть семьи дороже, теплом встречает отчий дом, Здесь ждут тебя всегда с любовью и провожают в путь с добром. </vt:lpstr>
      <vt:lpstr>«Родная улица, поселок»</vt:lpstr>
      <vt:lpstr>    Познакомились с историей военных лет, с людьми, которые погибли на полях битвы, защищая нашу Родину. Приняли активное участие в концертной программе поселка, посвященной э великому празднику Победы, на котором читали стихи, пели песни, танцевали.</vt:lpstr>
      <vt:lpstr>Страна, её столица, символика.</vt:lpstr>
      <vt:lpstr>Конкурс чтецов «У каждого в душе своя Россия»</vt:lpstr>
      <vt:lpstr>Права и обязанности </vt:lpstr>
      <vt:lpstr>Мониторинг по патриотическому воспитанию </vt:lpstr>
      <vt:lpstr>                               РЕЗУЛЬТАТЫ:</vt:lpstr>
      <vt:lpstr>Работа с родителями Для патриотического становления личности дошкольников вела активную пропаганду среди родителей. </vt:lpstr>
      <vt:lpstr>Для реализации проекта «Юный пешеход», родители изготовили разнообразные макеты домов, светофоры и дорожные знаки, так как они сами заинтересованы в безопасности своих детей. 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Изменение структуры образовательной программы</dc:title>
  <dc:creator>STUDIO</dc:creator>
  <cp:lastModifiedBy>Воробьёвы</cp:lastModifiedBy>
  <cp:revision>243</cp:revision>
  <dcterms:created xsi:type="dcterms:W3CDTF">2010-11-16T17:25:19Z</dcterms:created>
  <dcterms:modified xsi:type="dcterms:W3CDTF">2018-04-15T16:05:24Z</dcterms:modified>
</cp:coreProperties>
</file>